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71" r:id="rId6"/>
    <p:sldId id="272"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603208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05288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79451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6153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19802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19233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56686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685681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47831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210765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67198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5/15/2023</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0490702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9FA55D-DBF3-44BD-8BAA-FC35FD1CE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6058C14B-5AC4-46D5-DF55-46D058F2FC35}"/>
              </a:ext>
            </a:extLst>
          </p:cNvPr>
          <p:cNvPicPr>
            <a:picLocks noChangeAspect="1"/>
          </p:cNvPicPr>
          <p:nvPr/>
        </p:nvPicPr>
        <p:blipFill rotWithShape="1">
          <a:blip r:embed="rId2"/>
          <a:srcRect t="25613" b="18137"/>
          <a:stretch/>
        </p:blipFill>
        <p:spPr>
          <a:xfrm>
            <a:off x="20" y="10"/>
            <a:ext cx="12191981" cy="6857990"/>
          </a:xfrm>
          <a:prstGeom prst="rect">
            <a:avLst/>
          </a:prstGeom>
        </p:spPr>
      </p:pic>
      <p:sp>
        <p:nvSpPr>
          <p:cNvPr id="11" name="Freeform: Shape 10">
            <a:extLst>
              <a:ext uri="{FF2B5EF4-FFF2-40B4-BE49-F238E27FC236}">
                <a16:creationId xmlns:a16="http://schemas.microsoft.com/office/drawing/2014/main" id="{81D34478-6122-494B-BC0B-DB0603948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70915">
            <a:off x="6731648" y="357256"/>
            <a:ext cx="4927301" cy="3146160"/>
          </a:xfrm>
          <a:custGeom>
            <a:avLst/>
            <a:gdLst>
              <a:gd name="connsiteX0" fmla="*/ 931249 w 1207078"/>
              <a:gd name="connsiteY0" fmla="*/ 1013346 h 1013355"/>
              <a:gd name="connsiteX1" fmla="*/ 814282 w 1207078"/>
              <a:gd name="connsiteY1" fmla="*/ 829037 h 1013355"/>
              <a:gd name="connsiteX2" fmla="*/ 241924 w 1207078"/>
              <a:gd name="connsiteY2" fmla="*/ 819512 h 1013355"/>
              <a:gd name="connsiteX3" fmla="*/ 79999 w 1207078"/>
              <a:gd name="connsiteY3" fmla="*/ 258680 h 1013355"/>
              <a:gd name="connsiteX4" fmla="*/ 834855 w 1207078"/>
              <a:gd name="connsiteY4" fmla="*/ 11030 h 1013355"/>
              <a:gd name="connsiteX5" fmla="*/ 1206997 w 1207078"/>
              <a:gd name="connsiteY5" fmla="*/ 356597 h 1013355"/>
              <a:gd name="connsiteX6" fmla="*/ 997447 w 1207078"/>
              <a:gd name="connsiteY6" fmla="*/ 742074 h 1013355"/>
              <a:gd name="connsiteX7" fmla="*/ 931249 w 1207078"/>
              <a:gd name="connsiteY7" fmla="*/ 1013346 h 1013355"/>
              <a:gd name="connsiteX0" fmla="*/ 925805 w 1207077"/>
              <a:gd name="connsiteY0" fmla="*/ 966643 h 966643"/>
              <a:gd name="connsiteX1" fmla="*/ 814320 w 1207077"/>
              <a:gd name="connsiteY1" fmla="*/ 829046 h 966643"/>
              <a:gd name="connsiteX2" fmla="*/ 241962 w 1207077"/>
              <a:gd name="connsiteY2" fmla="*/ 819521 h 966643"/>
              <a:gd name="connsiteX3" fmla="*/ 80037 w 1207077"/>
              <a:gd name="connsiteY3" fmla="*/ 258689 h 966643"/>
              <a:gd name="connsiteX4" fmla="*/ 834893 w 1207077"/>
              <a:gd name="connsiteY4" fmla="*/ 11039 h 966643"/>
              <a:gd name="connsiteX5" fmla="*/ 1207035 w 1207077"/>
              <a:gd name="connsiteY5" fmla="*/ 356606 h 966643"/>
              <a:gd name="connsiteX6" fmla="*/ 997485 w 1207077"/>
              <a:gd name="connsiteY6" fmla="*/ 742083 h 966643"/>
              <a:gd name="connsiteX7" fmla="*/ 925805 w 1207077"/>
              <a:gd name="connsiteY7" fmla="*/ 966643 h 966643"/>
              <a:gd name="connsiteX0" fmla="*/ 880512 w 1161784"/>
              <a:gd name="connsiteY0" fmla="*/ 966643 h 966643"/>
              <a:gd name="connsiteX1" fmla="*/ 806031 w 1161784"/>
              <a:gd name="connsiteY1" fmla="*/ 816343 h 966643"/>
              <a:gd name="connsiteX2" fmla="*/ 196669 w 1161784"/>
              <a:gd name="connsiteY2" fmla="*/ 819521 h 966643"/>
              <a:gd name="connsiteX3" fmla="*/ 34744 w 1161784"/>
              <a:gd name="connsiteY3" fmla="*/ 258689 h 966643"/>
              <a:gd name="connsiteX4" fmla="*/ 789600 w 1161784"/>
              <a:gd name="connsiteY4" fmla="*/ 11039 h 966643"/>
              <a:gd name="connsiteX5" fmla="*/ 1161742 w 1161784"/>
              <a:gd name="connsiteY5" fmla="*/ 356606 h 966643"/>
              <a:gd name="connsiteX6" fmla="*/ 952192 w 1161784"/>
              <a:gd name="connsiteY6" fmla="*/ 742083 h 966643"/>
              <a:gd name="connsiteX7" fmla="*/ 880512 w 1161784"/>
              <a:gd name="connsiteY7" fmla="*/ 966643 h 966643"/>
              <a:gd name="connsiteX0" fmla="*/ 886398 w 1167670"/>
              <a:gd name="connsiteY0" fmla="*/ 967976 h 967976"/>
              <a:gd name="connsiteX1" fmla="*/ 811917 w 1167670"/>
              <a:gd name="connsiteY1" fmla="*/ 817676 h 967976"/>
              <a:gd name="connsiteX2" fmla="*/ 176796 w 1167670"/>
              <a:gd name="connsiteY2" fmla="*/ 841907 h 967976"/>
              <a:gd name="connsiteX3" fmla="*/ 40630 w 1167670"/>
              <a:gd name="connsiteY3" fmla="*/ 260022 h 967976"/>
              <a:gd name="connsiteX4" fmla="*/ 795486 w 1167670"/>
              <a:gd name="connsiteY4" fmla="*/ 12372 h 967976"/>
              <a:gd name="connsiteX5" fmla="*/ 1167628 w 1167670"/>
              <a:gd name="connsiteY5" fmla="*/ 357939 h 967976"/>
              <a:gd name="connsiteX6" fmla="*/ 958078 w 1167670"/>
              <a:gd name="connsiteY6" fmla="*/ 743416 h 967976"/>
              <a:gd name="connsiteX7" fmla="*/ 886398 w 1167670"/>
              <a:gd name="connsiteY7" fmla="*/ 967976 h 967976"/>
              <a:gd name="connsiteX0" fmla="*/ 896528 w 1177800"/>
              <a:gd name="connsiteY0" fmla="*/ 968050 h 968050"/>
              <a:gd name="connsiteX1" fmla="*/ 822047 w 1177800"/>
              <a:gd name="connsiteY1" fmla="*/ 817750 h 968050"/>
              <a:gd name="connsiteX2" fmla="*/ 151996 w 1177800"/>
              <a:gd name="connsiteY2" fmla="*/ 850484 h 968050"/>
              <a:gd name="connsiteX3" fmla="*/ 50760 w 1177800"/>
              <a:gd name="connsiteY3" fmla="*/ 260096 h 968050"/>
              <a:gd name="connsiteX4" fmla="*/ 805616 w 1177800"/>
              <a:gd name="connsiteY4" fmla="*/ 12446 h 968050"/>
              <a:gd name="connsiteX5" fmla="*/ 1177758 w 1177800"/>
              <a:gd name="connsiteY5" fmla="*/ 358013 h 968050"/>
              <a:gd name="connsiteX6" fmla="*/ 968208 w 1177800"/>
              <a:gd name="connsiteY6" fmla="*/ 743490 h 968050"/>
              <a:gd name="connsiteX7" fmla="*/ 896528 w 1177800"/>
              <a:gd name="connsiteY7" fmla="*/ 968050 h 968050"/>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8208 w 1177800"/>
              <a:gd name="connsiteY6" fmla="*/ 743490 h 954284"/>
              <a:gd name="connsiteX7" fmla="*/ 892346 w 1177800"/>
              <a:gd name="connsiteY7" fmla="*/ 954284 h 954284"/>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9087 w 1177800"/>
              <a:gd name="connsiteY6" fmla="*/ 772843 h 954284"/>
              <a:gd name="connsiteX7" fmla="*/ 892346 w 1177800"/>
              <a:gd name="connsiteY7" fmla="*/ 954284 h 954284"/>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9087 w 1177800"/>
              <a:gd name="connsiteY6" fmla="*/ 772843 h 954284"/>
              <a:gd name="connsiteX7" fmla="*/ 892346 w 1177800"/>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9251 w 1177964"/>
              <a:gd name="connsiteY6" fmla="*/ 772843 h 954284"/>
              <a:gd name="connsiteX7" fmla="*/ 892510 w 1177964"/>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9251 w 1177964"/>
              <a:gd name="connsiteY6" fmla="*/ 772843 h 954284"/>
              <a:gd name="connsiteX7" fmla="*/ 892510 w 1177964"/>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7539 w 1177964"/>
              <a:gd name="connsiteY6" fmla="*/ 778355 h 954284"/>
              <a:gd name="connsiteX7" fmla="*/ 892510 w 1177964"/>
              <a:gd name="connsiteY7" fmla="*/ 954284 h 954284"/>
              <a:gd name="connsiteX0" fmla="*/ 892912 w 1178366"/>
              <a:gd name="connsiteY0" fmla="*/ 954284 h 954284"/>
              <a:gd name="connsiteX1" fmla="*/ 838317 w 1178366"/>
              <a:gd name="connsiteY1" fmla="*/ 829975 h 954284"/>
              <a:gd name="connsiteX2" fmla="*/ 152562 w 1178366"/>
              <a:gd name="connsiteY2" fmla="*/ 850484 h 954284"/>
              <a:gd name="connsiteX3" fmla="*/ 51326 w 1178366"/>
              <a:gd name="connsiteY3" fmla="*/ 260096 h 954284"/>
              <a:gd name="connsiteX4" fmla="*/ 806182 w 1178366"/>
              <a:gd name="connsiteY4" fmla="*/ 12446 h 954284"/>
              <a:gd name="connsiteX5" fmla="*/ 1178324 w 1178366"/>
              <a:gd name="connsiteY5" fmla="*/ 358013 h 954284"/>
              <a:gd name="connsiteX6" fmla="*/ 967941 w 1178366"/>
              <a:gd name="connsiteY6" fmla="*/ 778355 h 954284"/>
              <a:gd name="connsiteX7" fmla="*/ 892912 w 1178366"/>
              <a:gd name="connsiteY7" fmla="*/ 954284 h 954284"/>
              <a:gd name="connsiteX0" fmla="*/ 894402 w 1179860"/>
              <a:gd name="connsiteY0" fmla="*/ 958956 h 958956"/>
              <a:gd name="connsiteX1" fmla="*/ 839807 w 1179860"/>
              <a:gd name="connsiteY1" fmla="*/ 834647 h 958956"/>
              <a:gd name="connsiteX2" fmla="*/ 154052 w 1179860"/>
              <a:gd name="connsiteY2" fmla="*/ 855156 h 958956"/>
              <a:gd name="connsiteX3" fmla="*/ 52816 w 1179860"/>
              <a:gd name="connsiteY3" fmla="*/ 264768 h 958956"/>
              <a:gd name="connsiteX4" fmla="*/ 827792 w 1179860"/>
              <a:gd name="connsiteY4" fmla="*/ 12221 h 958956"/>
              <a:gd name="connsiteX5" fmla="*/ 1179814 w 1179860"/>
              <a:gd name="connsiteY5" fmla="*/ 362685 h 958956"/>
              <a:gd name="connsiteX6" fmla="*/ 969431 w 1179860"/>
              <a:gd name="connsiteY6" fmla="*/ 783027 h 958956"/>
              <a:gd name="connsiteX7" fmla="*/ 894402 w 1179860"/>
              <a:gd name="connsiteY7" fmla="*/ 958956 h 958956"/>
              <a:gd name="connsiteX0" fmla="*/ 896504 w 1181970"/>
              <a:gd name="connsiteY0" fmla="*/ 961175 h 961175"/>
              <a:gd name="connsiteX1" fmla="*/ 841909 w 1181970"/>
              <a:gd name="connsiteY1" fmla="*/ 836866 h 961175"/>
              <a:gd name="connsiteX2" fmla="*/ 156154 w 1181970"/>
              <a:gd name="connsiteY2" fmla="*/ 857375 h 961175"/>
              <a:gd name="connsiteX3" fmla="*/ 54918 w 1181970"/>
              <a:gd name="connsiteY3" fmla="*/ 266987 h 961175"/>
              <a:gd name="connsiteX4" fmla="*/ 858275 w 1181970"/>
              <a:gd name="connsiteY4" fmla="*/ 12117 h 961175"/>
              <a:gd name="connsiteX5" fmla="*/ 1181916 w 1181970"/>
              <a:gd name="connsiteY5" fmla="*/ 364904 h 961175"/>
              <a:gd name="connsiteX6" fmla="*/ 971533 w 1181970"/>
              <a:gd name="connsiteY6" fmla="*/ 785246 h 961175"/>
              <a:gd name="connsiteX7" fmla="*/ 896504 w 1181970"/>
              <a:gd name="connsiteY7" fmla="*/ 961175 h 961175"/>
              <a:gd name="connsiteX0" fmla="*/ 897768 w 1183239"/>
              <a:gd name="connsiteY0" fmla="*/ 938948 h 938948"/>
              <a:gd name="connsiteX1" fmla="*/ 843173 w 1183239"/>
              <a:gd name="connsiteY1" fmla="*/ 814639 h 938948"/>
              <a:gd name="connsiteX2" fmla="*/ 157418 w 1183239"/>
              <a:gd name="connsiteY2" fmla="*/ 835148 h 938948"/>
              <a:gd name="connsiteX3" fmla="*/ 56182 w 1183239"/>
              <a:gd name="connsiteY3" fmla="*/ 244760 h 938948"/>
              <a:gd name="connsiteX4" fmla="*/ 876607 w 1183239"/>
              <a:gd name="connsiteY4" fmla="*/ 13246 h 938948"/>
              <a:gd name="connsiteX5" fmla="*/ 1183180 w 1183239"/>
              <a:gd name="connsiteY5" fmla="*/ 342677 h 938948"/>
              <a:gd name="connsiteX6" fmla="*/ 972797 w 1183239"/>
              <a:gd name="connsiteY6" fmla="*/ 763019 h 938948"/>
              <a:gd name="connsiteX7" fmla="*/ 897768 w 1183239"/>
              <a:gd name="connsiteY7" fmla="*/ 938948 h 938948"/>
              <a:gd name="connsiteX0" fmla="*/ 899237 w 1184717"/>
              <a:gd name="connsiteY0" fmla="*/ 958806 h 958806"/>
              <a:gd name="connsiteX1" fmla="*/ 844642 w 1184717"/>
              <a:gd name="connsiteY1" fmla="*/ 834497 h 958806"/>
              <a:gd name="connsiteX2" fmla="*/ 158887 w 1184717"/>
              <a:gd name="connsiteY2" fmla="*/ 855006 h 958806"/>
              <a:gd name="connsiteX3" fmla="*/ 57651 w 1184717"/>
              <a:gd name="connsiteY3" fmla="*/ 264618 h 958806"/>
              <a:gd name="connsiteX4" fmla="*/ 897913 w 1184717"/>
              <a:gd name="connsiteY4" fmla="*/ 12228 h 958806"/>
              <a:gd name="connsiteX5" fmla="*/ 1184649 w 1184717"/>
              <a:gd name="connsiteY5" fmla="*/ 362535 h 958806"/>
              <a:gd name="connsiteX6" fmla="*/ 974266 w 1184717"/>
              <a:gd name="connsiteY6" fmla="*/ 782877 h 958806"/>
              <a:gd name="connsiteX7" fmla="*/ 899237 w 1184717"/>
              <a:gd name="connsiteY7" fmla="*/ 958806 h 95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717" h="958806">
                <a:moveTo>
                  <a:pt x="899237" y="958806"/>
                </a:moveTo>
                <a:cubicBezTo>
                  <a:pt x="894405" y="944889"/>
                  <a:pt x="911997" y="873046"/>
                  <a:pt x="844642" y="834497"/>
                </a:cubicBezTo>
                <a:cubicBezTo>
                  <a:pt x="772061" y="864692"/>
                  <a:pt x="290052" y="949986"/>
                  <a:pt x="158887" y="855006"/>
                </a:cubicBezTo>
                <a:cubicBezTo>
                  <a:pt x="27722" y="760026"/>
                  <a:pt x="-65520" y="405081"/>
                  <a:pt x="57651" y="264618"/>
                </a:cubicBezTo>
                <a:cubicBezTo>
                  <a:pt x="180822" y="124155"/>
                  <a:pt x="458430" y="-47589"/>
                  <a:pt x="897913" y="12228"/>
                </a:cubicBezTo>
                <a:cubicBezTo>
                  <a:pt x="1046789" y="37089"/>
                  <a:pt x="1188269" y="121743"/>
                  <a:pt x="1184649" y="362535"/>
                </a:cubicBezTo>
                <a:cubicBezTo>
                  <a:pt x="1181030" y="603327"/>
                  <a:pt x="1069516" y="742967"/>
                  <a:pt x="974266" y="782877"/>
                </a:cubicBezTo>
                <a:cubicBezTo>
                  <a:pt x="970075" y="839741"/>
                  <a:pt x="899237" y="958806"/>
                  <a:pt x="899237" y="958806"/>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0B15A54-38F9-8A0D-B952-6CC712745D73}"/>
              </a:ext>
            </a:extLst>
          </p:cNvPr>
          <p:cNvSpPr>
            <a:spLocks noGrp="1"/>
          </p:cNvSpPr>
          <p:nvPr>
            <p:ph type="ctrTitle"/>
          </p:nvPr>
        </p:nvSpPr>
        <p:spPr>
          <a:xfrm>
            <a:off x="7178766" y="732551"/>
            <a:ext cx="3967968" cy="1319770"/>
          </a:xfrm>
        </p:spPr>
        <p:txBody>
          <a:bodyPr anchor="b">
            <a:normAutofit fontScale="90000"/>
          </a:bodyPr>
          <a:lstStyle/>
          <a:p>
            <a:r>
              <a:rPr lang="en-IN" dirty="0"/>
              <a:t>outlines the approach for</a:t>
            </a:r>
          </a:p>
        </p:txBody>
      </p:sp>
      <p:sp>
        <p:nvSpPr>
          <p:cNvPr id="3" name="Subtitle 2">
            <a:extLst>
              <a:ext uri="{FF2B5EF4-FFF2-40B4-BE49-F238E27FC236}">
                <a16:creationId xmlns:a16="http://schemas.microsoft.com/office/drawing/2014/main" id="{ADEE8C2B-8B96-6182-0EC5-D5C382688A64}"/>
              </a:ext>
            </a:extLst>
          </p:cNvPr>
          <p:cNvSpPr>
            <a:spLocks noGrp="1"/>
          </p:cNvSpPr>
          <p:nvPr>
            <p:ph type="subTitle" idx="1"/>
          </p:nvPr>
        </p:nvSpPr>
        <p:spPr>
          <a:xfrm>
            <a:off x="7513957" y="2375997"/>
            <a:ext cx="3632777" cy="657299"/>
          </a:xfrm>
        </p:spPr>
        <p:txBody>
          <a:bodyPr>
            <a:normAutofit fontScale="70000" lnSpcReduction="20000"/>
          </a:bodyPr>
          <a:lstStyle/>
          <a:p>
            <a:pPr algn="ctr"/>
            <a:r>
              <a:rPr lang="en-IN" dirty="0"/>
              <a:t>Sprocket Central Pty Ltd</a:t>
            </a:r>
            <a:br>
              <a:rPr lang="en-IN" dirty="0"/>
            </a:br>
            <a:r>
              <a:rPr lang="en-IN" dirty="0"/>
              <a:t>submitted by-Anita Paul</a:t>
            </a:r>
          </a:p>
          <a:p>
            <a:pPr algn="ctr"/>
            <a:endParaRPr lang="en-IN" dirty="0"/>
          </a:p>
        </p:txBody>
      </p:sp>
      <p:sp>
        <p:nvSpPr>
          <p:cNvPr id="13" name="Freeform: Shape 12">
            <a:extLst>
              <a:ext uri="{FF2B5EF4-FFF2-40B4-BE49-F238E27FC236}">
                <a16:creationId xmlns:a16="http://schemas.microsoft.com/office/drawing/2014/main" id="{C87AACE3-D796-459A-88F7-2091CC177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70915">
            <a:off x="6793370" y="351450"/>
            <a:ext cx="4927301" cy="3146160"/>
          </a:xfrm>
          <a:custGeom>
            <a:avLst/>
            <a:gdLst>
              <a:gd name="connsiteX0" fmla="*/ 931249 w 1207078"/>
              <a:gd name="connsiteY0" fmla="*/ 1013346 h 1013355"/>
              <a:gd name="connsiteX1" fmla="*/ 814282 w 1207078"/>
              <a:gd name="connsiteY1" fmla="*/ 829037 h 1013355"/>
              <a:gd name="connsiteX2" fmla="*/ 241924 w 1207078"/>
              <a:gd name="connsiteY2" fmla="*/ 819512 h 1013355"/>
              <a:gd name="connsiteX3" fmla="*/ 79999 w 1207078"/>
              <a:gd name="connsiteY3" fmla="*/ 258680 h 1013355"/>
              <a:gd name="connsiteX4" fmla="*/ 834855 w 1207078"/>
              <a:gd name="connsiteY4" fmla="*/ 11030 h 1013355"/>
              <a:gd name="connsiteX5" fmla="*/ 1206997 w 1207078"/>
              <a:gd name="connsiteY5" fmla="*/ 356597 h 1013355"/>
              <a:gd name="connsiteX6" fmla="*/ 997447 w 1207078"/>
              <a:gd name="connsiteY6" fmla="*/ 742074 h 1013355"/>
              <a:gd name="connsiteX7" fmla="*/ 931249 w 1207078"/>
              <a:gd name="connsiteY7" fmla="*/ 1013346 h 1013355"/>
              <a:gd name="connsiteX0" fmla="*/ 925805 w 1207077"/>
              <a:gd name="connsiteY0" fmla="*/ 966643 h 966643"/>
              <a:gd name="connsiteX1" fmla="*/ 814320 w 1207077"/>
              <a:gd name="connsiteY1" fmla="*/ 829046 h 966643"/>
              <a:gd name="connsiteX2" fmla="*/ 241962 w 1207077"/>
              <a:gd name="connsiteY2" fmla="*/ 819521 h 966643"/>
              <a:gd name="connsiteX3" fmla="*/ 80037 w 1207077"/>
              <a:gd name="connsiteY3" fmla="*/ 258689 h 966643"/>
              <a:gd name="connsiteX4" fmla="*/ 834893 w 1207077"/>
              <a:gd name="connsiteY4" fmla="*/ 11039 h 966643"/>
              <a:gd name="connsiteX5" fmla="*/ 1207035 w 1207077"/>
              <a:gd name="connsiteY5" fmla="*/ 356606 h 966643"/>
              <a:gd name="connsiteX6" fmla="*/ 997485 w 1207077"/>
              <a:gd name="connsiteY6" fmla="*/ 742083 h 966643"/>
              <a:gd name="connsiteX7" fmla="*/ 925805 w 1207077"/>
              <a:gd name="connsiteY7" fmla="*/ 966643 h 966643"/>
              <a:gd name="connsiteX0" fmla="*/ 880512 w 1161784"/>
              <a:gd name="connsiteY0" fmla="*/ 966643 h 966643"/>
              <a:gd name="connsiteX1" fmla="*/ 806031 w 1161784"/>
              <a:gd name="connsiteY1" fmla="*/ 816343 h 966643"/>
              <a:gd name="connsiteX2" fmla="*/ 196669 w 1161784"/>
              <a:gd name="connsiteY2" fmla="*/ 819521 h 966643"/>
              <a:gd name="connsiteX3" fmla="*/ 34744 w 1161784"/>
              <a:gd name="connsiteY3" fmla="*/ 258689 h 966643"/>
              <a:gd name="connsiteX4" fmla="*/ 789600 w 1161784"/>
              <a:gd name="connsiteY4" fmla="*/ 11039 h 966643"/>
              <a:gd name="connsiteX5" fmla="*/ 1161742 w 1161784"/>
              <a:gd name="connsiteY5" fmla="*/ 356606 h 966643"/>
              <a:gd name="connsiteX6" fmla="*/ 952192 w 1161784"/>
              <a:gd name="connsiteY6" fmla="*/ 742083 h 966643"/>
              <a:gd name="connsiteX7" fmla="*/ 880512 w 1161784"/>
              <a:gd name="connsiteY7" fmla="*/ 966643 h 966643"/>
              <a:gd name="connsiteX0" fmla="*/ 886398 w 1167670"/>
              <a:gd name="connsiteY0" fmla="*/ 967976 h 967976"/>
              <a:gd name="connsiteX1" fmla="*/ 811917 w 1167670"/>
              <a:gd name="connsiteY1" fmla="*/ 817676 h 967976"/>
              <a:gd name="connsiteX2" fmla="*/ 176796 w 1167670"/>
              <a:gd name="connsiteY2" fmla="*/ 841907 h 967976"/>
              <a:gd name="connsiteX3" fmla="*/ 40630 w 1167670"/>
              <a:gd name="connsiteY3" fmla="*/ 260022 h 967976"/>
              <a:gd name="connsiteX4" fmla="*/ 795486 w 1167670"/>
              <a:gd name="connsiteY4" fmla="*/ 12372 h 967976"/>
              <a:gd name="connsiteX5" fmla="*/ 1167628 w 1167670"/>
              <a:gd name="connsiteY5" fmla="*/ 357939 h 967976"/>
              <a:gd name="connsiteX6" fmla="*/ 958078 w 1167670"/>
              <a:gd name="connsiteY6" fmla="*/ 743416 h 967976"/>
              <a:gd name="connsiteX7" fmla="*/ 886398 w 1167670"/>
              <a:gd name="connsiteY7" fmla="*/ 967976 h 967976"/>
              <a:gd name="connsiteX0" fmla="*/ 896528 w 1177800"/>
              <a:gd name="connsiteY0" fmla="*/ 968050 h 968050"/>
              <a:gd name="connsiteX1" fmla="*/ 822047 w 1177800"/>
              <a:gd name="connsiteY1" fmla="*/ 817750 h 968050"/>
              <a:gd name="connsiteX2" fmla="*/ 151996 w 1177800"/>
              <a:gd name="connsiteY2" fmla="*/ 850484 h 968050"/>
              <a:gd name="connsiteX3" fmla="*/ 50760 w 1177800"/>
              <a:gd name="connsiteY3" fmla="*/ 260096 h 968050"/>
              <a:gd name="connsiteX4" fmla="*/ 805616 w 1177800"/>
              <a:gd name="connsiteY4" fmla="*/ 12446 h 968050"/>
              <a:gd name="connsiteX5" fmla="*/ 1177758 w 1177800"/>
              <a:gd name="connsiteY5" fmla="*/ 358013 h 968050"/>
              <a:gd name="connsiteX6" fmla="*/ 968208 w 1177800"/>
              <a:gd name="connsiteY6" fmla="*/ 743490 h 968050"/>
              <a:gd name="connsiteX7" fmla="*/ 896528 w 1177800"/>
              <a:gd name="connsiteY7" fmla="*/ 968050 h 968050"/>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8208 w 1177800"/>
              <a:gd name="connsiteY6" fmla="*/ 743490 h 954284"/>
              <a:gd name="connsiteX7" fmla="*/ 892346 w 1177800"/>
              <a:gd name="connsiteY7" fmla="*/ 954284 h 954284"/>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9087 w 1177800"/>
              <a:gd name="connsiteY6" fmla="*/ 772843 h 954284"/>
              <a:gd name="connsiteX7" fmla="*/ 892346 w 1177800"/>
              <a:gd name="connsiteY7" fmla="*/ 954284 h 954284"/>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9087 w 1177800"/>
              <a:gd name="connsiteY6" fmla="*/ 772843 h 954284"/>
              <a:gd name="connsiteX7" fmla="*/ 892346 w 1177800"/>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9251 w 1177964"/>
              <a:gd name="connsiteY6" fmla="*/ 772843 h 954284"/>
              <a:gd name="connsiteX7" fmla="*/ 892510 w 1177964"/>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9251 w 1177964"/>
              <a:gd name="connsiteY6" fmla="*/ 772843 h 954284"/>
              <a:gd name="connsiteX7" fmla="*/ 892510 w 1177964"/>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7539 w 1177964"/>
              <a:gd name="connsiteY6" fmla="*/ 778355 h 954284"/>
              <a:gd name="connsiteX7" fmla="*/ 892510 w 1177964"/>
              <a:gd name="connsiteY7" fmla="*/ 954284 h 954284"/>
              <a:gd name="connsiteX0" fmla="*/ 892912 w 1178366"/>
              <a:gd name="connsiteY0" fmla="*/ 954284 h 954284"/>
              <a:gd name="connsiteX1" fmla="*/ 838317 w 1178366"/>
              <a:gd name="connsiteY1" fmla="*/ 829975 h 954284"/>
              <a:gd name="connsiteX2" fmla="*/ 152562 w 1178366"/>
              <a:gd name="connsiteY2" fmla="*/ 850484 h 954284"/>
              <a:gd name="connsiteX3" fmla="*/ 51326 w 1178366"/>
              <a:gd name="connsiteY3" fmla="*/ 260096 h 954284"/>
              <a:gd name="connsiteX4" fmla="*/ 806182 w 1178366"/>
              <a:gd name="connsiteY4" fmla="*/ 12446 h 954284"/>
              <a:gd name="connsiteX5" fmla="*/ 1178324 w 1178366"/>
              <a:gd name="connsiteY5" fmla="*/ 358013 h 954284"/>
              <a:gd name="connsiteX6" fmla="*/ 967941 w 1178366"/>
              <a:gd name="connsiteY6" fmla="*/ 778355 h 954284"/>
              <a:gd name="connsiteX7" fmla="*/ 892912 w 1178366"/>
              <a:gd name="connsiteY7" fmla="*/ 954284 h 954284"/>
              <a:gd name="connsiteX0" fmla="*/ 894402 w 1179860"/>
              <a:gd name="connsiteY0" fmla="*/ 958956 h 958956"/>
              <a:gd name="connsiteX1" fmla="*/ 839807 w 1179860"/>
              <a:gd name="connsiteY1" fmla="*/ 834647 h 958956"/>
              <a:gd name="connsiteX2" fmla="*/ 154052 w 1179860"/>
              <a:gd name="connsiteY2" fmla="*/ 855156 h 958956"/>
              <a:gd name="connsiteX3" fmla="*/ 52816 w 1179860"/>
              <a:gd name="connsiteY3" fmla="*/ 264768 h 958956"/>
              <a:gd name="connsiteX4" fmla="*/ 827792 w 1179860"/>
              <a:gd name="connsiteY4" fmla="*/ 12221 h 958956"/>
              <a:gd name="connsiteX5" fmla="*/ 1179814 w 1179860"/>
              <a:gd name="connsiteY5" fmla="*/ 362685 h 958956"/>
              <a:gd name="connsiteX6" fmla="*/ 969431 w 1179860"/>
              <a:gd name="connsiteY6" fmla="*/ 783027 h 958956"/>
              <a:gd name="connsiteX7" fmla="*/ 894402 w 1179860"/>
              <a:gd name="connsiteY7" fmla="*/ 958956 h 958956"/>
              <a:gd name="connsiteX0" fmla="*/ 896504 w 1181970"/>
              <a:gd name="connsiteY0" fmla="*/ 961175 h 961175"/>
              <a:gd name="connsiteX1" fmla="*/ 841909 w 1181970"/>
              <a:gd name="connsiteY1" fmla="*/ 836866 h 961175"/>
              <a:gd name="connsiteX2" fmla="*/ 156154 w 1181970"/>
              <a:gd name="connsiteY2" fmla="*/ 857375 h 961175"/>
              <a:gd name="connsiteX3" fmla="*/ 54918 w 1181970"/>
              <a:gd name="connsiteY3" fmla="*/ 266987 h 961175"/>
              <a:gd name="connsiteX4" fmla="*/ 858275 w 1181970"/>
              <a:gd name="connsiteY4" fmla="*/ 12117 h 961175"/>
              <a:gd name="connsiteX5" fmla="*/ 1181916 w 1181970"/>
              <a:gd name="connsiteY5" fmla="*/ 364904 h 961175"/>
              <a:gd name="connsiteX6" fmla="*/ 971533 w 1181970"/>
              <a:gd name="connsiteY6" fmla="*/ 785246 h 961175"/>
              <a:gd name="connsiteX7" fmla="*/ 896504 w 1181970"/>
              <a:gd name="connsiteY7" fmla="*/ 961175 h 961175"/>
              <a:gd name="connsiteX0" fmla="*/ 897768 w 1183239"/>
              <a:gd name="connsiteY0" fmla="*/ 938948 h 938948"/>
              <a:gd name="connsiteX1" fmla="*/ 843173 w 1183239"/>
              <a:gd name="connsiteY1" fmla="*/ 814639 h 938948"/>
              <a:gd name="connsiteX2" fmla="*/ 157418 w 1183239"/>
              <a:gd name="connsiteY2" fmla="*/ 835148 h 938948"/>
              <a:gd name="connsiteX3" fmla="*/ 56182 w 1183239"/>
              <a:gd name="connsiteY3" fmla="*/ 244760 h 938948"/>
              <a:gd name="connsiteX4" fmla="*/ 876607 w 1183239"/>
              <a:gd name="connsiteY4" fmla="*/ 13246 h 938948"/>
              <a:gd name="connsiteX5" fmla="*/ 1183180 w 1183239"/>
              <a:gd name="connsiteY5" fmla="*/ 342677 h 938948"/>
              <a:gd name="connsiteX6" fmla="*/ 972797 w 1183239"/>
              <a:gd name="connsiteY6" fmla="*/ 763019 h 938948"/>
              <a:gd name="connsiteX7" fmla="*/ 897768 w 1183239"/>
              <a:gd name="connsiteY7" fmla="*/ 938948 h 938948"/>
              <a:gd name="connsiteX0" fmla="*/ 899237 w 1184717"/>
              <a:gd name="connsiteY0" fmla="*/ 958806 h 958806"/>
              <a:gd name="connsiteX1" fmla="*/ 844642 w 1184717"/>
              <a:gd name="connsiteY1" fmla="*/ 834497 h 958806"/>
              <a:gd name="connsiteX2" fmla="*/ 158887 w 1184717"/>
              <a:gd name="connsiteY2" fmla="*/ 855006 h 958806"/>
              <a:gd name="connsiteX3" fmla="*/ 57651 w 1184717"/>
              <a:gd name="connsiteY3" fmla="*/ 264618 h 958806"/>
              <a:gd name="connsiteX4" fmla="*/ 897913 w 1184717"/>
              <a:gd name="connsiteY4" fmla="*/ 12228 h 958806"/>
              <a:gd name="connsiteX5" fmla="*/ 1184649 w 1184717"/>
              <a:gd name="connsiteY5" fmla="*/ 362535 h 958806"/>
              <a:gd name="connsiteX6" fmla="*/ 974266 w 1184717"/>
              <a:gd name="connsiteY6" fmla="*/ 782877 h 958806"/>
              <a:gd name="connsiteX7" fmla="*/ 899237 w 1184717"/>
              <a:gd name="connsiteY7" fmla="*/ 958806 h 95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717" h="958806">
                <a:moveTo>
                  <a:pt x="899237" y="958806"/>
                </a:moveTo>
                <a:cubicBezTo>
                  <a:pt x="894405" y="944889"/>
                  <a:pt x="911997" y="873046"/>
                  <a:pt x="844642" y="834497"/>
                </a:cubicBezTo>
                <a:cubicBezTo>
                  <a:pt x="772061" y="864692"/>
                  <a:pt x="290052" y="949986"/>
                  <a:pt x="158887" y="855006"/>
                </a:cubicBezTo>
                <a:cubicBezTo>
                  <a:pt x="27722" y="760026"/>
                  <a:pt x="-65520" y="405081"/>
                  <a:pt x="57651" y="264618"/>
                </a:cubicBezTo>
                <a:cubicBezTo>
                  <a:pt x="180822" y="124155"/>
                  <a:pt x="458430" y="-47589"/>
                  <a:pt x="897913" y="12228"/>
                </a:cubicBezTo>
                <a:cubicBezTo>
                  <a:pt x="1046789" y="37089"/>
                  <a:pt x="1188269" y="121743"/>
                  <a:pt x="1184649" y="362535"/>
                </a:cubicBezTo>
                <a:cubicBezTo>
                  <a:pt x="1181030" y="603327"/>
                  <a:pt x="1069516" y="742967"/>
                  <a:pt x="974266" y="782877"/>
                </a:cubicBezTo>
                <a:cubicBezTo>
                  <a:pt x="970075" y="839741"/>
                  <a:pt x="899237" y="958806"/>
                  <a:pt x="899237" y="958806"/>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393677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2451-07D5-FA1A-92FA-B7A8274A33FD}"/>
              </a:ext>
            </a:extLst>
          </p:cNvPr>
          <p:cNvSpPr>
            <a:spLocks noGrp="1"/>
          </p:cNvSpPr>
          <p:nvPr>
            <p:ph type="title"/>
          </p:nvPr>
        </p:nvSpPr>
        <p:spPr/>
        <p:txBody>
          <a:bodyPr>
            <a:normAutofit fontScale="90000"/>
          </a:bodyPr>
          <a:lstStyle/>
          <a:p>
            <a:r>
              <a:rPr lang="en-US" sz="4800" b="1" dirty="0">
                <a:ea typeface="Open Sans"/>
                <a:cs typeface="Open Sans"/>
                <a:sym typeface="Open Sans"/>
              </a:rPr>
              <a:t>Total Profit based on Wealth Segment of customers</a:t>
            </a:r>
            <a:br>
              <a:rPr lang="en-US" dirty="0"/>
            </a:br>
            <a:endParaRPr lang="en-IN" dirty="0"/>
          </a:p>
        </p:txBody>
      </p:sp>
      <p:sp>
        <p:nvSpPr>
          <p:cNvPr id="3" name="Content Placeholder 2">
            <a:extLst>
              <a:ext uri="{FF2B5EF4-FFF2-40B4-BE49-F238E27FC236}">
                <a16:creationId xmlns:a16="http://schemas.microsoft.com/office/drawing/2014/main" id="{DE52942E-0B57-AE6C-B194-35B6634BAAF6}"/>
              </a:ext>
            </a:extLst>
          </p:cNvPr>
          <p:cNvSpPr>
            <a:spLocks noGrp="1"/>
          </p:cNvSpPr>
          <p:nvPr>
            <p:ph idx="1"/>
          </p:nvPr>
        </p:nvSpPr>
        <p:spPr>
          <a:xfrm>
            <a:off x="1020726" y="2089298"/>
            <a:ext cx="5298794" cy="3827722"/>
          </a:xfrm>
        </p:spPr>
        <p:txBody>
          <a:bodyPr>
            <a:normAutofit/>
          </a:bodyPr>
          <a:lstStyle/>
          <a:p>
            <a:pPr marL="0" marR="0" lvl="0" indent="0" algn="l" rtl="0">
              <a:lnSpc>
                <a:spcPct val="115000"/>
              </a:lnSpc>
              <a:spcBef>
                <a:spcPts val="0"/>
              </a:spcBef>
              <a:spcAft>
                <a:spcPts val="0"/>
              </a:spcAft>
              <a:buClr>
                <a:srgbClr val="000000"/>
              </a:buClr>
              <a:buSzPts val="1500"/>
              <a:buFont typeface="Open Sans"/>
              <a:buNone/>
            </a:pPr>
            <a:r>
              <a:rPr lang="en-US" sz="3200" b="1" dirty="0">
                <a:ea typeface="Open Sans"/>
                <a:cs typeface="Open Sans"/>
                <a:sym typeface="Open Sans"/>
              </a:rPr>
              <a:t>Insights:</a:t>
            </a:r>
          </a:p>
          <a:p>
            <a:pPr marL="0" marR="0" lvl="0" indent="0" algn="l" rtl="0">
              <a:lnSpc>
                <a:spcPct val="115000"/>
              </a:lnSpc>
              <a:spcBef>
                <a:spcPts val="0"/>
              </a:spcBef>
              <a:spcAft>
                <a:spcPts val="0"/>
              </a:spcAft>
              <a:buClr>
                <a:srgbClr val="000000"/>
              </a:buClr>
              <a:buSzPts val="1500"/>
              <a:buFont typeface="Open Sans"/>
              <a:buNone/>
            </a:pPr>
            <a:r>
              <a:rPr lang="en-US" sz="3200" dirty="0">
                <a:ea typeface="Open Sans"/>
                <a:cs typeface="Open Sans"/>
                <a:sym typeface="Open Sans"/>
              </a:rPr>
              <a:t>The mass customer are the most profitable segment among the three segments as nearly 50% of the profit is made by this segment.</a:t>
            </a:r>
          </a:p>
          <a:p>
            <a:endParaRPr lang="en-IN" dirty="0"/>
          </a:p>
        </p:txBody>
      </p:sp>
      <p:pic>
        <p:nvPicPr>
          <p:cNvPr id="4" name="Google Shape;116;ge169449784_2_26" title="Chart">
            <a:extLst>
              <a:ext uri="{FF2B5EF4-FFF2-40B4-BE49-F238E27FC236}">
                <a16:creationId xmlns:a16="http://schemas.microsoft.com/office/drawing/2014/main" id="{2EA088F5-8632-1F21-1492-8A2B215243CC}"/>
              </a:ext>
            </a:extLst>
          </p:cNvPr>
          <p:cNvPicPr preferRelativeResize="0"/>
          <p:nvPr/>
        </p:nvPicPr>
        <p:blipFill>
          <a:blip r:embed="rId2">
            <a:alphaModFix/>
          </a:blip>
          <a:stretch>
            <a:fillRect/>
          </a:stretch>
        </p:blipFill>
        <p:spPr>
          <a:xfrm>
            <a:off x="6671700" y="2499099"/>
            <a:ext cx="4499574" cy="2782237"/>
          </a:xfrm>
          <a:prstGeom prst="rect">
            <a:avLst/>
          </a:prstGeom>
          <a:noFill/>
          <a:ln>
            <a:noFill/>
          </a:ln>
        </p:spPr>
      </p:pic>
    </p:spTree>
    <p:extLst>
      <p:ext uri="{BB962C8B-B14F-4D97-AF65-F5344CB8AC3E}">
        <p14:creationId xmlns:p14="http://schemas.microsoft.com/office/powerpoint/2010/main" val="418408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2F84-1E39-D492-4B68-2413AFA3AC77}"/>
              </a:ext>
            </a:extLst>
          </p:cNvPr>
          <p:cNvSpPr>
            <a:spLocks noGrp="1"/>
          </p:cNvSpPr>
          <p:nvPr>
            <p:ph type="title"/>
          </p:nvPr>
        </p:nvSpPr>
        <p:spPr/>
        <p:txBody>
          <a:bodyPr>
            <a:normAutofit fontScale="90000"/>
          </a:bodyPr>
          <a:lstStyle/>
          <a:p>
            <a:r>
              <a:rPr lang="en-US" sz="4800" b="1" dirty="0">
                <a:ea typeface="Open Sans"/>
                <a:cs typeface="Open Sans"/>
                <a:sym typeface="Open Sans"/>
              </a:rPr>
              <a:t>Total Profit based on customers Industry</a:t>
            </a:r>
            <a:br>
              <a:rPr lang="en-US" dirty="0"/>
            </a:br>
            <a:endParaRPr lang="en-IN" dirty="0"/>
          </a:p>
        </p:txBody>
      </p:sp>
      <p:sp>
        <p:nvSpPr>
          <p:cNvPr id="3" name="Content Placeholder 2">
            <a:extLst>
              <a:ext uri="{FF2B5EF4-FFF2-40B4-BE49-F238E27FC236}">
                <a16:creationId xmlns:a16="http://schemas.microsoft.com/office/drawing/2014/main" id="{4412BBC7-B55D-E022-A34C-78B52638C787}"/>
              </a:ext>
            </a:extLst>
          </p:cNvPr>
          <p:cNvSpPr>
            <a:spLocks noGrp="1"/>
          </p:cNvSpPr>
          <p:nvPr>
            <p:ph idx="1"/>
          </p:nvPr>
        </p:nvSpPr>
        <p:spPr>
          <a:xfrm>
            <a:off x="1020726" y="2089298"/>
            <a:ext cx="5430874" cy="3827722"/>
          </a:xfrm>
        </p:spPr>
        <p:txBody>
          <a:bodyPr/>
          <a:lstStyle/>
          <a:p>
            <a:pPr marL="0" marR="0" lvl="0" indent="0" algn="l" rtl="0">
              <a:lnSpc>
                <a:spcPct val="115000"/>
              </a:lnSpc>
              <a:spcBef>
                <a:spcPts val="0"/>
              </a:spcBef>
              <a:spcAft>
                <a:spcPts val="0"/>
              </a:spcAft>
              <a:buClr>
                <a:srgbClr val="000000"/>
              </a:buClr>
              <a:buSzPts val="1500"/>
              <a:buFont typeface="Open Sans"/>
              <a:buNone/>
            </a:pPr>
            <a:r>
              <a:rPr lang="en-US" sz="3200" b="1" dirty="0">
                <a:ea typeface="Open Sans"/>
                <a:cs typeface="Open Sans"/>
                <a:sym typeface="Open Sans"/>
              </a:rPr>
              <a:t>Insights:</a:t>
            </a:r>
          </a:p>
          <a:p>
            <a:pPr marL="0" marR="0" lvl="0" indent="0" algn="l" rtl="0">
              <a:lnSpc>
                <a:spcPct val="115000"/>
              </a:lnSpc>
              <a:spcBef>
                <a:spcPts val="0"/>
              </a:spcBef>
              <a:spcAft>
                <a:spcPts val="0"/>
              </a:spcAft>
              <a:buClr>
                <a:srgbClr val="000000"/>
              </a:buClr>
              <a:buSzPts val="1500"/>
              <a:buFont typeface="Open Sans"/>
              <a:buNone/>
            </a:pPr>
            <a:r>
              <a:rPr lang="en-US" sz="3200" dirty="0">
                <a:ea typeface="Open Sans"/>
                <a:cs typeface="Open Sans"/>
                <a:sym typeface="Open Sans"/>
              </a:rPr>
              <a:t>The customers related to Financial Service and Manufacturing showing most profit with 18 lacs + profit.</a:t>
            </a:r>
          </a:p>
          <a:p>
            <a:endParaRPr lang="en-IN" dirty="0"/>
          </a:p>
        </p:txBody>
      </p:sp>
      <p:pic>
        <p:nvPicPr>
          <p:cNvPr id="4" name="Google Shape;126;ge169449784_2_37" title="Chart">
            <a:extLst>
              <a:ext uri="{FF2B5EF4-FFF2-40B4-BE49-F238E27FC236}">
                <a16:creationId xmlns:a16="http://schemas.microsoft.com/office/drawing/2014/main" id="{C77357BA-3AB0-D323-01AB-8C6556D3BAB5}"/>
              </a:ext>
            </a:extLst>
          </p:cNvPr>
          <p:cNvPicPr preferRelativeResize="0"/>
          <p:nvPr/>
        </p:nvPicPr>
        <p:blipFill>
          <a:blip r:embed="rId2">
            <a:alphaModFix/>
          </a:blip>
          <a:stretch>
            <a:fillRect/>
          </a:stretch>
        </p:blipFill>
        <p:spPr>
          <a:xfrm>
            <a:off x="6642813" y="2263765"/>
            <a:ext cx="4243626" cy="3225174"/>
          </a:xfrm>
          <a:prstGeom prst="rect">
            <a:avLst/>
          </a:prstGeom>
          <a:noFill/>
          <a:ln>
            <a:noFill/>
          </a:ln>
        </p:spPr>
      </p:pic>
    </p:spTree>
    <p:extLst>
      <p:ext uri="{BB962C8B-B14F-4D97-AF65-F5344CB8AC3E}">
        <p14:creationId xmlns:p14="http://schemas.microsoft.com/office/powerpoint/2010/main" val="43876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7A42-DE02-4393-7B45-B7CEFD915CE7}"/>
              </a:ext>
            </a:extLst>
          </p:cNvPr>
          <p:cNvSpPr>
            <a:spLocks noGrp="1"/>
          </p:cNvSpPr>
          <p:nvPr>
            <p:ph type="title"/>
          </p:nvPr>
        </p:nvSpPr>
        <p:spPr/>
        <p:txBody>
          <a:bodyPr>
            <a:normAutofit fontScale="90000"/>
          </a:bodyPr>
          <a:lstStyle/>
          <a:p>
            <a:r>
              <a:rPr lang="en-US" sz="4800" b="1" dirty="0">
                <a:ea typeface="Open Sans"/>
                <a:cs typeface="Open Sans"/>
                <a:sym typeface="Open Sans"/>
              </a:rPr>
              <a:t>Most purchased brands among customers</a:t>
            </a:r>
            <a:br>
              <a:rPr lang="en-US" dirty="0"/>
            </a:br>
            <a:endParaRPr lang="en-IN" dirty="0"/>
          </a:p>
        </p:txBody>
      </p:sp>
      <p:sp>
        <p:nvSpPr>
          <p:cNvPr id="3" name="Content Placeholder 2">
            <a:extLst>
              <a:ext uri="{FF2B5EF4-FFF2-40B4-BE49-F238E27FC236}">
                <a16:creationId xmlns:a16="http://schemas.microsoft.com/office/drawing/2014/main" id="{4C48E713-90B9-AD02-30F0-1D4042E10B05}"/>
              </a:ext>
            </a:extLst>
          </p:cNvPr>
          <p:cNvSpPr>
            <a:spLocks noGrp="1"/>
          </p:cNvSpPr>
          <p:nvPr>
            <p:ph idx="1"/>
          </p:nvPr>
        </p:nvSpPr>
        <p:spPr>
          <a:xfrm>
            <a:off x="1020726" y="2089298"/>
            <a:ext cx="3348074" cy="3827722"/>
          </a:xfrm>
        </p:spPr>
        <p:txBody>
          <a:bodyPr/>
          <a:lstStyle/>
          <a:p>
            <a:pPr marL="0" marR="0" lvl="0" indent="0" algn="l" rtl="0">
              <a:lnSpc>
                <a:spcPct val="115000"/>
              </a:lnSpc>
              <a:spcBef>
                <a:spcPts val="0"/>
              </a:spcBef>
              <a:spcAft>
                <a:spcPts val="0"/>
              </a:spcAft>
              <a:buClr>
                <a:srgbClr val="000000"/>
              </a:buClr>
              <a:buSzPts val="1500"/>
              <a:buFont typeface="Open Sans"/>
              <a:buNone/>
            </a:pPr>
            <a:r>
              <a:rPr lang="en-US" sz="3200" b="1" dirty="0">
                <a:ea typeface="Open Sans"/>
                <a:cs typeface="Open Sans"/>
                <a:sym typeface="Open Sans"/>
              </a:rPr>
              <a:t>Insights:</a:t>
            </a:r>
          </a:p>
          <a:p>
            <a:pPr marL="0" marR="0" lvl="0" indent="0" algn="l" rtl="0">
              <a:lnSpc>
                <a:spcPct val="115000"/>
              </a:lnSpc>
              <a:spcBef>
                <a:spcPts val="0"/>
              </a:spcBef>
              <a:spcAft>
                <a:spcPts val="0"/>
              </a:spcAft>
              <a:buClr>
                <a:srgbClr val="000000"/>
              </a:buClr>
              <a:buSzPts val="1500"/>
              <a:buFont typeface="Open Sans"/>
              <a:buNone/>
            </a:pPr>
            <a:r>
              <a:rPr lang="en-US" sz="3200" dirty="0">
                <a:ea typeface="Open Sans"/>
                <a:cs typeface="Open Sans"/>
                <a:sym typeface="Open Sans"/>
              </a:rPr>
              <a:t>Customers buys more </a:t>
            </a:r>
            <a:r>
              <a:rPr lang="en-US" sz="3200" dirty="0" err="1">
                <a:ea typeface="Open Sans"/>
                <a:cs typeface="Open Sans"/>
                <a:sym typeface="Open Sans"/>
              </a:rPr>
              <a:t>Solex</a:t>
            </a:r>
            <a:r>
              <a:rPr lang="en-US" sz="3200" dirty="0">
                <a:ea typeface="Open Sans"/>
                <a:cs typeface="Open Sans"/>
                <a:sym typeface="Open Sans"/>
              </a:rPr>
              <a:t> brand among the other brands with transaction count of more than 3000.</a:t>
            </a:r>
          </a:p>
          <a:p>
            <a:endParaRPr lang="en-IN" dirty="0"/>
          </a:p>
        </p:txBody>
      </p:sp>
      <p:pic>
        <p:nvPicPr>
          <p:cNvPr id="4" name="Google Shape;136;ge169449784_2_47" title="Chart">
            <a:extLst>
              <a:ext uri="{FF2B5EF4-FFF2-40B4-BE49-F238E27FC236}">
                <a16:creationId xmlns:a16="http://schemas.microsoft.com/office/drawing/2014/main" id="{C6E3BD09-0078-A7DA-AF60-BBC066ACAB48}"/>
              </a:ext>
            </a:extLst>
          </p:cNvPr>
          <p:cNvPicPr preferRelativeResize="0"/>
          <p:nvPr/>
        </p:nvPicPr>
        <p:blipFill>
          <a:blip r:embed="rId2">
            <a:alphaModFix/>
          </a:blip>
          <a:stretch>
            <a:fillRect/>
          </a:stretch>
        </p:blipFill>
        <p:spPr>
          <a:xfrm>
            <a:off x="5213384" y="2103424"/>
            <a:ext cx="5495255" cy="3403296"/>
          </a:xfrm>
          <a:prstGeom prst="rect">
            <a:avLst/>
          </a:prstGeom>
          <a:noFill/>
          <a:ln>
            <a:noFill/>
          </a:ln>
        </p:spPr>
      </p:pic>
    </p:spTree>
    <p:extLst>
      <p:ext uri="{BB962C8B-B14F-4D97-AF65-F5344CB8AC3E}">
        <p14:creationId xmlns:p14="http://schemas.microsoft.com/office/powerpoint/2010/main" val="2368750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8827-8248-63B1-BAF3-8C3C33EFD400}"/>
              </a:ext>
            </a:extLst>
          </p:cNvPr>
          <p:cNvSpPr>
            <a:spLocks noGrp="1"/>
          </p:cNvSpPr>
          <p:nvPr>
            <p:ph type="title"/>
          </p:nvPr>
        </p:nvSpPr>
        <p:spPr/>
        <p:txBody>
          <a:bodyPr>
            <a:normAutofit fontScale="90000"/>
          </a:bodyPr>
          <a:lstStyle/>
          <a:p>
            <a:r>
              <a:rPr lang="en-US" sz="4800" b="1" dirty="0">
                <a:ea typeface="Open Sans"/>
                <a:cs typeface="Open Sans"/>
                <a:sym typeface="Open Sans"/>
              </a:rPr>
              <a:t>Most purchased products among customers</a:t>
            </a:r>
            <a:br>
              <a:rPr lang="en-US" dirty="0"/>
            </a:br>
            <a:endParaRPr lang="en-IN" dirty="0"/>
          </a:p>
        </p:txBody>
      </p:sp>
      <p:sp>
        <p:nvSpPr>
          <p:cNvPr id="3" name="Content Placeholder 2">
            <a:extLst>
              <a:ext uri="{FF2B5EF4-FFF2-40B4-BE49-F238E27FC236}">
                <a16:creationId xmlns:a16="http://schemas.microsoft.com/office/drawing/2014/main" id="{4553437F-E08C-0A0F-3590-F4899426FBEB}"/>
              </a:ext>
            </a:extLst>
          </p:cNvPr>
          <p:cNvSpPr>
            <a:spLocks noGrp="1"/>
          </p:cNvSpPr>
          <p:nvPr>
            <p:ph idx="1"/>
          </p:nvPr>
        </p:nvSpPr>
        <p:spPr>
          <a:xfrm>
            <a:off x="1020726" y="2089298"/>
            <a:ext cx="4861914" cy="3827722"/>
          </a:xfrm>
        </p:spPr>
        <p:txBody>
          <a:bodyPr>
            <a:normAutofit/>
          </a:bodyPr>
          <a:lstStyle/>
          <a:p>
            <a:pPr marL="0" marR="0" lvl="0" indent="0" algn="l" rtl="0">
              <a:lnSpc>
                <a:spcPct val="115000"/>
              </a:lnSpc>
              <a:spcBef>
                <a:spcPts val="0"/>
              </a:spcBef>
              <a:spcAft>
                <a:spcPts val="0"/>
              </a:spcAft>
              <a:buClr>
                <a:srgbClr val="000000"/>
              </a:buClr>
              <a:buSzPts val="1500"/>
              <a:buFont typeface="Open Sans"/>
              <a:buNone/>
            </a:pPr>
            <a:r>
              <a:rPr lang="en-US" sz="3200" b="1" dirty="0">
                <a:ea typeface="Open Sans"/>
                <a:cs typeface="Open Sans"/>
                <a:sym typeface="Open Sans"/>
              </a:rPr>
              <a:t>Insights:</a:t>
            </a:r>
          </a:p>
          <a:p>
            <a:pPr marL="0" marR="0" lvl="0" indent="0" algn="l" rtl="0">
              <a:lnSpc>
                <a:spcPct val="115000"/>
              </a:lnSpc>
              <a:spcBef>
                <a:spcPts val="0"/>
              </a:spcBef>
              <a:spcAft>
                <a:spcPts val="0"/>
              </a:spcAft>
              <a:buClr>
                <a:srgbClr val="000000"/>
              </a:buClr>
              <a:buSzPts val="1500"/>
              <a:buFont typeface="Open Sans"/>
              <a:buNone/>
            </a:pPr>
            <a:r>
              <a:rPr lang="en-US" sz="3200" dirty="0">
                <a:ea typeface="Open Sans"/>
                <a:cs typeface="Open Sans"/>
                <a:sym typeface="Open Sans"/>
              </a:rPr>
              <a:t>Standard product are most buyable products by customers among the other product with more than 10000 + transactions took place</a:t>
            </a:r>
          </a:p>
          <a:p>
            <a:endParaRPr lang="en-IN" dirty="0"/>
          </a:p>
        </p:txBody>
      </p:sp>
      <p:pic>
        <p:nvPicPr>
          <p:cNvPr id="4" name="Google Shape;146;ge169449784_2_58" title="Chart">
            <a:extLst>
              <a:ext uri="{FF2B5EF4-FFF2-40B4-BE49-F238E27FC236}">
                <a16:creationId xmlns:a16="http://schemas.microsoft.com/office/drawing/2014/main" id="{4E1161CC-06E2-2457-839A-CF20A72CDA1E}"/>
              </a:ext>
            </a:extLst>
          </p:cNvPr>
          <p:cNvPicPr preferRelativeResize="0"/>
          <p:nvPr/>
        </p:nvPicPr>
        <p:blipFill>
          <a:blip r:embed="rId2">
            <a:alphaModFix/>
          </a:blip>
          <a:stretch>
            <a:fillRect/>
          </a:stretch>
        </p:blipFill>
        <p:spPr>
          <a:xfrm>
            <a:off x="6309362" y="2480919"/>
            <a:ext cx="4499574" cy="2782237"/>
          </a:xfrm>
          <a:prstGeom prst="rect">
            <a:avLst/>
          </a:prstGeom>
          <a:noFill/>
          <a:ln>
            <a:noFill/>
          </a:ln>
        </p:spPr>
      </p:pic>
    </p:spTree>
    <p:extLst>
      <p:ext uri="{BB962C8B-B14F-4D97-AF65-F5344CB8AC3E}">
        <p14:creationId xmlns:p14="http://schemas.microsoft.com/office/powerpoint/2010/main" val="1299535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F53D-90D5-83E0-E792-AE41AD2A9744}"/>
              </a:ext>
            </a:extLst>
          </p:cNvPr>
          <p:cNvSpPr>
            <a:spLocks noGrp="1"/>
          </p:cNvSpPr>
          <p:nvPr>
            <p:ph type="title"/>
          </p:nvPr>
        </p:nvSpPr>
        <p:spPr/>
        <p:txBody>
          <a:bodyPr>
            <a:normAutofit fontScale="90000"/>
          </a:bodyPr>
          <a:lstStyle/>
          <a:p>
            <a:r>
              <a:rPr lang="en-US" sz="4800" b="1" dirty="0">
                <a:ea typeface="Open Sans"/>
                <a:cs typeface="Open Sans"/>
                <a:sym typeface="Open Sans"/>
              </a:rPr>
              <a:t>Total Profit based on States in Australia</a:t>
            </a:r>
            <a:br>
              <a:rPr lang="en-US" dirty="0"/>
            </a:br>
            <a:endParaRPr lang="en-IN" dirty="0"/>
          </a:p>
        </p:txBody>
      </p:sp>
      <p:sp>
        <p:nvSpPr>
          <p:cNvPr id="3" name="Content Placeholder 2">
            <a:extLst>
              <a:ext uri="{FF2B5EF4-FFF2-40B4-BE49-F238E27FC236}">
                <a16:creationId xmlns:a16="http://schemas.microsoft.com/office/drawing/2014/main" id="{03E5EE7A-E564-1FCC-0BF5-8B6835A36E78}"/>
              </a:ext>
            </a:extLst>
          </p:cNvPr>
          <p:cNvSpPr>
            <a:spLocks noGrp="1"/>
          </p:cNvSpPr>
          <p:nvPr>
            <p:ph idx="1"/>
          </p:nvPr>
        </p:nvSpPr>
        <p:spPr>
          <a:xfrm>
            <a:off x="1020726" y="2089298"/>
            <a:ext cx="5075274" cy="3827722"/>
          </a:xfrm>
        </p:spPr>
        <p:txBody>
          <a:bodyPr>
            <a:normAutofit/>
          </a:bodyPr>
          <a:lstStyle/>
          <a:p>
            <a:pPr marL="0" marR="0" lvl="0" indent="0" algn="l" rtl="0">
              <a:lnSpc>
                <a:spcPct val="115000"/>
              </a:lnSpc>
              <a:spcBef>
                <a:spcPts val="0"/>
              </a:spcBef>
              <a:spcAft>
                <a:spcPts val="0"/>
              </a:spcAft>
              <a:buClr>
                <a:srgbClr val="000000"/>
              </a:buClr>
              <a:buSzPts val="1500"/>
              <a:buFont typeface="Open Sans"/>
              <a:buNone/>
            </a:pPr>
            <a:r>
              <a:rPr lang="en-US" sz="3200" b="1" dirty="0">
                <a:ea typeface="Open Sans"/>
                <a:cs typeface="Open Sans"/>
                <a:sym typeface="Open Sans"/>
              </a:rPr>
              <a:t>Insights:</a:t>
            </a:r>
          </a:p>
          <a:p>
            <a:pPr marL="0" marR="0" lvl="0" indent="0" algn="l" rtl="0">
              <a:lnSpc>
                <a:spcPct val="115000"/>
              </a:lnSpc>
              <a:spcBef>
                <a:spcPts val="0"/>
              </a:spcBef>
              <a:spcAft>
                <a:spcPts val="0"/>
              </a:spcAft>
              <a:buClr>
                <a:srgbClr val="000000"/>
              </a:buClr>
              <a:buSzPts val="1500"/>
              <a:buFont typeface="Open Sans"/>
              <a:buNone/>
            </a:pPr>
            <a:r>
              <a:rPr lang="en-US" sz="3200" dirty="0">
                <a:ea typeface="Open Sans"/>
                <a:cs typeface="Open Sans"/>
                <a:sym typeface="Open Sans"/>
              </a:rPr>
              <a:t>Customers living in New South </a:t>
            </a:r>
            <a:r>
              <a:rPr lang="en-US" sz="3200" dirty="0" err="1">
                <a:ea typeface="Open Sans"/>
                <a:cs typeface="Open Sans"/>
                <a:sym typeface="Open Sans"/>
              </a:rPr>
              <a:t>wales</a:t>
            </a:r>
            <a:r>
              <a:rPr lang="en-US" sz="3200" dirty="0">
                <a:ea typeface="Open Sans"/>
                <a:cs typeface="Open Sans"/>
                <a:sym typeface="Open Sans"/>
              </a:rPr>
              <a:t> are the most profitable customers with more than 50% profit among the other States.</a:t>
            </a:r>
          </a:p>
          <a:p>
            <a:endParaRPr lang="en-IN" dirty="0"/>
          </a:p>
        </p:txBody>
      </p:sp>
      <p:pic>
        <p:nvPicPr>
          <p:cNvPr id="4" name="Google Shape;156;ge169449784_2_68" title="Chart">
            <a:extLst>
              <a:ext uri="{FF2B5EF4-FFF2-40B4-BE49-F238E27FC236}">
                <a16:creationId xmlns:a16="http://schemas.microsoft.com/office/drawing/2014/main" id="{843DF8B1-9DC2-774D-663A-8F4525BD5374}"/>
              </a:ext>
            </a:extLst>
          </p:cNvPr>
          <p:cNvPicPr preferRelativeResize="0"/>
          <p:nvPr/>
        </p:nvPicPr>
        <p:blipFill>
          <a:blip r:embed="rId2">
            <a:alphaModFix/>
          </a:blip>
          <a:stretch>
            <a:fillRect/>
          </a:stretch>
        </p:blipFill>
        <p:spPr>
          <a:xfrm>
            <a:off x="6767865" y="2612040"/>
            <a:ext cx="4499574" cy="2782237"/>
          </a:xfrm>
          <a:prstGeom prst="rect">
            <a:avLst/>
          </a:prstGeom>
          <a:noFill/>
          <a:ln>
            <a:noFill/>
          </a:ln>
        </p:spPr>
      </p:pic>
    </p:spTree>
    <p:extLst>
      <p:ext uri="{BB962C8B-B14F-4D97-AF65-F5344CB8AC3E}">
        <p14:creationId xmlns:p14="http://schemas.microsoft.com/office/powerpoint/2010/main" val="3160854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3E3EC-4457-7090-C174-3169353F3A0E}"/>
              </a:ext>
            </a:extLst>
          </p:cNvPr>
          <p:cNvSpPr>
            <a:spLocks noGrp="1"/>
          </p:cNvSpPr>
          <p:nvPr>
            <p:ph type="title"/>
          </p:nvPr>
        </p:nvSpPr>
        <p:spPr/>
        <p:txBody>
          <a:bodyPr>
            <a:normAutofit/>
          </a:bodyPr>
          <a:lstStyle/>
          <a:p>
            <a:r>
              <a:rPr lang="en-IN" dirty="0"/>
              <a:t>Summery</a:t>
            </a:r>
          </a:p>
        </p:txBody>
      </p:sp>
      <p:sp>
        <p:nvSpPr>
          <p:cNvPr id="3" name="Content Placeholder 2">
            <a:extLst>
              <a:ext uri="{FF2B5EF4-FFF2-40B4-BE49-F238E27FC236}">
                <a16:creationId xmlns:a16="http://schemas.microsoft.com/office/drawing/2014/main" id="{0FD86728-7DBF-A7D4-7034-8F300BFCA570}"/>
              </a:ext>
            </a:extLst>
          </p:cNvPr>
          <p:cNvSpPr>
            <a:spLocks noGrp="1"/>
          </p:cNvSpPr>
          <p:nvPr>
            <p:ph idx="1"/>
          </p:nvPr>
        </p:nvSpPr>
        <p:spPr/>
        <p:txBody>
          <a:bodyPr>
            <a:normAutofit lnSpcReduction="10000"/>
          </a:bodyPr>
          <a:lstStyle/>
          <a:p>
            <a:pPr marL="596900" marR="0" lvl="0" indent="-457200" algn="l" rtl="0">
              <a:lnSpc>
                <a:spcPct val="115000"/>
              </a:lnSpc>
              <a:spcBef>
                <a:spcPts val="0"/>
              </a:spcBef>
              <a:spcAft>
                <a:spcPts val="0"/>
              </a:spcAft>
              <a:buSzPts val="1400"/>
              <a:buFont typeface="Arial" panose="020B0604020202020204" pitchFamily="34" charset="0"/>
              <a:buChar char="•"/>
            </a:pPr>
            <a:r>
              <a:rPr lang="en-US" dirty="0"/>
              <a:t>Customer between age 30 to 49.</a:t>
            </a:r>
          </a:p>
          <a:p>
            <a:pPr marL="596900" marR="0" lvl="0" indent="-457200" algn="l" rtl="0">
              <a:lnSpc>
                <a:spcPct val="115000"/>
              </a:lnSpc>
              <a:spcBef>
                <a:spcPts val="0"/>
              </a:spcBef>
              <a:spcAft>
                <a:spcPts val="0"/>
              </a:spcAft>
              <a:buSzPts val="1400"/>
              <a:buFont typeface="Arial" panose="020B0604020202020204" pitchFamily="34" charset="0"/>
              <a:buChar char="•"/>
            </a:pPr>
            <a:r>
              <a:rPr lang="en-US" dirty="0"/>
              <a:t>Male customers in the mid-year between April - July and in midweek around Thursday.</a:t>
            </a:r>
          </a:p>
          <a:p>
            <a:pPr marL="596900" marR="0" lvl="0" indent="-457200" algn="l" rtl="0">
              <a:lnSpc>
                <a:spcPct val="115000"/>
              </a:lnSpc>
              <a:spcBef>
                <a:spcPts val="0"/>
              </a:spcBef>
              <a:spcAft>
                <a:spcPts val="0"/>
              </a:spcAft>
              <a:buSzPts val="1400"/>
              <a:buFont typeface="Arial" panose="020B0604020202020204" pitchFamily="34" charset="0"/>
              <a:buChar char="•"/>
            </a:pPr>
            <a:r>
              <a:rPr lang="en-US" dirty="0"/>
              <a:t>Female customers around October and in the start of the weekend, Saturday.</a:t>
            </a:r>
          </a:p>
          <a:p>
            <a:pPr marL="596900" marR="0" lvl="0" indent="-457200" algn="l" rtl="0">
              <a:lnSpc>
                <a:spcPct val="115000"/>
              </a:lnSpc>
              <a:spcBef>
                <a:spcPts val="0"/>
              </a:spcBef>
              <a:spcAft>
                <a:spcPts val="0"/>
              </a:spcAft>
              <a:buClr>
                <a:schemeClr val="dk1"/>
              </a:buClr>
              <a:buSzPts val="1400"/>
              <a:buFont typeface="Arial" panose="020B0604020202020204" pitchFamily="34" charset="0"/>
              <a:buChar char="•"/>
            </a:pPr>
            <a:r>
              <a:rPr lang="en-US" dirty="0"/>
              <a:t>Customers in the Mass Consumer Segment.</a:t>
            </a:r>
          </a:p>
          <a:p>
            <a:pPr marL="596900" marR="0" lvl="0" indent="-457200" algn="l" rtl="0">
              <a:lnSpc>
                <a:spcPct val="115000"/>
              </a:lnSpc>
              <a:spcBef>
                <a:spcPts val="0"/>
              </a:spcBef>
              <a:spcAft>
                <a:spcPts val="0"/>
              </a:spcAft>
              <a:buSzPts val="1400"/>
              <a:buFont typeface="Arial" panose="020B0604020202020204" pitchFamily="34" charset="0"/>
              <a:buChar char="•"/>
            </a:pPr>
            <a:r>
              <a:rPr lang="en-US" dirty="0"/>
              <a:t>Customers related to Financial Services and Manufacturing Industries.</a:t>
            </a:r>
          </a:p>
          <a:p>
            <a:pPr marL="596900" marR="0" lvl="0" indent="-457200" algn="l" rtl="0">
              <a:lnSpc>
                <a:spcPct val="115000"/>
              </a:lnSpc>
              <a:spcBef>
                <a:spcPts val="0"/>
              </a:spcBef>
              <a:spcAft>
                <a:spcPts val="0"/>
              </a:spcAft>
              <a:buSzPts val="1400"/>
              <a:buFont typeface="Arial" panose="020B0604020202020204" pitchFamily="34" charset="0"/>
              <a:buChar char="•"/>
            </a:pPr>
            <a:r>
              <a:rPr lang="en-US" dirty="0" err="1"/>
              <a:t>Solex</a:t>
            </a:r>
            <a:r>
              <a:rPr lang="en-US" dirty="0"/>
              <a:t> brand and Standard product as the top priority.</a:t>
            </a:r>
          </a:p>
          <a:p>
            <a:pPr marL="596900" marR="0" lvl="0" indent="-457200" algn="l" rtl="0">
              <a:lnSpc>
                <a:spcPct val="115000"/>
              </a:lnSpc>
              <a:spcBef>
                <a:spcPts val="0"/>
              </a:spcBef>
              <a:spcAft>
                <a:spcPts val="0"/>
              </a:spcAft>
              <a:buSzPts val="1400"/>
              <a:buFont typeface="Arial" panose="020B0604020202020204" pitchFamily="34" charset="0"/>
              <a:buChar char="•"/>
            </a:pPr>
            <a:r>
              <a:rPr lang="en-US" dirty="0"/>
              <a:t>Customers living in New South Wales.</a:t>
            </a:r>
          </a:p>
          <a:p>
            <a:endParaRPr lang="en-IN" dirty="0"/>
          </a:p>
        </p:txBody>
      </p:sp>
    </p:spTree>
    <p:extLst>
      <p:ext uri="{BB962C8B-B14F-4D97-AF65-F5344CB8AC3E}">
        <p14:creationId xmlns:p14="http://schemas.microsoft.com/office/powerpoint/2010/main" val="1800106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BEFC-363B-3DA0-8093-3803B901E740}"/>
              </a:ext>
            </a:extLst>
          </p:cNvPr>
          <p:cNvSpPr>
            <a:spLocks noGrp="1"/>
          </p:cNvSpPr>
          <p:nvPr>
            <p:ph type="title"/>
          </p:nvPr>
        </p:nvSpPr>
        <p:spPr>
          <a:xfrm>
            <a:off x="1020724" y="558209"/>
            <a:ext cx="10333075" cy="1768431"/>
          </a:xfrm>
        </p:spPr>
        <p:txBody>
          <a:bodyPr>
            <a:normAutofit fontScale="90000"/>
          </a:bodyPr>
          <a:lstStyle/>
          <a:p>
            <a:r>
              <a:rPr lang="en-US" sz="4800" b="1" dirty="0">
                <a:ea typeface="Open Sans"/>
                <a:cs typeface="Open Sans"/>
                <a:sym typeface="Open Sans"/>
              </a:rPr>
              <a:t>After filtering the targeted customers from the New Customer List, it will look like below </a:t>
            </a:r>
            <a:br>
              <a:rPr lang="en-US" dirty="0"/>
            </a:br>
            <a:endParaRPr lang="en-IN" dirty="0"/>
          </a:p>
        </p:txBody>
      </p:sp>
      <p:pic>
        <p:nvPicPr>
          <p:cNvPr id="4" name="Google Shape;174;p6">
            <a:extLst>
              <a:ext uri="{FF2B5EF4-FFF2-40B4-BE49-F238E27FC236}">
                <a16:creationId xmlns:a16="http://schemas.microsoft.com/office/drawing/2014/main" id="{C3500125-DEAD-A4E7-45C3-1F37DBE189CF}"/>
              </a:ext>
            </a:extLst>
          </p:cNvPr>
          <p:cNvPicPr preferRelativeResize="0">
            <a:picLocks noGrp="1"/>
          </p:cNvPicPr>
          <p:nvPr>
            <p:ph idx="1"/>
          </p:nvPr>
        </p:nvPicPr>
        <p:blipFill>
          <a:blip r:embed="rId2">
            <a:alphaModFix/>
          </a:blip>
          <a:stretch>
            <a:fillRect/>
          </a:stretch>
        </p:blipFill>
        <p:spPr>
          <a:xfrm>
            <a:off x="838201" y="1972340"/>
            <a:ext cx="10333074" cy="3585180"/>
          </a:xfrm>
          <a:prstGeom prst="rect">
            <a:avLst/>
          </a:prstGeom>
          <a:noFill/>
          <a:ln>
            <a:noFill/>
          </a:ln>
        </p:spPr>
      </p:pic>
    </p:spTree>
    <p:extLst>
      <p:ext uri="{BB962C8B-B14F-4D97-AF65-F5344CB8AC3E}">
        <p14:creationId xmlns:p14="http://schemas.microsoft.com/office/powerpoint/2010/main" val="75409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611F6-8DA1-9631-3A24-B767BE5105E3}"/>
              </a:ext>
            </a:extLst>
          </p:cNvPr>
          <p:cNvSpPr>
            <a:spLocks noGrp="1"/>
          </p:cNvSpPr>
          <p:nvPr>
            <p:ph idx="1"/>
          </p:nvPr>
        </p:nvSpPr>
        <p:spPr>
          <a:xfrm>
            <a:off x="1020726" y="558209"/>
            <a:ext cx="10333074" cy="5358811"/>
          </a:xfrm>
        </p:spPr>
        <p:txBody>
          <a:bodyPr>
            <a:normAutofit/>
          </a:bodyPr>
          <a:lstStyle/>
          <a:p>
            <a:pPr algn="ctr"/>
            <a:r>
              <a:rPr lang="en-IN" sz="9600" dirty="0"/>
              <a:t>Thankyou!</a:t>
            </a:r>
          </a:p>
        </p:txBody>
      </p:sp>
    </p:spTree>
    <p:extLst>
      <p:ext uri="{BB962C8B-B14F-4D97-AF65-F5344CB8AC3E}">
        <p14:creationId xmlns:p14="http://schemas.microsoft.com/office/powerpoint/2010/main" val="3947598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E34A-D6E9-F3BE-9DC3-BAE249E560B7}"/>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6917BB4E-D7E5-5C5F-72AB-1ACDB441562F}"/>
              </a:ext>
            </a:extLst>
          </p:cNvPr>
          <p:cNvSpPr>
            <a:spLocks noGrp="1"/>
          </p:cNvSpPr>
          <p:nvPr>
            <p:ph idx="1"/>
          </p:nvPr>
        </p:nvSpPr>
        <p:spPr/>
        <p:txBody>
          <a:bodyPr/>
          <a:lstStyle/>
          <a:p>
            <a:pPr marL="457200" indent="-457200">
              <a:buFont typeface="Wingdings" panose="05000000000000000000" pitchFamily="2" charset="2"/>
              <a:buChar char="Ø"/>
            </a:pPr>
            <a:r>
              <a:rPr lang="en-US" dirty="0"/>
              <a:t>Outlines the approach we will be taking to identify which of the 1000 customers Sprocket Central Pty Ltd should target, based on this dataset.</a:t>
            </a:r>
          </a:p>
          <a:p>
            <a:pPr marL="457200" indent="-457200">
              <a:buFont typeface="Wingdings" panose="05000000000000000000" pitchFamily="2" charset="2"/>
              <a:buChar char="Ø"/>
            </a:pPr>
            <a:r>
              <a:rPr lang="en-US" dirty="0"/>
              <a:t>Explain the three phases:  Data Exploration; Model Development and Interpretation</a:t>
            </a:r>
            <a:endParaRPr lang="en-IN" dirty="0"/>
          </a:p>
        </p:txBody>
      </p:sp>
    </p:spTree>
    <p:extLst>
      <p:ext uri="{BB962C8B-B14F-4D97-AF65-F5344CB8AC3E}">
        <p14:creationId xmlns:p14="http://schemas.microsoft.com/office/powerpoint/2010/main" val="112478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5CD7-5380-6C2B-2419-11BDB64F1ABC}"/>
              </a:ext>
            </a:extLst>
          </p:cNvPr>
          <p:cNvSpPr>
            <a:spLocks noGrp="1"/>
          </p:cNvSpPr>
          <p:nvPr>
            <p:ph type="title"/>
          </p:nvPr>
        </p:nvSpPr>
        <p:spPr/>
        <p:txBody>
          <a:bodyPr>
            <a:normAutofit fontScale="90000"/>
          </a:bodyPr>
          <a:lstStyle/>
          <a:p>
            <a:br>
              <a:rPr lang="en-US" sz="4800" b="1" i="0" u="none" strike="noStrike" cap="none" dirty="0">
                <a:solidFill>
                  <a:srgbClr val="FFFFFF"/>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B0634D9D-A667-8C2C-F86E-08C7A328D3F3}"/>
              </a:ext>
            </a:extLst>
          </p:cNvPr>
          <p:cNvSpPr>
            <a:spLocks noGrp="1"/>
          </p:cNvSpPr>
          <p:nvPr>
            <p:ph idx="1"/>
          </p:nvPr>
        </p:nvSpPr>
        <p:spPr>
          <a:xfrm>
            <a:off x="1020726" y="558209"/>
            <a:ext cx="10333074" cy="5358811"/>
          </a:xfrm>
        </p:spPr>
        <p:txBody>
          <a:bodyPr>
            <a:normAutofit lnSpcReduction="10000"/>
          </a:bodyPr>
          <a:lstStyle/>
          <a:p>
            <a:r>
              <a:rPr lang="en-US" sz="2000" dirty="0"/>
              <a:t>Problem Statement: Create a PowerPoint presentation which outlines the approach we will be taking to identify which of the 1000 customers Sprocket Central Pty Ltd should target, based on this dataset. Explain the three phases:  Data Exploration; Model Development and Interpretation.</a:t>
            </a:r>
          </a:p>
          <a:p>
            <a:r>
              <a:rPr lang="en-US" sz="2000" dirty="0"/>
              <a:t>Objective: provide valuable customer insights to Sprocket Central Pty </a:t>
            </a:r>
            <a:r>
              <a:rPr lang="en-US" sz="2000" dirty="0" err="1"/>
              <a:t>Ltd's</a:t>
            </a:r>
            <a:r>
              <a:rPr lang="en-US" sz="2000" dirty="0"/>
              <a:t> marketing team, enabling them to optimize resource allocation for targeted marketing efforts. The aim is to improve overall performance by focusing on high-value customers and maximizing the impact of their marketing strategies.</a:t>
            </a:r>
          </a:p>
          <a:p>
            <a:pPr marL="0" marR="0" lvl="0" indent="0" algn="l" rtl="0">
              <a:lnSpc>
                <a:spcPct val="115000"/>
              </a:lnSpc>
              <a:spcBef>
                <a:spcPts val="0"/>
              </a:spcBef>
              <a:spcAft>
                <a:spcPts val="0"/>
              </a:spcAft>
              <a:buClr>
                <a:srgbClr val="000000"/>
              </a:buClr>
              <a:buSzPts val="1500"/>
              <a:buFont typeface="Open Sans"/>
              <a:buNone/>
            </a:pPr>
            <a:r>
              <a:rPr lang="en-US" sz="2000" b="1" dirty="0">
                <a:ea typeface="Open Sans"/>
                <a:cs typeface="Open Sans"/>
                <a:sym typeface="Open Sans"/>
              </a:rPr>
              <a:t>About Dataset:</a:t>
            </a:r>
          </a:p>
          <a:p>
            <a:pPr marL="0" marR="0" lvl="0" indent="0" algn="l" rtl="0">
              <a:lnSpc>
                <a:spcPct val="115000"/>
              </a:lnSpc>
              <a:spcBef>
                <a:spcPts val="0"/>
              </a:spcBef>
              <a:spcAft>
                <a:spcPts val="0"/>
              </a:spcAft>
              <a:buNone/>
            </a:pPr>
            <a:r>
              <a:rPr lang="en-US" sz="2000" dirty="0">
                <a:ea typeface="Open Sans"/>
                <a:cs typeface="Open Sans"/>
                <a:sym typeface="Open Sans"/>
              </a:rPr>
              <a:t>Sprocket Central Pty Ltd provided us 3 datasets:</a:t>
            </a:r>
          </a:p>
          <a:p>
            <a:pPr marL="476250" marR="0" lvl="0" indent="-342900" algn="l" rtl="0">
              <a:lnSpc>
                <a:spcPct val="115000"/>
              </a:lnSpc>
              <a:spcBef>
                <a:spcPts val="0"/>
              </a:spcBef>
              <a:spcAft>
                <a:spcPts val="0"/>
              </a:spcAft>
              <a:buSzPts val="1500"/>
              <a:buFont typeface="Arial" panose="020B0604020202020204" pitchFamily="34" charset="0"/>
              <a:buChar char="•"/>
            </a:pPr>
            <a:r>
              <a:rPr lang="en-US" sz="2000" dirty="0">
                <a:ea typeface="Open Sans"/>
                <a:cs typeface="Open Sans"/>
                <a:sym typeface="Open Sans"/>
              </a:rPr>
              <a:t>Customer Demographic </a:t>
            </a:r>
          </a:p>
          <a:p>
            <a:pPr marL="476250" marR="0" lvl="0" indent="-342900" algn="l" rtl="0">
              <a:lnSpc>
                <a:spcPct val="115000"/>
              </a:lnSpc>
              <a:spcBef>
                <a:spcPts val="0"/>
              </a:spcBef>
              <a:spcAft>
                <a:spcPts val="0"/>
              </a:spcAft>
              <a:buSzPts val="1500"/>
              <a:buFont typeface="Arial" panose="020B0604020202020204" pitchFamily="34" charset="0"/>
              <a:buChar char="•"/>
            </a:pPr>
            <a:r>
              <a:rPr lang="en-US" sz="2000" dirty="0">
                <a:ea typeface="Open Sans"/>
                <a:cs typeface="Open Sans"/>
                <a:sym typeface="Open Sans"/>
              </a:rPr>
              <a:t>Customer Addresses</a:t>
            </a:r>
          </a:p>
          <a:p>
            <a:pPr marL="476250" marR="0" lvl="0" indent="-342900" algn="l" rtl="0">
              <a:lnSpc>
                <a:spcPct val="115000"/>
              </a:lnSpc>
              <a:spcBef>
                <a:spcPts val="0"/>
              </a:spcBef>
              <a:spcAft>
                <a:spcPts val="0"/>
              </a:spcAft>
              <a:buSzPts val="1500"/>
              <a:buFont typeface="Arial" panose="020B0604020202020204" pitchFamily="34" charset="0"/>
              <a:buChar char="•"/>
            </a:pPr>
            <a:r>
              <a:rPr lang="en-US" sz="2000" dirty="0">
                <a:ea typeface="Open Sans"/>
                <a:cs typeface="Open Sans"/>
                <a:sym typeface="Open Sans"/>
              </a:rPr>
              <a:t>Transactions data</a:t>
            </a:r>
          </a:p>
          <a:p>
            <a:pPr marL="476250" marR="0" lvl="0" indent="-342900" algn="l" rtl="0">
              <a:lnSpc>
                <a:spcPct val="115000"/>
              </a:lnSpc>
              <a:spcBef>
                <a:spcPts val="0"/>
              </a:spcBef>
              <a:spcAft>
                <a:spcPts val="0"/>
              </a:spcAft>
              <a:buSzPts val="1500"/>
              <a:buFont typeface="Arial" panose="020B0604020202020204" pitchFamily="34" charset="0"/>
              <a:buChar char="•"/>
            </a:pPr>
            <a:r>
              <a:rPr lang="en-US" sz="2000" dirty="0">
                <a:ea typeface="Open Sans"/>
                <a:cs typeface="Open Sans"/>
                <a:sym typeface="Open Sans"/>
              </a:rPr>
              <a:t>New Customer List </a:t>
            </a:r>
            <a:r>
              <a:rPr lang="en-US" sz="1400" i="1" dirty="0">
                <a:ea typeface="Open Sans"/>
                <a:cs typeface="Open Sans"/>
                <a:sym typeface="Open Sans"/>
              </a:rPr>
              <a:t>(which is the target data)</a:t>
            </a:r>
          </a:p>
          <a:p>
            <a:pPr marL="457200" marR="0" lvl="0" indent="0" algn="l" rtl="0">
              <a:lnSpc>
                <a:spcPct val="115000"/>
              </a:lnSpc>
              <a:spcBef>
                <a:spcPts val="0"/>
              </a:spcBef>
              <a:spcAft>
                <a:spcPts val="0"/>
              </a:spcAft>
              <a:buNone/>
            </a:pPr>
            <a:endParaRPr lang="en-US" sz="1400" i="1" dirty="0">
              <a:ea typeface="Open Sans"/>
              <a:cs typeface="Open Sans"/>
              <a:sym typeface="Open Sans"/>
            </a:endParaRPr>
          </a:p>
          <a:p>
            <a:pPr marL="0" lvl="0" indent="0" algn="l" rtl="0">
              <a:lnSpc>
                <a:spcPct val="115000"/>
              </a:lnSpc>
              <a:spcBef>
                <a:spcPts val="0"/>
              </a:spcBef>
              <a:spcAft>
                <a:spcPts val="0"/>
              </a:spcAft>
              <a:buNone/>
            </a:pPr>
            <a:r>
              <a:rPr lang="en-US" sz="2000" b="1" dirty="0">
                <a:solidFill>
                  <a:schemeClr val="dk1"/>
                </a:solidFill>
                <a:ea typeface="Open Sans"/>
                <a:cs typeface="Open Sans"/>
                <a:sym typeface="Open Sans"/>
              </a:rPr>
              <a:t>Steps Taken:</a:t>
            </a:r>
          </a:p>
          <a:p>
            <a:pPr marL="476250" lvl="0" indent="-342900" algn="l" rtl="0">
              <a:lnSpc>
                <a:spcPct val="115000"/>
              </a:lnSpc>
              <a:spcBef>
                <a:spcPts val="0"/>
              </a:spcBef>
              <a:spcAft>
                <a:spcPts val="0"/>
              </a:spcAft>
              <a:buClr>
                <a:schemeClr val="dk1"/>
              </a:buClr>
              <a:buSzPts val="1500"/>
              <a:buFont typeface="Arial" panose="020B0604020202020204" pitchFamily="34" charset="0"/>
              <a:buChar char="•"/>
            </a:pPr>
            <a:r>
              <a:rPr lang="en-US" sz="2000" dirty="0">
                <a:solidFill>
                  <a:schemeClr val="dk1"/>
                </a:solidFill>
                <a:ea typeface="Open Sans"/>
                <a:cs typeface="Open Sans"/>
                <a:sym typeface="Open Sans"/>
              </a:rPr>
              <a:t>Data Cleaning →</a:t>
            </a:r>
            <a:r>
              <a:rPr lang="en-US" sz="1800" dirty="0">
                <a:solidFill>
                  <a:schemeClr val="dk1"/>
                </a:solidFill>
                <a:ea typeface="Open Sans"/>
                <a:cs typeface="Open Sans"/>
                <a:sym typeface="Open Sans"/>
              </a:rPr>
              <a:t> Cleaned for better quality</a:t>
            </a:r>
          </a:p>
          <a:p>
            <a:pPr marL="476250" lvl="0" indent="-342900" algn="l" rtl="0">
              <a:lnSpc>
                <a:spcPct val="115000"/>
              </a:lnSpc>
              <a:spcBef>
                <a:spcPts val="0"/>
              </a:spcBef>
              <a:spcAft>
                <a:spcPts val="0"/>
              </a:spcAft>
              <a:buClr>
                <a:schemeClr val="dk1"/>
              </a:buClr>
              <a:buSzPts val="1500"/>
              <a:buFont typeface="Arial" panose="020B0604020202020204" pitchFamily="34" charset="0"/>
              <a:buChar char="•"/>
            </a:pPr>
            <a:r>
              <a:rPr lang="en-US" sz="2000" dirty="0">
                <a:solidFill>
                  <a:schemeClr val="dk1"/>
                </a:solidFill>
                <a:ea typeface="Open Sans"/>
                <a:cs typeface="Open Sans"/>
                <a:sym typeface="Open Sans"/>
              </a:rPr>
              <a:t>Data Transformation → </a:t>
            </a:r>
            <a:r>
              <a:rPr lang="en-US" sz="1800" dirty="0">
                <a:solidFill>
                  <a:schemeClr val="dk1"/>
                </a:solidFill>
                <a:ea typeface="Open Sans"/>
                <a:cs typeface="Open Sans"/>
                <a:sym typeface="Open Sans"/>
              </a:rPr>
              <a:t>Merged the </a:t>
            </a:r>
            <a:r>
              <a:rPr lang="en-US" sz="1800" i="1" dirty="0">
                <a:solidFill>
                  <a:schemeClr val="dk1"/>
                </a:solidFill>
                <a:ea typeface="Open Sans"/>
                <a:cs typeface="Open Sans"/>
                <a:sym typeface="Open Sans"/>
              </a:rPr>
              <a:t>transactions, customer demographic, customer address</a:t>
            </a:r>
          </a:p>
          <a:p>
            <a:pPr marL="476250" lvl="0" indent="-342900" algn="l" rtl="0">
              <a:lnSpc>
                <a:spcPct val="115000"/>
              </a:lnSpc>
              <a:spcBef>
                <a:spcPts val="0"/>
              </a:spcBef>
              <a:spcAft>
                <a:spcPts val="0"/>
              </a:spcAft>
              <a:buClr>
                <a:schemeClr val="dk1"/>
              </a:buClr>
              <a:buSzPts val="1500"/>
              <a:buFont typeface="Arial" panose="020B0604020202020204" pitchFamily="34" charset="0"/>
              <a:buChar char="•"/>
            </a:pPr>
            <a:r>
              <a:rPr lang="en-US" sz="2000" dirty="0">
                <a:solidFill>
                  <a:schemeClr val="dk1"/>
                </a:solidFill>
                <a:ea typeface="Open Sans"/>
                <a:cs typeface="Open Sans"/>
                <a:sym typeface="Open Sans"/>
              </a:rPr>
              <a:t>Data Exploration → </a:t>
            </a:r>
            <a:r>
              <a:rPr lang="en-US" sz="1800" dirty="0">
                <a:solidFill>
                  <a:schemeClr val="dk1"/>
                </a:solidFill>
                <a:ea typeface="Open Sans"/>
                <a:cs typeface="Open Sans"/>
                <a:sym typeface="Open Sans"/>
              </a:rPr>
              <a:t>Explore the data to reveal insights</a:t>
            </a:r>
          </a:p>
          <a:p>
            <a:endParaRPr lang="en-IN" sz="2000" dirty="0"/>
          </a:p>
        </p:txBody>
      </p:sp>
    </p:spTree>
    <p:extLst>
      <p:ext uri="{BB962C8B-B14F-4D97-AF65-F5344CB8AC3E}">
        <p14:creationId xmlns:p14="http://schemas.microsoft.com/office/powerpoint/2010/main" val="1232271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570EF-8F22-B92C-77D1-5D5812DC43DB}"/>
              </a:ext>
            </a:extLst>
          </p:cNvPr>
          <p:cNvSpPr>
            <a:spLocks noGrp="1"/>
          </p:cNvSpPr>
          <p:nvPr>
            <p:ph idx="1"/>
          </p:nvPr>
        </p:nvSpPr>
        <p:spPr>
          <a:xfrm>
            <a:off x="1020726" y="528320"/>
            <a:ext cx="10333074" cy="5388700"/>
          </a:xfrm>
        </p:spPr>
        <p:txBody>
          <a:bodyPr>
            <a:normAutofit fontScale="77500" lnSpcReduction="20000"/>
          </a:bodyPr>
          <a:lstStyle/>
          <a:p>
            <a:r>
              <a:rPr lang="en-US" dirty="0"/>
              <a:t>Data Exploration: The data exploration phase involves understanding and gaining insights from the dataset. The goal is to explore the data, identify patterns, and gather information that can guide the subsequent phases. Here are the steps involved:</a:t>
            </a:r>
          </a:p>
          <a:p>
            <a:r>
              <a:rPr lang="en-US" dirty="0"/>
              <a:t>a. Data Preprocessing: Clean and preprocess the dataset to handle missing values, outliers, and inconsistencies. This may involve techniques like data cleaning, data transformation, and feature engineering.</a:t>
            </a:r>
          </a:p>
          <a:p>
            <a:r>
              <a:rPr lang="en-US" dirty="0"/>
              <a:t>b. Descriptive Statistics: Calculate summary statistics such as mean, median, standard deviation, and correlations to understand the distribution and relationships between variables. This helps in identifying important features and potential data issues.</a:t>
            </a:r>
          </a:p>
          <a:p>
            <a:r>
              <a:rPr lang="en-US" dirty="0"/>
              <a:t>c. Data Visualization: Create visualizations like histograms, scatter plots, and box plots to visually explore the data and identify patterns or trends. Visualization aids in understanding the distribution of variables, identifying outliers, and discovering relationships.</a:t>
            </a:r>
          </a:p>
          <a:p>
            <a:r>
              <a:rPr lang="en-US" dirty="0"/>
              <a:t>d. Feature Selection: Analyze the relevance and importance of each feature in predicting the target variable. Feature selection techniques like correlation analysis, chi-square tests, or feature importance scores from machine learning models can be used to identify the most significant features.</a:t>
            </a:r>
          </a:p>
          <a:p>
            <a:r>
              <a:rPr lang="en-US" dirty="0"/>
              <a:t>e. Exploratory Data Analysis (EDA): Perform in-depth exploratory analysis to gain insights into the data. This may involve segmenting the data based on various criteria, identifying customer segments or clusters, and analyzing their characteristics.</a:t>
            </a:r>
          </a:p>
        </p:txBody>
      </p:sp>
    </p:spTree>
    <p:extLst>
      <p:ext uri="{BB962C8B-B14F-4D97-AF65-F5344CB8AC3E}">
        <p14:creationId xmlns:p14="http://schemas.microsoft.com/office/powerpoint/2010/main" val="380769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570EF-8F22-B92C-77D1-5D5812DC43DB}"/>
              </a:ext>
            </a:extLst>
          </p:cNvPr>
          <p:cNvSpPr>
            <a:spLocks noGrp="1"/>
          </p:cNvSpPr>
          <p:nvPr>
            <p:ph idx="1"/>
          </p:nvPr>
        </p:nvSpPr>
        <p:spPr>
          <a:xfrm>
            <a:off x="1020726" y="528320"/>
            <a:ext cx="10333074" cy="5388700"/>
          </a:xfrm>
        </p:spPr>
        <p:txBody>
          <a:bodyPr>
            <a:normAutofit fontScale="55000" lnSpcReduction="20000"/>
          </a:bodyPr>
          <a:lstStyle/>
          <a:p>
            <a:pPr marL="45720" lvl="1" indent="0">
              <a:buNone/>
            </a:pPr>
            <a:r>
              <a:rPr lang="en-US" sz="4400" dirty="0"/>
              <a:t>Model Development: </a:t>
            </a:r>
            <a:r>
              <a:rPr lang="en-US" sz="4400" b="0" dirty="0"/>
              <a:t>In this phase, predictive models are developed using machine learning techniques to predict the target customers. The goal is to create a model that accurately identifies the customers Sprocket Central Pty Ltd should target. Here are the key steps:</a:t>
            </a:r>
          </a:p>
          <a:p>
            <a:r>
              <a:rPr lang="en-US" sz="4400" b="0" dirty="0"/>
              <a:t>a. Data Split: Split the dataset into training, validation, and testing sets. The training set is used to train the model, the validation set is used for hyperparameter tuning and model selection, and the testing set is used to evaluate the final model's performance.</a:t>
            </a:r>
          </a:p>
          <a:p>
            <a:r>
              <a:rPr lang="en-US" sz="4400" b="0" dirty="0"/>
              <a:t>b. Model Selection: Choose an appropriate machine learning algorithm based on the nature of the problem and the available data. This could involve using classification algorithms such as logistic regression, decision trees, random forests, or gradient boosting.</a:t>
            </a:r>
          </a:p>
          <a:p>
            <a:r>
              <a:rPr lang="en-US" sz="4400" b="0" dirty="0"/>
              <a:t>c. Model Training and Evaluation: Train the selected model using the training dataset and evaluate its performance using appropriate evaluation metrics like accuracy, precision, recall, or F1 score. This helps in assessing how well the model generalizes to unseen data.</a:t>
            </a:r>
          </a:p>
          <a:p>
            <a:r>
              <a:rPr lang="en-US" sz="4400" b="0" dirty="0"/>
              <a:t>d. Hyperparameter Tuning: Optimize the model's hyperparameters using techniques like grid search, random search, or Bayesian optimization. This helps in finding the best combination of hyperparameters that maximize the model's performance.</a:t>
            </a:r>
          </a:p>
          <a:p>
            <a:r>
              <a:rPr lang="en-US" sz="4400" b="0" dirty="0"/>
              <a:t>e. Model Validation: Validate the final trained model on the validation dataset to ensure it performs well and doesn't overfit the training data. Make any necessary adjustments to the model based on the validation results.</a:t>
            </a:r>
          </a:p>
          <a:p>
            <a:pPr algn="just"/>
            <a:r>
              <a:rPr lang="en-US" b="0" dirty="0"/>
              <a:t>.</a:t>
            </a:r>
          </a:p>
        </p:txBody>
      </p:sp>
    </p:spTree>
    <p:extLst>
      <p:ext uri="{BB962C8B-B14F-4D97-AF65-F5344CB8AC3E}">
        <p14:creationId xmlns:p14="http://schemas.microsoft.com/office/powerpoint/2010/main" val="2559639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570EF-8F22-B92C-77D1-5D5812DC43DB}"/>
              </a:ext>
            </a:extLst>
          </p:cNvPr>
          <p:cNvSpPr>
            <a:spLocks noGrp="1"/>
          </p:cNvSpPr>
          <p:nvPr>
            <p:ph idx="1"/>
          </p:nvPr>
        </p:nvSpPr>
        <p:spPr>
          <a:xfrm>
            <a:off x="1020726" y="528320"/>
            <a:ext cx="10333074" cy="5388700"/>
          </a:xfrm>
        </p:spPr>
        <p:txBody>
          <a:bodyPr>
            <a:normAutofit fontScale="92500" lnSpcReduction="20000"/>
          </a:bodyPr>
          <a:lstStyle/>
          <a:p>
            <a:r>
              <a:rPr lang="en-US" sz="3200" dirty="0"/>
              <a:t>Interpretation: </a:t>
            </a:r>
            <a:r>
              <a:rPr lang="en-US" sz="3200" b="0" dirty="0"/>
              <a:t>The interpretation phase focuses on understanding and interpreting the results of the model. The goal is to gain insights into the factors that contribute to identifying the target customers. Here are the main steps:</a:t>
            </a:r>
          </a:p>
          <a:p>
            <a:r>
              <a:rPr lang="en-US" sz="3200" b="0" dirty="0"/>
              <a:t>a. Feature Importance: Determine the importance of different features in the model's predictions. This can be done by analyzing feature importance scores generated by the model or using techniques like permutation importance or SHAP values.</a:t>
            </a:r>
          </a:p>
          <a:p>
            <a:r>
              <a:rPr lang="en-US" sz="3200" b="0" dirty="0"/>
              <a:t>b. Model Interpretability: Assess the interpretability of the chosen model. Some models, like decision trees or linear models, provide inherent interpretability, while others like neural networks may require additional techniques such as feature importance or partial dependence plots to interpret their predictions.</a:t>
            </a:r>
          </a:p>
          <a:p>
            <a:r>
              <a:rPr lang="en-US" sz="3200" b="0" dirty="0"/>
              <a:t>c. Insights and Recommendations: Use the insights gained from the model to identify the key characteristics or behaviors of the target customers. Based on these insights, provide recommendations to Sprocket Central Pty Ltd on how to effectively target and engage with these customers.</a:t>
            </a:r>
          </a:p>
          <a:p>
            <a:pPr algn="just"/>
            <a:r>
              <a:rPr lang="en-US" b="0" dirty="0"/>
              <a:t>.</a:t>
            </a:r>
          </a:p>
        </p:txBody>
      </p:sp>
    </p:spTree>
    <p:extLst>
      <p:ext uri="{BB962C8B-B14F-4D97-AF65-F5344CB8AC3E}">
        <p14:creationId xmlns:p14="http://schemas.microsoft.com/office/powerpoint/2010/main" val="118529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6A03ED-7B7A-4C88-8FFC-A4D862447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2318A-99A9-8010-607E-7F83E8E0D642}"/>
              </a:ext>
            </a:extLst>
          </p:cNvPr>
          <p:cNvSpPr>
            <a:spLocks noGrp="1"/>
          </p:cNvSpPr>
          <p:nvPr>
            <p:ph type="title"/>
          </p:nvPr>
        </p:nvSpPr>
        <p:spPr>
          <a:xfrm>
            <a:off x="7670015" y="747906"/>
            <a:ext cx="3811205" cy="2058793"/>
          </a:xfrm>
        </p:spPr>
        <p:txBody>
          <a:bodyPr>
            <a:normAutofit/>
          </a:bodyPr>
          <a:lstStyle/>
          <a:p>
            <a:pPr algn="ctr">
              <a:lnSpc>
                <a:spcPct val="90000"/>
              </a:lnSpc>
            </a:pPr>
            <a:r>
              <a:rPr lang="en-US" sz="4400" b="1">
                <a:ea typeface="Open Sans"/>
                <a:cs typeface="Open Sans"/>
                <a:sym typeface="Open Sans"/>
              </a:rPr>
              <a:t>Total Profit based on different Age Groups</a:t>
            </a:r>
            <a:br>
              <a:rPr lang="en-US" sz="4400"/>
            </a:br>
            <a:endParaRPr lang="en-IN" sz="4400"/>
          </a:p>
        </p:txBody>
      </p:sp>
      <p:sp>
        <p:nvSpPr>
          <p:cNvPr id="12" name="Freeform: Shape 11">
            <a:extLst>
              <a:ext uri="{FF2B5EF4-FFF2-40B4-BE49-F238E27FC236}">
                <a16:creationId xmlns:a16="http://schemas.microsoft.com/office/drawing/2014/main" id="{53975754-B125-4FFC-9140-F88A16E3D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79013" y="303198"/>
            <a:ext cx="6631387" cy="59597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31470"/>
              <a:gd name="connsiteY0" fmla="*/ 6405352 h 6405386"/>
              <a:gd name="connsiteX1" fmla="*/ 6552830 w 7631470"/>
              <a:gd name="connsiteY1" fmla="*/ 6396252 h 6405386"/>
              <a:gd name="connsiteX2" fmla="*/ 987782 w 7631470"/>
              <a:gd name="connsiteY2" fmla="*/ 6365722 h 6405386"/>
              <a:gd name="connsiteX3" fmla="*/ 0 w 7631470"/>
              <a:gd name="connsiteY3" fmla="*/ 6336938 h 6405386"/>
              <a:gd name="connsiteX4" fmla="*/ 0 w 7631470"/>
              <a:gd name="connsiteY4" fmla="*/ 32372 h 6405386"/>
              <a:gd name="connsiteX5" fmla="*/ 157934 w 7631470"/>
              <a:gd name="connsiteY5" fmla="*/ 32797 h 6405386"/>
              <a:gd name="connsiteX6" fmla="*/ 6431319 w 7631470"/>
              <a:gd name="connsiteY6" fmla="*/ 0 h 6405386"/>
              <a:gd name="connsiteX7" fmla="*/ 7631470 w 7631470"/>
              <a:gd name="connsiteY7" fmla="*/ 30531 h 6405386"/>
              <a:gd name="connsiteX8" fmla="*/ 7560032 w 7631470"/>
              <a:gd name="connsiteY8" fmla="*/ 6274128 h 6405386"/>
              <a:gd name="connsiteX9" fmla="*/ 7394324 w 7631470"/>
              <a:gd name="connsiteY9" fmla="*/ 6402154 h 6405386"/>
              <a:gd name="connsiteX10" fmla="*/ 7142118 w 7631470"/>
              <a:gd name="connsiteY10" fmla="*/ 6405352 h 6405386"/>
              <a:gd name="connsiteX0" fmla="*/ 7154766 w 7644118"/>
              <a:gd name="connsiteY0" fmla="*/ 6405352 h 6405386"/>
              <a:gd name="connsiteX1" fmla="*/ 6565478 w 7644118"/>
              <a:gd name="connsiteY1" fmla="*/ 6396252 h 6405386"/>
              <a:gd name="connsiteX2" fmla="*/ 1000430 w 7644118"/>
              <a:gd name="connsiteY2" fmla="*/ 6365722 h 6405386"/>
              <a:gd name="connsiteX3" fmla="*/ 0 w 7644118"/>
              <a:gd name="connsiteY3" fmla="*/ 6324387 h 6405386"/>
              <a:gd name="connsiteX4" fmla="*/ 12648 w 7644118"/>
              <a:gd name="connsiteY4" fmla="*/ 32372 h 6405386"/>
              <a:gd name="connsiteX5" fmla="*/ 170582 w 7644118"/>
              <a:gd name="connsiteY5" fmla="*/ 32797 h 6405386"/>
              <a:gd name="connsiteX6" fmla="*/ 6443967 w 7644118"/>
              <a:gd name="connsiteY6" fmla="*/ 0 h 6405386"/>
              <a:gd name="connsiteX7" fmla="*/ 7644118 w 7644118"/>
              <a:gd name="connsiteY7" fmla="*/ 30531 h 6405386"/>
              <a:gd name="connsiteX8" fmla="*/ 7572680 w 7644118"/>
              <a:gd name="connsiteY8" fmla="*/ 6274128 h 6405386"/>
              <a:gd name="connsiteX9" fmla="*/ 7406972 w 7644118"/>
              <a:gd name="connsiteY9" fmla="*/ 6402154 h 6405386"/>
              <a:gd name="connsiteX10" fmla="*/ 7154766 w 7644118"/>
              <a:gd name="connsiteY10" fmla="*/ 6405352 h 6405386"/>
              <a:gd name="connsiteX0" fmla="*/ 7167747 w 7657099"/>
              <a:gd name="connsiteY0" fmla="*/ 6405352 h 6405386"/>
              <a:gd name="connsiteX1" fmla="*/ 6578459 w 7657099"/>
              <a:gd name="connsiteY1" fmla="*/ 6396252 h 6405386"/>
              <a:gd name="connsiteX2" fmla="*/ 1013411 w 7657099"/>
              <a:gd name="connsiteY2" fmla="*/ 6365722 h 6405386"/>
              <a:gd name="connsiteX3" fmla="*/ 12981 w 7657099"/>
              <a:gd name="connsiteY3" fmla="*/ 6324387 h 6405386"/>
              <a:gd name="connsiteX4" fmla="*/ 25629 w 7657099"/>
              <a:gd name="connsiteY4" fmla="*/ 32372 h 6405386"/>
              <a:gd name="connsiteX5" fmla="*/ 183563 w 7657099"/>
              <a:gd name="connsiteY5" fmla="*/ 32797 h 6405386"/>
              <a:gd name="connsiteX6" fmla="*/ 6456948 w 7657099"/>
              <a:gd name="connsiteY6" fmla="*/ 0 h 6405386"/>
              <a:gd name="connsiteX7" fmla="*/ 7657099 w 7657099"/>
              <a:gd name="connsiteY7" fmla="*/ 30531 h 6405386"/>
              <a:gd name="connsiteX8" fmla="*/ 7585661 w 7657099"/>
              <a:gd name="connsiteY8" fmla="*/ 6274128 h 6405386"/>
              <a:gd name="connsiteX9" fmla="*/ 7419953 w 7657099"/>
              <a:gd name="connsiteY9" fmla="*/ 6402154 h 6405386"/>
              <a:gd name="connsiteX10" fmla="*/ 7167747 w 7657099"/>
              <a:gd name="connsiteY10" fmla="*/ 6405352 h 6405386"/>
              <a:gd name="connsiteX0" fmla="*/ 7236700 w 7726052"/>
              <a:gd name="connsiteY0" fmla="*/ 6405352 h 6405386"/>
              <a:gd name="connsiteX1" fmla="*/ 6647412 w 7726052"/>
              <a:gd name="connsiteY1" fmla="*/ 6396252 h 6405386"/>
              <a:gd name="connsiteX2" fmla="*/ 1082364 w 7726052"/>
              <a:gd name="connsiteY2" fmla="*/ 6365722 h 6405386"/>
              <a:gd name="connsiteX3" fmla="*/ 6051 w 7726052"/>
              <a:gd name="connsiteY3" fmla="*/ 6324387 h 6405386"/>
              <a:gd name="connsiteX4" fmla="*/ 94582 w 7726052"/>
              <a:gd name="connsiteY4" fmla="*/ 32372 h 6405386"/>
              <a:gd name="connsiteX5" fmla="*/ 252516 w 7726052"/>
              <a:gd name="connsiteY5" fmla="*/ 32797 h 6405386"/>
              <a:gd name="connsiteX6" fmla="*/ 6525901 w 7726052"/>
              <a:gd name="connsiteY6" fmla="*/ 0 h 6405386"/>
              <a:gd name="connsiteX7" fmla="*/ 7726052 w 7726052"/>
              <a:gd name="connsiteY7" fmla="*/ 30531 h 6405386"/>
              <a:gd name="connsiteX8" fmla="*/ 7654614 w 7726052"/>
              <a:gd name="connsiteY8" fmla="*/ 6274128 h 6405386"/>
              <a:gd name="connsiteX9" fmla="*/ 7488906 w 7726052"/>
              <a:gd name="connsiteY9" fmla="*/ 6402154 h 6405386"/>
              <a:gd name="connsiteX10" fmla="*/ 7236700 w 7726052"/>
              <a:gd name="connsiteY10" fmla="*/ 6405352 h 6405386"/>
              <a:gd name="connsiteX0" fmla="*/ 7240058 w 7729410"/>
              <a:gd name="connsiteY0" fmla="*/ 6405352 h 6405386"/>
              <a:gd name="connsiteX1" fmla="*/ 6650770 w 7729410"/>
              <a:gd name="connsiteY1" fmla="*/ 6396252 h 6405386"/>
              <a:gd name="connsiteX2" fmla="*/ 1085722 w 7729410"/>
              <a:gd name="connsiteY2" fmla="*/ 6365722 h 6405386"/>
              <a:gd name="connsiteX3" fmla="*/ 9409 w 7729410"/>
              <a:gd name="connsiteY3" fmla="*/ 6324387 h 6405386"/>
              <a:gd name="connsiteX4" fmla="*/ 47351 w 7729410"/>
              <a:gd name="connsiteY4" fmla="*/ 32372 h 6405386"/>
              <a:gd name="connsiteX5" fmla="*/ 255874 w 7729410"/>
              <a:gd name="connsiteY5" fmla="*/ 32797 h 6405386"/>
              <a:gd name="connsiteX6" fmla="*/ 6529259 w 7729410"/>
              <a:gd name="connsiteY6" fmla="*/ 0 h 6405386"/>
              <a:gd name="connsiteX7" fmla="*/ 7729410 w 7729410"/>
              <a:gd name="connsiteY7" fmla="*/ 30531 h 6405386"/>
              <a:gd name="connsiteX8" fmla="*/ 7657972 w 7729410"/>
              <a:gd name="connsiteY8" fmla="*/ 6274128 h 6405386"/>
              <a:gd name="connsiteX9" fmla="*/ 7492264 w 7729410"/>
              <a:gd name="connsiteY9" fmla="*/ 6402154 h 6405386"/>
              <a:gd name="connsiteX10" fmla="*/ 7240058 w 7729410"/>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9410" h="6405386">
                <a:moveTo>
                  <a:pt x="7240058" y="6405352"/>
                </a:moveTo>
                <a:cubicBezTo>
                  <a:pt x="7065297" y="6404963"/>
                  <a:pt x="6846319" y="6401325"/>
                  <a:pt x="6650770" y="6396252"/>
                </a:cubicBezTo>
                <a:lnTo>
                  <a:pt x="1085722" y="6365722"/>
                </a:lnTo>
                <a:lnTo>
                  <a:pt x="9409" y="6324387"/>
                </a:lnTo>
                <a:cubicBezTo>
                  <a:pt x="-24317" y="4214496"/>
                  <a:pt x="43135" y="2129710"/>
                  <a:pt x="47351" y="32372"/>
                </a:cubicBezTo>
                <a:lnTo>
                  <a:pt x="255874" y="32797"/>
                </a:lnTo>
                <a:lnTo>
                  <a:pt x="6529259" y="0"/>
                </a:lnTo>
                <a:cubicBezTo>
                  <a:pt x="7029322" y="30531"/>
                  <a:pt x="7386510" y="-1"/>
                  <a:pt x="7729410" y="30531"/>
                </a:cubicBezTo>
                <a:cubicBezTo>
                  <a:pt x="7707716" y="2585987"/>
                  <a:pt x="7753223" y="4971471"/>
                  <a:pt x="7657972" y="6274128"/>
                </a:cubicBezTo>
                <a:cubicBezTo>
                  <a:pt x="7649782" y="6434165"/>
                  <a:pt x="7656570" y="6381800"/>
                  <a:pt x="7492264" y="6402154"/>
                </a:cubicBezTo>
                <a:cubicBezTo>
                  <a:pt x="7433854" y="6404650"/>
                  <a:pt x="7344915" y="6405586"/>
                  <a:pt x="724005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text, screenshot, font, line&#10;&#10;Description automatically generated">
            <a:extLst>
              <a:ext uri="{FF2B5EF4-FFF2-40B4-BE49-F238E27FC236}">
                <a16:creationId xmlns:a16="http://schemas.microsoft.com/office/drawing/2014/main" id="{F0411365-04C7-271A-7606-C878FC54D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38" y="1396856"/>
            <a:ext cx="6193116" cy="3824248"/>
          </a:xfrm>
          <a:prstGeom prst="rect">
            <a:avLst/>
          </a:prstGeom>
        </p:spPr>
      </p:pic>
      <p:sp>
        <p:nvSpPr>
          <p:cNvPr id="3" name="Content Placeholder 2">
            <a:extLst>
              <a:ext uri="{FF2B5EF4-FFF2-40B4-BE49-F238E27FC236}">
                <a16:creationId xmlns:a16="http://schemas.microsoft.com/office/drawing/2014/main" id="{8BB98CF2-6E06-B4A1-DEFA-0DE46A19FB66}"/>
              </a:ext>
            </a:extLst>
          </p:cNvPr>
          <p:cNvSpPr>
            <a:spLocks noGrp="1"/>
          </p:cNvSpPr>
          <p:nvPr>
            <p:ph idx="1"/>
          </p:nvPr>
        </p:nvSpPr>
        <p:spPr>
          <a:xfrm>
            <a:off x="7674900" y="2997200"/>
            <a:ext cx="3768403" cy="3216713"/>
          </a:xfrm>
        </p:spPr>
        <p:txBody>
          <a:bodyPr anchor="ctr">
            <a:normAutofit/>
          </a:bodyPr>
          <a:lstStyle/>
          <a:p>
            <a:pPr marL="0" marR="0" lvl="0" indent="0" algn="ctr" rtl="0">
              <a:spcBef>
                <a:spcPts val="0"/>
              </a:spcBef>
              <a:spcAft>
                <a:spcPts val="0"/>
              </a:spcAft>
              <a:buClr>
                <a:srgbClr val="000000"/>
              </a:buClr>
              <a:buSzPts val="1500"/>
              <a:buFont typeface="Open Sans"/>
              <a:buNone/>
            </a:pPr>
            <a:r>
              <a:rPr lang="en-US" b="1" dirty="0">
                <a:ea typeface="Open Sans"/>
                <a:cs typeface="Open Sans"/>
                <a:sym typeface="Open Sans"/>
              </a:rPr>
              <a:t>Insights:</a:t>
            </a:r>
          </a:p>
          <a:p>
            <a:pPr marL="0" marR="0" lvl="0" indent="0" algn="ctr" rtl="0">
              <a:spcBef>
                <a:spcPts val="0"/>
              </a:spcBef>
              <a:spcAft>
                <a:spcPts val="0"/>
              </a:spcAft>
              <a:buClr>
                <a:srgbClr val="000000"/>
              </a:buClr>
              <a:buSzPts val="1500"/>
              <a:buFont typeface="Open Sans"/>
              <a:buNone/>
            </a:pPr>
            <a:r>
              <a:rPr lang="en-US" dirty="0">
                <a:ea typeface="Open Sans"/>
                <a:cs typeface="Open Sans"/>
                <a:sym typeface="Open Sans"/>
              </a:rPr>
              <a:t>The customers between 30 to 49 age are the most profitable in terms of recent transaction history with more than 19 lacs profit.</a:t>
            </a:r>
          </a:p>
          <a:p>
            <a:pPr algn="ctr"/>
            <a:endParaRPr lang="en-IN" dirty="0"/>
          </a:p>
        </p:txBody>
      </p:sp>
    </p:spTree>
    <p:extLst>
      <p:ext uri="{BB962C8B-B14F-4D97-AF65-F5344CB8AC3E}">
        <p14:creationId xmlns:p14="http://schemas.microsoft.com/office/powerpoint/2010/main" val="104459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62F9-76E3-4D5C-DB18-A77A30246B78}"/>
              </a:ext>
            </a:extLst>
          </p:cNvPr>
          <p:cNvSpPr>
            <a:spLocks noGrp="1"/>
          </p:cNvSpPr>
          <p:nvPr>
            <p:ph type="title"/>
          </p:nvPr>
        </p:nvSpPr>
        <p:spPr/>
        <p:txBody>
          <a:bodyPr>
            <a:normAutofit fontScale="90000"/>
          </a:bodyPr>
          <a:lstStyle/>
          <a:p>
            <a:r>
              <a:rPr lang="en-US" sz="4800" b="1" dirty="0">
                <a:ea typeface="Open Sans"/>
                <a:cs typeface="Open Sans"/>
                <a:sym typeface="Open Sans"/>
              </a:rPr>
              <a:t>Average Profit in the year 2017 by Gender</a:t>
            </a:r>
            <a:br>
              <a:rPr lang="en-US" dirty="0"/>
            </a:br>
            <a:endParaRPr lang="en-IN" dirty="0"/>
          </a:p>
        </p:txBody>
      </p:sp>
      <p:sp>
        <p:nvSpPr>
          <p:cNvPr id="3" name="Content Placeholder 2">
            <a:extLst>
              <a:ext uri="{FF2B5EF4-FFF2-40B4-BE49-F238E27FC236}">
                <a16:creationId xmlns:a16="http://schemas.microsoft.com/office/drawing/2014/main" id="{80D1852A-7C49-8CE0-3032-DF63C8417D8A}"/>
              </a:ext>
            </a:extLst>
          </p:cNvPr>
          <p:cNvSpPr>
            <a:spLocks noGrp="1"/>
          </p:cNvSpPr>
          <p:nvPr>
            <p:ph idx="1"/>
          </p:nvPr>
        </p:nvSpPr>
        <p:spPr>
          <a:xfrm>
            <a:off x="1020726" y="2089298"/>
            <a:ext cx="4499574" cy="3827722"/>
          </a:xfrm>
        </p:spPr>
        <p:txBody>
          <a:bodyPr>
            <a:normAutofit/>
          </a:bodyPr>
          <a:lstStyle/>
          <a:p>
            <a:pPr marL="0" marR="0" lvl="0" indent="0" algn="l" rtl="0">
              <a:lnSpc>
                <a:spcPct val="115000"/>
              </a:lnSpc>
              <a:spcBef>
                <a:spcPts val="0"/>
              </a:spcBef>
              <a:spcAft>
                <a:spcPts val="0"/>
              </a:spcAft>
              <a:buClr>
                <a:srgbClr val="000000"/>
              </a:buClr>
              <a:buSzPts val="1500"/>
              <a:buFont typeface="Open Sans"/>
              <a:buNone/>
            </a:pPr>
            <a:r>
              <a:rPr lang="en-US" sz="3200" b="1" dirty="0">
                <a:ea typeface="Open Sans"/>
                <a:cs typeface="Open Sans"/>
                <a:sym typeface="Open Sans"/>
              </a:rPr>
              <a:t>Insights:</a:t>
            </a:r>
          </a:p>
          <a:p>
            <a:pPr marL="0" marR="0" lvl="0" indent="0" algn="l" rtl="0">
              <a:lnSpc>
                <a:spcPct val="115000"/>
              </a:lnSpc>
              <a:spcBef>
                <a:spcPts val="0"/>
              </a:spcBef>
              <a:spcAft>
                <a:spcPts val="0"/>
              </a:spcAft>
              <a:buClr>
                <a:srgbClr val="000000"/>
              </a:buClr>
              <a:buSzPts val="1500"/>
              <a:buFont typeface="Open Sans"/>
              <a:buNone/>
            </a:pPr>
            <a:r>
              <a:rPr lang="en-US" sz="3200" dirty="0">
                <a:ea typeface="Open Sans"/>
                <a:cs typeface="Open Sans"/>
                <a:sym typeface="Open Sans"/>
              </a:rPr>
              <a:t>Male customers are more profitable in the between the mid year April - July while female customers are showing slight peak around October.</a:t>
            </a:r>
          </a:p>
          <a:p>
            <a:endParaRPr lang="en-IN" dirty="0"/>
          </a:p>
        </p:txBody>
      </p:sp>
      <p:pic>
        <p:nvPicPr>
          <p:cNvPr id="4" name="Google Shape;96;ge169449784_2_1" title="Chart">
            <a:extLst>
              <a:ext uri="{FF2B5EF4-FFF2-40B4-BE49-F238E27FC236}">
                <a16:creationId xmlns:a16="http://schemas.microsoft.com/office/drawing/2014/main" id="{5E48DF27-10D2-6CD6-2F1D-DF0D7010A0A9}"/>
              </a:ext>
            </a:extLst>
          </p:cNvPr>
          <p:cNvPicPr preferRelativeResize="0"/>
          <p:nvPr/>
        </p:nvPicPr>
        <p:blipFill>
          <a:blip r:embed="rId2">
            <a:alphaModFix/>
          </a:blip>
          <a:stretch>
            <a:fillRect/>
          </a:stretch>
        </p:blipFill>
        <p:spPr>
          <a:xfrm>
            <a:off x="6187260" y="2440279"/>
            <a:ext cx="4984013" cy="3259481"/>
          </a:xfrm>
          <a:prstGeom prst="rect">
            <a:avLst/>
          </a:prstGeom>
          <a:noFill/>
          <a:ln>
            <a:noFill/>
          </a:ln>
        </p:spPr>
      </p:pic>
    </p:spTree>
    <p:extLst>
      <p:ext uri="{BB962C8B-B14F-4D97-AF65-F5344CB8AC3E}">
        <p14:creationId xmlns:p14="http://schemas.microsoft.com/office/powerpoint/2010/main" val="391655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CC1C-3A5C-8C6F-0B35-0133B098A287}"/>
              </a:ext>
            </a:extLst>
          </p:cNvPr>
          <p:cNvSpPr>
            <a:spLocks noGrp="1"/>
          </p:cNvSpPr>
          <p:nvPr>
            <p:ph type="title"/>
          </p:nvPr>
        </p:nvSpPr>
        <p:spPr/>
        <p:txBody>
          <a:bodyPr>
            <a:normAutofit fontScale="90000"/>
          </a:bodyPr>
          <a:lstStyle/>
          <a:p>
            <a:r>
              <a:rPr lang="en-US" sz="4800" b="1" dirty="0">
                <a:ea typeface="Open Sans"/>
                <a:cs typeface="Open Sans"/>
                <a:sym typeface="Open Sans"/>
              </a:rPr>
              <a:t>Average Profit by Week based on Gender</a:t>
            </a:r>
            <a:br>
              <a:rPr lang="en-US" dirty="0"/>
            </a:br>
            <a:endParaRPr lang="en-IN" dirty="0"/>
          </a:p>
        </p:txBody>
      </p:sp>
      <p:sp>
        <p:nvSpPr>
          <p:cNvPr id="3" name="Content Placeholder 2">
            <a:extLst>
              <a:ext uri="{FF2B5EF4-FFF2-40B4-BE49-F238E27FC236}">
                <a16:creationId xmlns:a16="http://schemas.microsoft.com/office/drawing/2014/main" id="{2A579538-C3EF-EC0C-058A-39C00F1B2CD6}"/>
              </a:ext>
            </a:extLst>
          </p:cNvPr>
          <p:cNvSpPr>
            <a:spLocks noGrp="1"/>
          </p:cNvSpPr>
          <p:nvPr>
            <p:ph idx="1"/>
          </p:nvPr>
        </p:nvSpPr>
        <p:spPr>
          <a:xfrm>
            <a:off x="1020726" y="2089298"/>
            <a:ext cx="4499574" cy="3827722"/>
          </a:xfrm>
        </p:spPr>
        <p:txBody>
          <a:bodyPr>
            <a:normAutofit/>
          </a:bodyPr>
          <a:lstStyle/>
          <a:p>
            <a:pPr marL="0" marR="0" lvl="0" indent="0" algn="l" rtl="0">
              <a:lnSpc>
                <a:spcPct val="115000"/>
              </a:lnSpc>
              <a:spcBef>
                <a:spcPts val="0"/>
              </a:spcBef>
              <a:spcAft>
                <a:spcPts val="0"/>
              </a:spcAft>
              <a:buClr>
                <a:srgbClr val="000000"/>
              </a:buClr>
              <a:buSzPts val="1500"/>
              <a:buFont typeface="Open Sans"/>
              <a:buNone/>
            </a:pPr>
            <a:r>
              <a:rPr lang="en-US" sz="3200" b="1" dirty="0">
                <a:ea typeface="Open Sans"/>
                <a:cs typeface="Open Sans"/>
                <a:sym typeface="Open Sans"/>
              </a:rPr>
              <a:t>Insights:</a:t>
            </a:r>
          </a:p>
          <a:p>
            <a:pPr marL="0" marR="0" lvl="0" indent="0" algn="l" rtl="0">
              <a:lnSpc>
                <a:spcPct val="115000"/>
              </a:lnSpc>
              <a:spcBef>
                <a:spcPts val="0"/>
              </a:spcBef>
              <a:spcAft>
                <a:spcPts val="0"/>
              </a:spcAft>
              <a:buClr>
                <a:srgbClr val="000000"/>
              </a:buClr>
              <a:buSzPts val="1500"/>
              <a:buFont typeface="Open Sans"/>
              <a:buNone/>
            </a:pPr>
            <a:r>
              <a:rPr lang="en-US" sz="3200" dirty="0">
                <a:ea typeface="Open Sans"/>
                <a:cs typeface="Open Sans"/>
                <a:sym typeface="Open Sans"/>
              </a:rPr>
              <a:t>Male customers do more transactions in mid-week Thursday while female customers are showing more profit during Saturday.</a:t>
            </a:r>
          </a:p>
          <a:p>
            <a:endParaRPr lang="en-IN" dirty="0"/>
          </a:p>
        </p:txBody>
      </p:sp>
      <p:pic>
        <p:nvPicPr>
          <p:cNvPr id="4" name="Google Shape;106;ge169449784_2_16" title="Chart">
            <a:extLst>
              <a:ext uri="{FF2B5EF4-FFF2-40B4-BE49-F238E27FC236}">
                <a16:creationId xmlns:a16="http://schemas.microsoft.com/office/drawing/2014/main" id="{1AC9791D-71AF-B877-D4B8-A7D66B30E777}"/>
              </a:ext>
            </a:extLst>
          </p:cNvPr>
          <p:cNvPicPr preferRelativeResize="0"/>
          <p:nvPr/>
        </p:nvPicPr>
        <p:blipFill>
          <a:blip r:embed="rId2">
            <a:alphaModFix/>
          </a:blip>
          <a:stretch>
            <a:fillRect/>
          </a:stretch>
        </p:blipFill>
        <p:spPr>
          <a:xfrm>
            <a:off x="6854225" y="2511399"/>
            <a:ext cx="4499574" cy="2782237"/>
          </a:xfrm>
          <a:prstGeom prst="rect">
            <a:avLst/>
          </a:prstGeom>
          <a:noFill/>
          <a:ln>
            <a:noFill/>
          </a:ln>
        </p:spPr>
      </p:pic>
    </p:spTree>
    <p:extLst>
      <p:ext uri="{BB962C8B-B14F-4D97-AF65-F5344CB8AC3E}">
        <p14:creationId xmlns:p14="http://schemas.microsoft.com/office/powerpoint/2010/main" val="375658848"/>
      </p:ext>
    </p:extLst>
  </p:cSld>
  <p:clrMapOvr>
    <a:masterClrMapping/>
  </p:clrMapOvr>
</p:sld>
</file>

<file path=ppt/theme/theme1.xml><?xml version="1.0" encoding="utf-8"?>
<a:theme xmlns:a="http://schemas.openxmlformats.org/drawingml/2006/main" name="Chitcha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otalTime>5</TotalTime>
  <Words>1227</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Open Sans</vt:lpstr>
      <vt:lpstr>The Hand</vt:lpstr>
      <vt:lpstr>The Serif Hand</vt:lpstr>
      <vt:lpstr>Wingdings</vt:lpstr>
      <vt:lpstr>ChitchatVTI</vt:lpstr>
      <vt:lpstr>outlines the approach for</vt:lpstr>
      <vt:lpstr>Agenda</vt:lpstr>
      <vt:lpstr> </vt:lpstr>
      <vt:lpstr>PowerPoint Presentation</vt:lpstr>
      <vt:lpstr>PowerPoint Presentation</vt:lpstr>
      <vt:lpstr>PowerPoint Presentation</vt:lpstr>
      <vt:lpstr>Total Profit based on different Age Groups </vt:lpstr>
      <vt:lpstr>Average Profit in the year 2017 by Gender </vt:lpstr>
      <vt:lpstr>Average Profit by Week based on Gender </vt:lpstr>
      <vt:lpstr>Total Profit based on Wealth Segment of customers </vt:lpstr>
      <vt:lpstr>Total Profit based on customers Industry </vt:lpstr>
      <vt:lpstr>Most purchased brands among customers </vt:lpstr>
      <vt:lpstr>Most purchased products among customers </vt:lpstr>
      <vt:lpstr>Total Profit based on States in Australia </vt:lpstr>
      <vt:lpstr>Summery</vt:lpstr>
      <vt:lpstr>After filtering the targeted customers from the New Customer List, it will look like below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outlines the approach for</dc:title>
  <dc:creator>Anita Paul</dc:creator>
  <cp:lastModifiedBy>Anita Paul</cp:lastModifiedBy>
  <cp:revision>3</cp:revision>
  <dcterms:created xsi:type="dcterms:W3CDTF">2023-05-15T08:48:24Z</dcterms:created>
  <dcterms:modified xsi:type="dcterms:W3CDTF">2023-05-15T11:13:01Z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2023-05-15T10:59:29Z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205999cc-2095-41a4-87de-99479af5fb33</vt:lpwstr>
  </property>
  <property fmtid="{D5CDD505-2E9C-101B-9397-08002B2CF9AE}" pid="7" name="MSIP_Label_defa4170-0d19-0005-0004-bc88714345d2_ActionId">
    <vt:lpwstr>e89fb2ff-6a84-4cae-b76b-0bd392649ec7</vt:lpwstr>
  </property>
  <property fmtid="{D5CDD505-2E9C-101B-9397-08002B2CF9AE}" pid="8" name="MSIP_Label_defa4170-0d19-0005-0004-bc88714345d2_ContentBits">
    <vt:lpwstr>0</vt:lpwstr>
  </property>
</Properties>
</file>