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6A35EAA-ED80-4FF1-942C-82B1D483AF60}"/>
              </a:ext>
            </a:extLst>
          </p:cNvPr>
          <p:cNvSpPr/>
          <p:nvPr/>
        </p:nvSpPr>
        <p:spPr>
          <a:xfrm rot="21133683" flipH="1">
            <a:off x="977627" y="481134"/>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415F49B-3CBC-46CF-AFB5-988852D0479E}"/>
              </a:ext>
            </a:extLst>
          </p:cNvPr>
          <p:cNvSpPr/>
          <p:nvPr/>
        </p:nvSpPr>
        <p:spPr>
          <a:xfrm rot="21133683" flipH="1">
            <a:off x="1010574" y="456230"/>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D80FF0C0-FC1A-4C5B-9FE5-09BA33FF7EE3}"/>
              </a:ext>
            </a:extLst>
          </p:cNvPr>
          <p:cNvSpPr>
            <a:spLocks noGrp="1"/>
          </p:cNvSpPr>
          <p:nvPr>
            <p:ph type="ctrTitle"/>
          </p:nvPr>
        </p:nvSpPr>
        <p:spPr>
          <a:xfrm>
            <a:off x="1956392" y="1398181"/>
            <a:ext cx="7134446" cy="2870791"/>
          </a:xfrm>
        </p:spPr>
        <p:txBody>
          <a:bodyPr anchor="ctr">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E989092-15F8-4341-8D94-9E799301C51A}"/>
              </a:ext>
            </a:extLst>
          </p:cNvPr>
          <p:cNvSpPr>
            <a:spLocks noGrp="1"/>
          </p:cNvSpPr>
          <p:nvPr>
            <p:ph type="subTitle" idx="1"/>
          </p:nvPr>
        </p:nvSpPr>
        <p:spPr>
          <a:xfrm>
            <a:off x="6270835" y="5135527"/>
            <a:ext cx="4397164" cy="1057938"/>
          </a:xfrm>
        </p:spPr>
        <p:txBody>
          <a:bodyPr anchor="ctr">
            <a:normAutofit/>
          </a:bodyPr>
          <a:lstStyle>
            <a:lvl1pPr marL="0" indent="0" algn="l">
              <a:lnSpc>
                <a:spcPct val="100000"/>
              </a:lnSpc>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97328B-E858-4921-99C2-3B0BE1724C6F}"/>
              </a:ext>
            </a:extLst>
          </p:cNvPr>
          <p:cNvSpPr>
            <a:spLocks noGrp="1"/>
          </p:cNvSpPr>
          <p:nvPr>
            <p:ph type="dt" sz="half" idx="10"/>
          </p:nvPr>
        </p:nvSpPr>
        <p:spPr/>
        <p:txBody>
          <a:bodyPr/>
          <a:lstStyle/>
          <a:p>
            <a:fld id="{C1691109-F4F8-4597-962C-A4F4B7960636}" type="datetimeFigureOut">
              <a:rPr lang="en-US" smtClean="0"/>
              <a:t>5/15/2023</a:t>
            </a:fld>
            <a:endParaRPr lang="en-US"/>
          </a:p>
        </p:txBody>
      </p:sp>
      <p:sp>
        <p:nvSpPr>
          <p:cNvPr id="5" name="Footer Placeholder 4">
            <a:extLst>
              <a:ext uri="{FF2B5EF4-FFF2-40B4-BE49-F238E27FC236}">
                <a16:creationId xmlns:a16="http://schemas.microsoft.com/office/drawing/2014/main" id="{ED381296-9B7B-4EF3-89B3-8B33E6070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2FE59-6CD1-4D0F-8A06-10CA2D3836CD}"/>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603208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39E3-FB89-4585-A22D-15851E8DE0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94B498-70D2-4956-A576-83345B38D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A84CB-FF9E-43D6-8805-B4ABB520D60C}"/>
              </a:ext>
            </a:extLst>
          </p:cNvPr>
          <p:cNvSpPr>
            <a:spLocks noGrp="1"/>
          </p:cNvSpPr>
          <p:nvPr>
            <p:ph type="dt" sz="half" idx="10"/>
          </p:nvPr>
        </p:nvSpPr>
        <p:spPr/>
        <p:txBody>
          <a:bodyPr/>
          <a:lstStyle/>
          <a:p>
            <a:fld id="{C1691109-F4F8-4597-962C-A4F4B7960636}" type="datetimeFigureOut">
              <a:rPr lang="en-US" smtClean="0"/>
              <a:t>5/15/2023</a:t>
            </a:fld>
            <a:endParaRPr lang="en-US"/>
          </a:p>
        </p:txBody>
      </p:sp>
      <p:sp>
        <p:nvSpPr>
          <p:cNvPr id="5" name="Footer Placeholder 4">
            <a:extLst>
              <a:ext uri="{FF2B5EF4-FFF2-40B4-BE49-F238E27FC236}">
                <a16:creationId xmlns:a16="http://schemas.microsoft.com/office/drawing/2014/main" id="{BCA7EE14-0A60-428B-BC0E-A50951E0E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A9A22-BBF2-4B23-B17F-B32AC87D290F}"/>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052887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CC51B-E0BE-4D50-A04A-571F8BCAE2A7}"/>
              </a:ext>
            </a:extLst>
          </p:cNvPr>
          <p:cNvSpPr>
            <a:spLocks noGrp="1"/>
          </p:cNvSpPr>
          <p:nvPr>
            <p:ph type="title" orient="vert"/>
          </p:nvPr>
        </p:nvSpPr>
        <p:spPr>
          <a:xfrm>
            <a:off x="9099550" y="692150"/>
            <a:ext cx="2254250" cy="530993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41F5607-7A89-4981-87F4-98BC7CE0A921}"/>
              </a:ext>
            </a:extLst>
          </p:cNvPr>
          <p:cNvSpPr>
            <a:spLocks noGrp="1"/>
          </p:cNvSpPr>
          <p:nvPr>
            <p:ph type="body" orient="vert" idx="1"/>
          </p:nvPr>
        </p:nvSpPr>
        <p:spPr>
          <a:xfrm>
            <a:off x="838200" y="692150"/>
            <a:ext cx="8108950" cy="53099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820D5BE-275A-42D5-BCE1-357D53FC50C3}"/>
              </a:ext>
            </a:extLst>
          </p:cNvPr>
          <p:cNvSpPr>
            <a:spLocks noGrp="1"/>
          </p:cNvSpPr>
          <p:nvPr>
            <p:ph type="dt" sz="half" idx="10"/>
          </p:nvPr>
        </p:nvSpPr>
        <p:spPr/>
        <p:txBody>
          <a:bodyPr/>
          <a:lstStyle/>
          <a:p>
            <a:fld id="{C1691109-F4F8-4597-962C-A4F4B7960636}" type="datetimeFigureOut">
              <a:rPr lang="en-US" smtClean="0"/>
              <a:t>5/15/2023</a:t>
            </a:fld>
            <a:endParaRPr lang="en-US"/>
          </a:p>
        </p:txBody>
      </p:sp>
      <p:sp>
        <p:nvSpPr>
          <p:cNvPr id="5" name="Footer Placeholder 4">
            <a:extLst>
              <a:ext uri="{FF2B5EF4-FFF2-40B4-BE49-F238E27FC236}">
                <a16:creationId xmlns:a16="http://schemas.microsoft.com/office/drawing/2014/main" id="{11525F9A-B406-4028-AC92-D12450519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70F0A-5147-4274-A0A1-BD21917945FE}"/>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79451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C77D-9BA0-4A3B-B823-2059DC3C3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811DB-C16F-4CED-97C6-73ABD71F3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14D3C-7343-4DD7-B816-0D4D66BD61BF}"/>
              </a:ext>
            </a:extLst>
          </p:cNvPr>
          <p:cNvSpPr>
            <a:spLocks noGrp="1"/>
          </p:cNvSpPr>
          <p:nvPr>
            <p:ph type="dt" sz="half" idx="10"/>
          </p:nvPr>
        </p:nvSpPr>
        <p:spPr/>
        <p:txBody>
          <a:bodyPr/>
          <a:lstStyle/>
          <a:p>
            <a:fld id="{C1691109-F4F8-4597-962C-A4F4B7960636}" type="datetimeFigureOut">
              <a:rPr lang="en-US" smtClean="0"/>
              <a:t>5/15/2023</a:t>
            </a:fld>
            <a:endParaRPr lang="en-US"/>
          </a:p>
        </p:txBody>
      </p:sp>
      <p:sp>
        <p:nvSpPr>
          <p:cNvPr id="5" name="Footer Placeholder 4">
            <a:extLst>
              <a:ext uri="{FF2B5EF4-FFF2-40B4-BE49-F238E27FC236}">
                <a16:creationId xmlns:a16="http://schemas.microsoft.com/office/drawing/2014/main" id="{BE2409C8-4D7C-40EE-A12E-59CB555C7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222D5-7193-4F59-83B4-3C19E8B1495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6153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EFA1-A4AB-4CF4-B02E-57AAED5719D6}"/>
              </a:ext>
            </a:extLst>
          </p:cNvPr>
          <p:cNvSpPr>
            <a:spLocks noGrp="1"/>
          </p:cNvSpPr>
          <p:nvPr>
            <p:ph type="title"/>
          </p:nvPr>
        </p:nvSpPr>
        <p:spPr>
          <a:xfrm>
            <a:off x="1621971" y="1709738"/>
            <a:ext cx="9165772" cy="2963271"/>
          </a:xfrm>
        </p:spPr>
        <p:txBody>
          <a:bodyPr anchor="b"/>
          <a:lstStyle>
            <a:lvl1pPr algn="ct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0AB406C-F19A-4393-9AD1-A300A7E452E8}"/>
              </a:ext>
            </a:extLst>
          </p:cNvPr>
          <p:cNvSpPr>
            <a:spLocks noGrp="1"/>
          </p:cNvSpPr>
          <p:nvPr>
            <p:ph type="body" idx="1"/>
          </p:nvPr>
        </p:nvSpPr>
        <p:spPr>
          <a:xfrm>
            <a:off x="1621971" y="4875028"/>
            <a:ext cx="9165772" cy="1052623"/>
          </a:xfrm>
        </p:spPr>
        <p:txBody>
          <a:bodyPr>
            <a:normAutofit/>
          </a:bodyPr>
          <a:lstStyle>
            <a:lvl1pPr marL="0" indent="0" algn="ctr">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D7AE7-47F6-4023-8D44-8BA1DAB05FF2}"/>
              </a:ext>
            </a:extLst>
          </p:cNvPr>
          <p:cNvSpPr>
            <a:spLocks noGrp="1"/>
          </p:cNvSpPr>
          <p:nvPr>
            <p:ph type="dt" sz="half" idx="10"/>
          </p:nvPr>
        </p:nvSpPr>
        <p:spPr/>
        <p:txBody>
          <a:bodyPr/>
          <a:lstStyle/>
          <a:p>
            <a:fld id="{C1691109-F4F8-4597-962C-A4F4B7960636}" type="datetimeFigureOut">
              <a:rPr lang="en-US" smtClean="0"/>
              <a:t>5/15/2023</a:t>
            </a:fld>
            <a:endParaRPr lang="en-US"/>
          </a:p>
        </p:txBody>
      </p:sp>
      <p:sp>
        <p:nvSpPr>
          <p:cNvPr id="5" name="Footer Placeholder 4">
            <a:extLst>
              <a:ext uri="{FF2B5EF4-FFF2-40B4-BE49-F238E27FC236}">
                <a16:creationId xmlns:a16="http://schemas.microsoft.com/office/drawing/2014/main" id="{57AB32FC-A974-44FC-9804-F871EE51D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9ADE9-F40E-4E3B-AB8D-68CB1F4854A5}"/>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198029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D816-3E01-4EFD-AD9C-783D674DA6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F53D69-34A7-451D-A902-5F6CD13343FE}"/>
              </a:ext>
            </a:extLst>
          </p:cNvPr>
          <p:cNvSpPr>
            <a:spLocks noGrp="1"/>
          </p:cNvSpPr>
          <p:nvPr>
            <p:ph sz="half" idx="1"/>
          </p:nvPr>
        </p:nvSpPr>
        <p:spPr>
          <a:xfrm>
            <a:off x="1020722" y="2095500"/>
            <a:ext cx="4999077"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6E1E0E2-7D34-48E0-8795-546D2F00E2CF}"/>
              </a:ext>
            </a:extLst>
          </p:cNvPr>
          <p:cNvSpPr>
            <a:spLocks noGrp="1"/>
          </p:cNvSpPr>
          <p:nvPr>
            <p:ph sz="half" idx="2"/>
          </p:nvPr>
        </p:nvSpPr>
        <p:spPr>
          <a:xfrm>
            <a:off x="6281056" y="2095500"/>
            <a:ext cx="5072743"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005476-6B6D-4BA3-919B-5335D6429852}"/>
              </a:ext>
            </a:extLst>
          </p:cNvPr>
          <p:cNvSpPr>
            <a:spLocks noGrp="1"/>
          </p:cNvSpPr>
          <p:nvPr>
            <p:ph type="dt" sz="half" idx="10"/>
          </p:nvPr>
        </p:nvSpPr>
        <p:spPr/>
        <p:txBody>
          <a:bodyPr/>
          <a:lstStyle/>
          <a:p>
            <a:fld id="{C1691109-F4F8-4597-962C-A4F4B7960636}" type="datetimeFigureOut">
              <a:rPr lang="en-US" smtClean="0"/>
              <a:t>5/15/2023</a:t>
            </a:fld>
            <a:endParaRPr lang="en-US"/>
          </a:p>
        </p:txBody>
      </p:sp>
      <p:sp>
        <p:nvSpPr>
          <p:cNvPr id="6" name="Footer Placeholder 5">
            <a:extLst>
              <a:ext uri="{FF2B5EF4-FFF2-40B4-BE49-F238E27FC236}">
                <a16:creationId xmlns:a16="http://schemas.microsoft.com/office/drawing/2014/main" id="{F5DB6D41-07E2-4F6D-BB39-217957FE7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0CA9C-BFED-484F-B765-EA8CE4B4B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192331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4AD2-5208-4201-90A7-F961876195F8}"/>
              </a:ext>
            </a:extLst>
          </p:cNvPr>
          <p:cNvSpPr>
            <a:spLocks noGrp="1"/>
          </p:cNvSpPr>
          <p:nvPr>
            <p:ph type="title"/>
          </p:nvPr>
        </p:nvSpPr>
        <p:spPr>
          <a:xfrm>
            <a:off x="1028700" y="702129"/>
            <a:ext cx="10326688" cy="11256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3A3FF53-BE24-42E9-BA12-BC5863CBFF1B}"/>
              </a:ext>
            </a:extLst>
          </p:cNvPr>
          <p:cNvSpPr>
            <a:spLocks noGrp="1"/>
          </p:cNvSpPr>
          <p:nvPr>
            <p:ph type="body" idx="1"/>
          </p:nvPr>
        </p:nvSpPr>
        <p:spPr>
          <a:xfrm>
            <a:off x="1028700" y="1827804"/>
            <a:ext cx="4968875"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7A84776-6678-4D27-9BE9-5D83FC9E884F}"/>
              </a:ext>
            </a:extLst>
          </p:cNvPr>
          <p:cNvSpPr>
            <a:spLocks noGrp="1"/>
          </p:cNvSpPr>
          <p:nvPr>
            <p:ph sz="half" idx="2"/>
          </p:nvPr>
        </p:nvSpPr>
        <p:spPr>
          <a:xfrm>
            <a:off x="1028700" y="2642191"/>
            <a:ext cx="4968875"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8BCA2E2-5B30-43B4-8FCD-23015451F221}"/>
              </a:ext>
            </a:extLst>
          </p:cNvPr>
          <p:cNvSpPr>
            <a:spLocks noGrp="1"/>
          </p:cNvSpPr>
          <p:nvPr>
            <p:ph type="body" sz="quarter" idx="3"/>
          </p:nvPr>
        </p:nvSpPr>
        <p:spPr>
          <a:xfrm>
            <a:off x="6281054" y="1827804"/>
            <a:ext cx="5087034"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CDA7B7A1-E670-4E7E-AEBA-340893DE8EE5}"/>
              </a:ext>
            </a:extLst>
          </p:cNvPr>
          <p:cNvSpPr>
            <a:spLocks noGrp="1"/>
          </p:cNvSpPr>
          <p:nvPr>
            <p:ph sz="quarter" idx="4"/>
          </p:nvPr>
        </p:nvSpPr>
        <p:spPr>
          <a:xfrm>
            <a:off x="6281054" y="2642191"/>
            <a:ext cx="5087034"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244D3AE-982A-4CC3-8456-4D4B0E35D993}"/>
              </a:ext>
            </a:extLst>
          </p:cNvPr>
          <p:cNvSpPr>
            <a:spLocks noGrp="1"/>
          </p:cNvSpPr>
          <p:nvPr>
            <p:ph type="dt" sz="half" idx="10"/>
          </p:nvPr>
        </p:nvSpPr>
        <p:spPr/>
        <p:txBody>
          <a:bodyPr/>
          <a:lstStyle/>
          <a:p>
            <a:fld id="{C1691109-F4F8-4597-962C-A4F4B7960636}" type="datetimeFigureOut">
              <a:rPr lang="en-US" smtClean="0"/>
              <a:t>5/15/2023</a:t>
            </a:fld>
            <a:endParaRPr lang="en-US"/>
          </a:p>
        </p:txBody>
      </p:sp>
      <p:sp>
        <p:nvSpPr>
          <p:cNvPr id="8" name="Footer Placeholder 7">
            <a:extLst>
              <a:ext uri="{FF2B5EF4-FFF2-40B4-BE49-F238E27FC236}">
                <a16:creationId xmlns:a16="http://schemas.microsoft.com/office/drawing/2014/main" id="{56FE3087-09F9-4436-8236-8693EA4984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8413CB-0E24-4F96-AF8C-EE269ACCE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56686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55CAD1C-D319-4A48-8DF9-50699231C977}"/>
              </a:ext>
            </a:extLst>
          </p:cNvPr>
          <p:cNvSpPr>
            <a:spLocks noGrp="1"/>
          </p:cNvSpPr>
          <p:nvPr>
            <p:ph type="dt" sz="half" idx="10"/>
          </p:nvPr>
        </p:nvSpPr>
        <p:spPr/>
        <p:txBody>
          <a:bodyPr/>
          <a:lstStyle/>
          <a:p>
            <a:fld id="{C1691109-F4F8-4597-962C-A4F4B7960636}" type="datetimeFigureOut">
              <a:rPr lang="en-US" smtClean="0"/>
              <a:t>5/15/2023</a:t>
            </a:fld>
            <a:endParaRPr lang="en-US"/>
          </a:p>
        </p:txBody>
      </p:sp>
      <p:sp>
        <p:nvSpPr>
          <p:cNvPr id="4" name="Footer Placeholder 3">
            <a:extLst>
              <a:ext uri="{FF2B5EF4-FFF2-40B4-BE49-F238E27FC236}">
                <a16:creationId xmlns:a16="http://schemas.microsoft.com/office/drawing/2014/main" id="{FE3D0181-83E0-4AB1-B372-24D6C075B0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50352C-6317-4DD0-84C4-AE7DDAC55F0A}"/>
              </a:ext>
            </a:extLst>
          </p:cNvPr>
          <p:cNvSpPr>
            <a:spLocks noGrp="1"/>
          </p:cNvSpPr>
          <p:nvPr>
            <p:ph type="sldNum" sz="quarter" idx="12"/>
          </p:nvPr>
        </p:nvSpPr>
        <p:spPr/>
        <p:txBody>
          <a:bodyPr/>
          <a:lstStyle/>
          <a:p>
            <a:fld id="{7C7FAD9F-AEE9-406E-B720-57D2B9DB2816}" type="slidenum">
              <a:rPr lang="en-US" smtClean="0"/>
              <a:t>‹#›</a:t>
            </a:fld>
            <a:endParaRPr lang="en-US"/>
          </a:p>
        </p:txBody>
      </p:sp>
      <p:sp>
        <p:nvSpPr>
          <p:cNvPr id="6" name="Freeform: Shape 5">
            <a:extLst>
              <a:ext uri="{FF2B5EF4-FFF2-40B4-BE49-F238E27FC236}">
                <a16:creationId xmlns:a16="http://schemas.microsoft.com/office/drawing/2014/main" id="{48F340C5-9EBB-43D9-91F5-F767DBD59BBF}"/>
              </a:ext>
              <a:ext uri="{C183D7F6-B498-43B3-948B-1728B52AA6E4}">
                <adec:decorative xmlns:adec="http://schemas.microsoft.com/office/drawing/2017/decorative" val="1"/>
              </a:ext>
            </a:extLst>
          </p:cNvPr>
          <p:cNvSpPr/>
          <p:nvPr/>
        </p:nvSpPr>
        <p:spPr>
          <a:xfrm rot="492880">
            <a:off x="2401240" y="1130240"/>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9ECC812-F2A9-46D4-9B78-6659C68ED4EE}"/>
              </a:ext>
            </a:extLst>
          </p:cNvPr>
          <p:cNvSpPr>
            <a:spLocks noGrp="1"/>
          </p:cNvSpPr>
          <p:nvPr>
            <p:ph type="title"/>
          </p:nvPr>
        </p:nvSpPr>
        <p:spPr>
          <a:xfrm>
            <a:off x="3412671" y="1932214"/>
            <a:ext cx="6966858" cy="3091544"/>
          </a:xfrm>
        </p:spPr>
        <p:txBody>
          <a:bodyPr/>
          <a:lstStyle>
            <a:lvl1pPr algn="ctr">
              <a:defRPr/>
            </a:lvl1pPr>
          </a:lstStyle>
          <a:p>
            <a:r>
              <a:rPr lang="en-US"/>
              <a:t>Click to edit Master title style</a:t>
            </a:r>
            <a:endParaRPr lang="en-US" dirty="0"/>
          </a:p>
        </p:txBody>
      </p:sp>
      <p:sp>
        <p:nvSpPr>
          <p:cNvPr id="7" name="Freeform: Shape 6">
            <a:extLst>
              <a:ext uri="{FF2B5EF4-FFF2-40B4-BE49-F238E27FC236}">
                <a16:creationId xmlns:a16="http://schemas.microsoft.com/office/drawing/2014/main" id="{B7A37F60-69E7-41AC-BC9A-9DBC3B577269}"/>
              </a:ext>
              <a:ext uri="{C183D7F6-B498-43B3-948B-1728B52AA6E4}">
                <adec:decorative xmlns:adec="http://schemas.microsoft.com/office/drawing/2017/decorative" val="1"/>
              </a:ext>
            </a:extLst>
          </p:cNvPr>
          <p:cNvSpPr/>
          <p:nvPr/>
        </p:nvSpPr>
        <p:spPr>
          <a:xfrm rot="492880">
            <a:off x="2455668" y="1103025"/>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685681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D441F-9FBB-4F90-987A-39793DE0E7A0}"/>
              </a:ext>
            </a:extLst>
          </p:cNvPr>
          <p:cNvSpPr>
            <a:spLocks noGrp="1"/>
          </p:cNvSpPr>
          <p:nvPr>
            <p:ph type="dt" sz="half" idx="10"/>
          </p:nvPr>
        </p:nvSpPr>
        <p:spPr/>
        <p:txBody>
          <a:bodyPr/>
          <a:lstStyle/>
          <a:p>
            <a:fld id="{C1691109-F4F8-4597-962C-A4F4B7960636}" type="datetimeFigureOut">
              <a:rPr lang="en-US" smtClean="0"/>
              <a:t>5/15/2023</a:t>
            </a:fld>
            <a:endParaRPr lang="en-US"/>
          </a:p>
        </p:txBody>
      </p:sp>
      <p:sp>
        <p:nvSpPr>
          <p:cNvPr id="3" name="Footer Placeholder 2">
            <a:extLst>
              <a:ext uri="{FF2B5EF4-FFF2-40B4-BE49-F238E27FC236}">
                <a16:creationId xmlns:a16="http://schemas.microsoft.com/office/drawing/2014/main" id="{53C92B1E-8D5D-45CA-9A8B-53E3B7FEC4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489E71-49A9-4CE9-AD1D-780A876BC35A}"/>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478315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053A-B2EE-4E20-9723-6BB0BBD500FD}"/>
              </a:ext>
            </a:extLst>
          </p:cNvPr>
          <p:cNvSpPr>
            <a:spLocks noGrp="1"/>
          </p:cNvSpPr>
          <p:nvPr>
            <p:ph type="title"/>
          </p:nvPr>
        </p:nvSpPr>
        <p:spPr>
          <a:xfrm>
            <a:off x="839788" y="553272"/>
            <a:ext cx="3932237" cy="1732727"/>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7B065AB-0DF3-4C86-AB5F-EB65021FDB99}"/>
              </a:ext>
            </a:extLst>
          </p:cNvPr>
          <p:cNvSpPr>
            <a:spLocks noGrp="1"/>
          </p:cNvSpPr>
          <p:nvPr>
            <p:ph idx="1"/>
          </p:nvPr>
        </p:nvSpPr>
        <p:spPr>
          <a:xfrm>
            <a:off x="5415642" y="987425"/>
            <a:ext cx="593974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2D99FAE-8825-466D-9F1E-3B7BAED2C05B}"/>
              </a:ext>
            </a:extLst>
          </p:cNvPr>
          <p:cNvSpPr>
            <a:spLocks noGrp="1"/>
          </p:cNvSpPr>
          <p:nvPr>
            <p:ph type="body" sz="half" idx="2"/>
          </p:nvPr>
        </p:nvSpPr>
        <p:spPr>
          <a:xfrm>
            <a:off x="839788" y="2368550"/>
            <a:ext cx="3932237" cy="350043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A6375-677F-4A58-B98D-18F3DEF8E623}"/>
              </a:ext>
            </a:extLst>
          </p:cNvPr>
          <p:cNvSpPr>
            <a:spLocks noGrp="1"/>
          </p:cNvSpPr>
          <p:nvPr>
            <p:ph type="dt" sz="half" idx="10"/>
          </p:nvPr>
        </p:nvSpPr>
        <p:spPr/>
        <p:txBody>
          <a:bodyPr/>
          <a:lstStyle/>
          <a:p>
            <a:fld id="{C1691109-F4F8-4597-962C-A4F4B7960636}" type="datetimeFigureOut">
              <a:rPr lang="en-US" smtClean="0"/>
              <a:t>5/15/2023</a:t>
            </a:fld>
            <a:endParaRPr lang="en-US"/>
          </a:p>
        </p:txBody>
      </p:sp>
      <p:sp>
        <p:nvSpPr>
          <p:cNvPr id="6" name="Footer Placeholder 5">
            <a:extLst>
              <a:ext uri="{FF2B5EF4-FFF2-40B4-BE49-F238E27FC236}">
                <a16:creationId xmlns:a16="http://schemas.microsoft.com/office/drawing/2014/main" id="{E6B40F2C-7AE7-481B-856A-B3E26AE8B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7C48C-9BD9-41CB-915E-A905B8869B70}"/>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210765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6DE4-025D-4D93-A5D0-FB45897207DA}"/>
              </a:ext>
            </a:extLst>
          </p:cNvPr>
          <p:cNvSpPr>
            <a:spLocks noGrp="1"/>
          </p:cNvSpPr>
          <p:nvPr>
            <p:ph type="title"/>
          </p:nvPr>
        </p:nvSpPr>
        <p:spPr>
          <a:xfrm>
            <a:off x="839788" y="615915"/>
            <a:ext cx="3932237" cy="16700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993EE21-471F-4B7B-B7AF-192243A12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46B769-8E40-42E6-8F62-C4347B0CE929}"/>
              </a:ext>
            </a:extLst>
          </p:cNvPr>
          <p:cNvSpPr>
            <a:spLocks noGrp="1"/>
          </p:cNvSpPr>
          <p:nvPr>
            <p:ph type="body" sz="half" idx="2"/>
          </p:nvPr>
        </p:nvSpPr>
        <p:spPr>
          <a:xfrm>
            <a:off x="839788" y="2365744"/>
            <a:ext cx="3932237" cy="35032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84DC6-1AA3-4779-8EDF-F4A877508EE3}"/>
              </a:ext>
            </a:extLst>
          </p:cNvPr>
          <p:cNvSpPr>
            <a:spLocks noGrp="1"/>
          </p:cNvSpPr>
          <p:nvPr>
            <p:ph type="dt" sz="half" idx="10"/>
          </p:nvPr>
        </p:nvSpPr>
        <p:spPr/>
        <p:txBody>
          <a:bodyPr/>
          <a:lstStyle/>
          <a:p>
            <a:fld id="{C1691109-F4F8-4597-962C-A4F4B7960636}" type="datetimeFigureOut">
              <a:rPr lang="en-US" smtClean="0"/>
              <a:t>5/15/2023</a:t>
            </a:fld>
            <a:endParaRPr lang="en-US"/>
          </a:p>
        </p:txBody>
      </p:sp>
      <p:sp>
        <p:nvSpPr>
          <p:cNvPr id="6" name="Footer Placeholder 5">
            <a:extLst>
              <a:ext uri="{FF2B5EF4-FFF2-40B4-BE49-F238E27FC236}">
                <a16:creationId xmlns:a16="http://schemas.microsoft.com/office/drawing/2014/main" id="{CD47F83E-FAF9-43E1-95CC-6F4EDD76B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D8C7B-B211-4BAF-9C05-09CF993B0DA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671982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AAE2DA9-9BAF-4D46-BC97-20425C5321FD}"/>
              </a:ext>
            </a:extLst>
          </p:cNvPr>
          <p:cNvSpPr/>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0C489E99-8A12-4C4F-92F9-95B01D8147E3}"/>
              </a:ext>
            </a:extLst>
          </p:cNvPr>
          <p:cNvSpPr>
            <a:spLocks noGrp="1"/>
          </p:cNvSpPr>
          <p:nvPr>
            <p:ph type="title"/>
          </p:nvPr>
        </p:nvSpPr>
        <p:spPr>
          <a:xfrm>
            <a:off x="1020724" y="558209"/>
            <a:ext cx="10333075" cy="14141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011B211-A6C3-4384-AA0B-7A8561A53C1B}"/>
              </a:ext>
            </a:extLst>
          </p:cNvPr>
          <p:cNvSpPr>
            <a:spLocks noGrp="1"/>
          </p:cNvSpPr>
          <p:nvPr>
            <p:ph type="body" idx="1"/>
          </p:nvPr>
        </p:nvSpPr>
        <p:spPr>
          <a:xfrm>
            <a:off x="1020726" y="2089298"/>
            <a:ext cx="10333074" cy="3827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6007E98-5ED3-41C2-BC39-EA8FB826AB1E}"/>
              </a:ext>
            </a:extLst>
          </p:cNvPr>
          <p:cNvSpPr>
            <a:spLocks noGrp="1"/>
          </p:cNvSpPr>
          <p:nvPr>
            <p:ph type="dt" sz="half" idx="2"/>
          </p:nvPr>
        </p:nvSpPr>
        <p:spPr>
          <a:xfrm>
            <a:off x="467834" y="6356350"/>
            <a:ext cx="2604976" cy="365125"/>
          </a:xfrm>
          <a:prstGeom prst="rect">
            <a:avLst/>
          </a:prstGeom>
        </p:spPr>
        <p:txBody>
          <a:bodyPr vert="horz" lIns="91440" tIns="45720" rIns="91440" bIns="45720" rtlCol="0" anchor="ctr"/>
          <a:lstStyle>
            <a:lvl1pPr algn="l">
              <a:defRPr sz="1200" b="1">
                <a:solidFill>
                  <a:schemeClr val="tx1"/>
                </a:solidFill>
              </a:defRPr>
            </a:lvl1pPr>
          </a:lstStyle>
          <a:p>
            <a:fld id="{C1691109-F4F8-4597-962C-A4F4B7960636}" type="datetimeFigureOut">
              <a:rPr lang="en-US" smtClean="0"/>
              <a:t>5/15/2023</a:t>
            </a:fld>
            <a:endParaRPr lang="en-US"/>
          </a:p>
        </p:txBody>
      </p:sp>
      <p:sp>
        <p:nvSpPr>
          <p:cNvPr id="5" name="Footer Placeholder 4">
            <a:extLst>
              <a:ext uri="{FF2B5EF4-FFF2-40B4-BE49-F238E27FC236}">
                <a16:creationId xmlns:a16="http://schemas.microsoft.com/office/drawing/2014/main" id="{B7493049-EC55-4ABD-8F77-F5A84AE384F5}"/>
              </a:ext>
            </a:extLst>
          </p:cNvPr>
          <p:cNvSpPr>
            <a:spLocks noGrp="1"/>
          </p:cNvSpPr>
          <p:nvPr>
            <p:ph type="ftr" sz="quarter" idx="3"/>
          </p:nvPr>
        </p:nvSpPr>
        <p:spPr>
          <a:xfrm>
            <a:off x="7756153" y="6356350"/>
            <a:ext cx="3444109" cy="365125"/>
          </a:xfrm>
          <a:prstGeom prst="rect">
            <a:avLst/>
          </a:prstGeom>
        </p:spPr>
        <p:txBody>
          <a:bodyPr vert="horz" lIns="91440" tIns="45720" rIns="91440" bIns="45720" rtlCol="0" anchor="ctr"/>
          <a:lstStyle>
            <a:lvl1pPr algn="r">
              <a:defRPr sz="1200" b="1" cap="all"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821B6DF-CCDC-4ED0-A4B2-1512B668F4E3}"/>
              </a:ext>
            </a:extLst>
          </p:cNvPr>
          <p:cNvSpPr>
            <a:spLocks noGrp="1"/>
          </p:cNvSpPr>
          <p:nvPr>
            <p:ph type="sldNum" sz="quarter" idx="4"/>
          </p:nvPr>
        </p:nvSpPr>
        <p:spPr>
          <a:xfrm>
            <a:off x="11200263" y="6356350"/>
            <a:ext cx="523902" cy="365125"/>
          </a:xfrm>
          <a:prstGeom prst="rect">
            <a:avLst/>
          </a:prstGeom>
        </p:spPr>
        <p:txBody>
          <a:bodyPr vert="horz" lIns="91440" tIns="45720" rIns="91440" bIns="45720" rtlCol="0" anchor="ctr"/>
          <a:lstStyle>
            <a:lvl1pPr algn="r">
              <a:defRPr sz="1200" b="1">
                <a:solidFill>
                  <a:schemeClr val="tx1"/>
                </a:solidFill>
              </a:defRPr>
            </a:lvl1pPr>
          </a:lstStyle>
          <a:p>
            <a:fld id="{7C7FAD9F-AEE9-406E-B720-57D2B9DB2816}" type="slidenum">
              <a:rPr lang="en-US" smtClean="0"/>
              <a:t>‹#›</a:t>
            </a:fld>
            <a:endParaRPr lang="en-US"/>
          </a:p>
        </p:txBody>
      </p:sp>
      <p:sp>
        <p:nvSpPr>
          <p:cNvPr id="14" name="Freeform: Shape 13">
            <a:extLst>
              <a:ext uri="{FF2B5EF4-FFF2-40B4-BE49-F238E27FC236}">
                <a16:creationId xmlns:a16="http://schemas.microsoft.com/office/drawing/2014/main" id="{42D2C6CA-56BB-4A08-A1E2-342F83955EDB}"/>
              </a:ext>
            </a:extLst>
          </p:cNvPr>
          <p:cNvSpPr/>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0490702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SzPct val="73000"/>
        <a:buFontTx/>
        <a:buNone/>
        <a:defRPr sz="3200" b="1" kern="1200" spc="50" baseline="0">
          <a:solidFill>
            <a:schemeClr val="tx1"/>
          </a:solidFill>
          <a:latin typeface="+mn-lt"/>
          <a:ea typeface="+mn-ea"/>
          <a:cs typeface="+mn-cs"/>
        </a:defRPr>
      </a:lvl1pPr>
      <a:lvl2pPr marL="228600" indent="-182880" algn="l" defTabSz="914400" rtl="0" eaLnBrk="1" latinLnBrk="0" hangingPunct="1">
        <a:lnSpc>
          <a:spcPct val="100000"/>
        </a:lnSpc>
        <a:spcBef>
          <a:spcPts val="500"/>
        </a:spcBef>
        <a:buSzPct val="70000"/>
        <a:buFont typeface="Arial" panose="020B0604020202020204" pitchFamily="34" charset="0"/>
        <a:buChar char="•"/>
        <a:defRPr sz="2800" b="1" kern="1200" spc="50" baseline="0">
          <a:solidFill>
            <a:schemeClr val="tx1"/>
          </a:solidFill>
          <a:latin typeface="+mn-lt"/>
          <a:ea typeface="+mn-ea"/>
          <a:cs typeface="+mn-cs"/>
        </a:defRPr>
      </a:lvl2pPr>
      <a:lvl3pPr marL="274320" indent="0" algn="l" defTabSz="914400" rtl="0" eaLnBrk="1" latinLnBrk="0" hangingPunct="1">
        <a:lnSpc>
          <a:spcPct val="100000"/>
        </a:lnSpc>
        <a:spcBef>
          <a:spcPts val="500"/>
        </a:spcBef>
        <a:buSzPct val="73000"/>
        <a:buFontTx/>
        <a:buNone/>
        <a:defRPr sz="2400" b="1" kern="1200" spc="50" baseline="0">
          <a:solidFill>
            <a:schemeClr val="tx1"/>
          </a:solidFill>
          <a:latin typeface="+mn-lt"/>
          <a:ea typeface="+mn-ea"/>
          <a:cs typeface="+mn-cs"/>
        </a:defRPr>
      </a:lvl3pPr>
      <a:lvl4pPr marL="548640" indent="-182880" algn="l" defTabSz="914400" rtl="0" eaLnBrk="1" latinLnBrk="0" hangingPunct="1">
        <a:lnSpc>
          <a:spcPct val="100000"/>
        </a:lnSpc>
        <a:spcBef>
          <a:spcPts val="500"/>
        </a:spcBef>
        <a:buSzPct val="73000"/>
        <a:buFont typeface="Arial" panose="020B0604020202020204" pitchFamily="34" charset="0"/>
        <a:buChar char="•"/>
        <a:defRPr sz="2000" b="1" kern="1200" spc="50" baseline="0">
          <a:solidFill>
            <a:schemeClr val="tx1"/>
          </a:solidFill>
          <a:latin typeface="+mn-lt"/>
          <a:ea typeface="+mn-ea"/>
          <a:cs typeface="+mn-cs"/>
        </a:defRPr>
      </a:lvl4pPr>
      <a:lvl5pPr marL="548640" indent="0" algn="l" defTabSz="914400" rtl="0" eaLnBrk="1" latinLnBrk="0" hangingPunct="1">
        <a:lnSpc>
          <a:spcPct val="100000"/>
        </a:lnSpc>
        <a:spcBef>
          <a:spcPts val="500"/>
        </a:spcBef>
        <a:buSzPct val="73000"/>
        <a:buFontTx/>
        <a:buNone/>
        <a:defRPr sz="20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9FA55D-DBF3-44BD-8BAA-FC35FD1CE7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6058C14B-5AC4-46D5-DF55-46D058F2FC35}"/>
              </a:ext>
            </a:extLst>
          </p:cNvPr>
          <p:cNvPicPr>
            <a:picLocks noChangeAspect="1"/>
          </p:cNvPicPr>
          <p:nvPr/>
        </p:nvPicPr>
        <p:blipFill rotWithShape="1">
          <a:blip r:embed="rId2"/>
          <a:srcRect t="25613" b="18137"/>
          <a:stretch/>
        </p:blipFill>
        <p:spPr>
          <a:xfrm>
            <a:off x="20" y="10"/>
            <a:ext cx="12191981" cy="6857990"/>
          </a:xfrm>
          <a:prstGeom prst="rect">
            <a:avLst/>
          </a:prstGeom>
        </p:spPr>
      </p:pic>
      <p:sp>
        <p:nvSpPr>
          <p:cNvPr id="11" name="Freeform: Shape 10">
            <a:extLst>
              <a:ext uri="{FF2B5EF4-FFF2-40B4-BE49-F238E27FC236}">
                <a16:creationId xmlns:a16="http://schemas.microsoft.com/office/drawing/2014/main" id="{81D34478-6122-494B-BC0B-DB0603948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70915">
            <a:off x="6731648" y="357256"/>
            <a:ext cx="4927301" cy="3146160"/>
          </a:xfrm>
          <a:custGeom>
            <a:avLst/>
            <a:gdLst>
              <a:gd name="connsiteX0" fmla="*/ 931249 w 1207078"/>
              <a:gd name="connsiteY0" fmla="*/ 1013346 h 1013355"/>
              <a:gd name="connsiteX1" fmla="*/ 814282 w 1207078"/>
              <a:gd name="connsiteY1" fmla="*/ 829037 h 1013355"/>
              <a:gd name="connsiteX2" fmla="*/ 241924 w 1207078"/>
              <a:gd name="connsiteY2" fmla="*/ 819512 h 1013355"/>
              <a:gd name="connsiteX3" fmla="*/ 79999 w 1207078"/>
              <a:gd name="connsiteY3" fmla="*/ 258680 h 1013355"/>
              <a:gd name="connsiteX4" fmla="*/ 834855 w 1207078"/>
              <a:gd name="connsiteY4" fmla="*/ 11030 h 1013355"/>
              <a:gd name="connsiteX5" fmla="*/ 1206997 w 1207078"/>
              <a:gd name="connsiteY5" fmla="*/ 356597 h 1013355"/>
              <a:gd name="connsiteX6" fmla="*/ 997447 w 1207078"/>
              <a:gd name="connsiteY6" fmla="*/ 742074 h 1013355"/>
              <a:gd name="connsiteX7" fmla="*/ 931249 w 1207078"/>
              <a:gd name="connsiteY7" fmla="*/ 1013346 h 1013355"/>
              <a:gd name="connsiteX0" fmla="*/ 925805 w 1207077"/>
              <a:gd name="connsiteY0" fmla="*/ 966643 h 966643"/>
              <a:gd name="connsiteX1" fmla="*/ 814320 w 1207077"/>
              <a:gd name="connsiteY1" fmla="*/ 829046 h 966643"/>
              <a:gd name="connsiteX2" fmla="*/ 241962 w 1207077"/>
              <a:gd name="connsiteY2" fmla="*/ 819521 h 966643"/>
              <a:gd name="connsiteX3" fmla="*/ 80037 w 1207077"/>
              <a:gd name="connsiteY3" fmla="*/ 258689 h 966643"/>
              <a:gd name="connsiteX4" fmla="*/ 834893 w 1207077"/>
              <a:gd name="connsiteY4" fmla="*/ 11039 h 966643"/>
              <a:gd name="connsiteX5" fmla="*/ 1207035 w 1207077"/>
              <a:gd name="connsiteY5" fmla="*/ 356606 h 966643"/>
              <a:gd name="connsiteX6" fmla="*/ 997485 w 1207077"/>
              <a:gd name="connsiteY6" fmla="*/ 742083 h 966643"/>
              <a:gd name="connsiteX7" fmla="*/ 925805 w 1207077"/>
              <a:gd name="connsiteY7" fmla="*/ 966643 h 966643"/>
              <a:gd name="connsiteX0" fmla="*/ 880512 w 1161784"/>
              <a:gd name="connsiteY0" fmla="*/ 966643 h 966643"/>
              <a:gd name="connsiteX1" fmla="*/ 806031 w 1161784"/>
              <a:gd name="connsiteY1" fmla="*/ 816343 h 966643"/>
              <a:gd name="connsiteX2" fmla="*/ 196669 w 1161784"/>
              <a:gd name="connsiteY2" fmla="*/ 819521 h 966643"/>
              <a:gd name="connsiteX3" fmla="*/ 34744 w 1161784"/>
              <a:gd name="connsiteY3" fmla="*/ 258689 h 966643"/>
              <a:gd name="connsiteX4" fmla="*/ 789600 w 1161784"/>
              <a:gd name="connsiteY4" fmla="*/ 11039 h 966643"/>
              <a:gd name="connsiteX5" fmla="*/ 1161742 w 1161784"/>
              <a:gd name="connsiteY5" fmla="*/ 356606 h 966643"/>
              <a:gd name="connsiteX6" fmla="*/ 952192 w 1161784"/>
              <a:gd name="connsiteY6" fmla="*/ 742083 h 966643"/>
              <a:gd name="connsiteX7" fmla="*/ 880512 w 1161784"/>
              <a:gd name="connsiteY7" fmla="*/ 966643 h 966643"/>
              <a:gd name="connsiteX0" fmla="*/ 886398 w 1167670"/>
              <a:gd name="connsiteY0" fmla="*/ 967976 h 967976"/>
              <a:gd name="connsiteX1" fmla="*/ 811917 w 1167670"/>
              <a:gd name="connsiteY1" fmla="*/ 817676 h 967976"/>
              <a:gd name="connsiteX2" fmla="*/ 176796 w 1167670"/>
              <a:gd name="connsiteY2" fmla="*/ 841907 h 967976"/>
              <a:gd name="connsiteX3" fmla="*/ 40630 w 1167670"/>
              <a:gd name="connsiteY3" fmla="*/ 260022 h 967976"/>
              <a:gd name="connsiteX4" fmla="*/ 795486 w 1167670"/>
              <a:gd name="connsiteY4" fmla="*/ 12372 h 967976"/>
              <a:gd name="connsiteX5" fmla="*/ 1167628 w 1167670"/>
              <a:gd name="connsiteY5" fmla="*/ 357939 h 967976"/>
              <a:gd name="connsiteX6" fmla="*/ 958078 w 1167670"/>
              <a:gd name="connsiteY6" fmla="*/ 743416 h 967976"/>
              <a:gd name="connsiteX7" fmla="*/ 886398 w 1167670"/>
              <a:gd name="connsiteY7" fmla="*/ 967976 h 967976"/>
              <a:gd name="connsiteX0" fmla="*/ 896528 w 1177800"/>
              <a:gd name="connsiteY0" fmla="*/ 968050 h 968050"/>
              <a:gd name="connsiteX1" fmla="*/ 822047 w 1177800"/>
              <a:gd name="connsiteY1" fmla="*/ 817750 h 968050"/>
              <a:gd name="connsiteX2" fmla="*/ 151996 w 1177800"/>
              <a:gd name="connsiteY2" fmla="*/ 850484 h 968050"/>
              <a:gd name="connsiteX3" fmla="*/ 50760 w 1177800"/>
              <a:gd name="connsiteY3" fmla="*/ 260096 h 968050"/>
              <a:gd name="connsiteX4" fmla="*/ 805616 w 1177800"/>
              <a:gd name="connsiteY4" fmla="*/ 12446 h 968050"/>
              <a:gd name="connsiteX5" fmla="*/ 1177758 w 1177800"/>
              <a:gd name="connsiteY5" fmla="*/ 358013 h 968050"/>
              <a:gd name="connsiteX6" fmla="*/ 968208 w 1177800"/>
              <a:gd name="connsiteY6" fmla="*/ 743490 h 968050"/>
              <a:gd name="connsiteX7" fmla="*/ 896528 w 1177800"/>
              <a:gd name="connsiteY7" fmla="*/ 968050 h 968050"/>
              <a:gd name="connsiteX0" fmla="*/ 892346 w 1177800"/>
              <a:gd name="connsiteY0" fmla="*/ 954284 h 954284"/>
              <a:gd name="connsiteX1" fmla="*/ 822047 w 1177800"/>
              <a:gd name="connsiteY1" fmla="*/ 817750 h 954284"/>
              <a:gd name="connsiteX2" fmla="*/ 151996 w 1177800"/>
              <a:gd name="connsiteY2" fmla="*/ 850484 h 954284"/>
              <a:gd name="connsiteX3" fmla="*/ 50760 w 1177800"/>
              <a:gd name="connsiteY3" fmla="*/ 260096 h 954284"/>
              <a:gd name="connsiteX4" fmla="*/ 805616 w 1177800"/>
              <a:gd name="connsiteY4" fmla="*/ 12446 h 954284"/>
              <a:gd name="connsiteX5" fmla="*/ 1177758 w 1177800"/>
              <a:gd name="connsiteY5" fmla="*/ 358013 h 954284"/>
              <a:gd name="connsiteX6" fmla="*/ 968208 w 1177800"/>
              <a:gd name="connsiteY6" fmla="*/ 743490 h 954284"/>
              <a:gd name="connsiteX7" fmla="*/ 892346 w 1177800"/>
              <a:gd name="connsiteY7" fmla="*/ 954284 h 954284"/>
              <a:gd name="connsiteX0" fmla="*/ 892346 w 1177800"/>
              <a:gd name="connsiteY0" fmla="*/ 954284 h 954284"/>
              <a:gd name="connsiteX1" fmla="*/ 822047 w 1177800"/>
              <a:gd name="connsiteY1" fmla="*/ 817750 h 954284"/>
              <a:gd name="connsiteX2" fmla="*/ 151996 w 1177800"/>
              <a:gd name="connsiteY2" fmla="*/ 850484 h 954284"/>
              <a:gd name="connsiteX3" fmla="*/ 50760 w 1177800"/>
              <a:gd name="connsiteY3" fmla="*/ 260096 h 954284"/>
              <a:gd name="connsiteX4" fmla="*/ 805616 w 1177800"/>
              <a:gd name="connsiteY4" fmla="*/ 12446 h 954284"/>
              <a:gd name="connsiteX5" fmla="*/ 1177758 w 1177800"/>
              <a:gd name="connsiteY5" fmla="*/ 358013 h 954284"/>
              <a:gd name="connsiteX6" fmla="*/ 969087 w 1177800"/>
              <a:gd name="connsiteY6" fmla="*/ 772843 h 954284"/>
              <a:gd name="connsiteX7" fmla="*/ 892346 w 1177800"/>
              <a:gd name="connsiteY7" fmla="*/ 954284 h 954284"/>
              <a:gd name="connsiteX0" fmla="*/ 892346 w 1177800"/>
              <a:gd name="connsiteY0" fmla="*/ 954284 h 954284"/>
              <a:gd name="connsiteX1" fmla="*/ 822047 w 1177800"/>
              <a:gd name="connsiteY1" fmla="*/ 817750 h 954284"/>
              <a:gd name="connsiteX2" fmla="*/ 151996 w 1177800"/>
              <a:gd name="connsiteY2" fmla="*/ 850484 h 954284"/>
              <a:gd name="connsiteX3" fmla="*/ 50760 w 1177800"/>
              <a:gd name="connsiteY3" fmla="*/ 260096 h 954284"/>
              <a:gd name="connsiteX4" fmla="*/ 805616 w 1177800"/>
              <a:gd name="connsiteY4" fmla="*/ 12446 h 954284"/>
              <a:gd name="connsiteX5" fmla="*/ 1177758 w 1177800"/>
              <a:gd name="connsiteY5" fmla="*/ 358013 h 954284"/>
              <a:gd name="connsiteX6" fmla="*/ 969087 w 1177800"/>
              <a:gd name="connsiteY6" fmla="*/ 772843 h 954284"/>
              <a:gd name="connsiteX7" fmla="*/ 892346 w 1177800"/>
              <a:gd name="connsiteY7" fmla="*/ 954284 h 954284"/>
              <a:gd name="connsiteX0" fmla="*/ 892510 w 1177964"/>
              <a:gd name="connsiteY0" fmla="*/ 954284 h 954284"/>
              <a:gd name="connsiteX1" fmla="*/ 826798 w 1177964"/>
              <a:gd name="connsiteY1" fmla="*/ 816633 h 954284"/>
              <a:gd name="connsiteX2" fmla="*/ 152160 w 1177964"/>
              <a:gd name="connsiteY2" fmla="*/ 850484 h 954284"/>
              <a:gd name="connsiteX3" fmla="*/ 50924 w 1177964"/>
              <a:gd name="connsiteY3" fmla="*/ 260096 h 954284"/>
              <a:gd name="connsiteX4" fmla="*/ 805780 w 1177964"/>
              <a:gd name="connsiteY4" fmla="*/ 12446 h 954284"/>
              <a:gd name="connsiteX5" fmla="*/ 1177922 w 1177964"/>
              <a:gd name="connsiteY5" fmla="*/ 358013 h 954284"/>
              <a:gd name="connsiteX6" fmla="*/ 969251 w 1177964"/>
              <a:gd name="connsiteY6" fmla="*/ 772843 h 954284"/>
              <a:gd name="connsiteX7" fmla="*/ 892510 w 1177964"/>
              <a:gd name="connsiteY7" fmla="*/ 954284 h 954284"/>
              <a:gd name="connsiteX0" fmla="*/ 892510 w 1177964"/>
              <a:gd name="connsiteY0" fmla="*/ 954284 h 954284"/>
              <a:gd name="connsiteX1" fmla="*/ 826798 w 1177964"/>
              <a:gd name="connsiteY1" fmla="*/ 816633 h 954284"/>
              <a:gd name="connsiteX2" fmla="*/ 152160 w 1177964"/>
              <a:gd name="connsiteY2" fmla="*/ 850484 h 954284"/>
              <a:gd name="connsiteX3" fmla="*/ 50924 w 1177964"/>
              <a:gd name="connsiteY3" fmla="*/ 260096 h 954284"/>
              <a:gd name="connsiteX4" fmla="*/ 805780 w 1177964"/>
              <a:gd name="connsiteY4" fmla="*/ 12446 h 954284"/>
              <a:gd name="connsiteX5" fmla="*/ 1177922 w 1177964"/>
              <a:gd name="connsiteY5" fmla="*/ 358013 h 954284"/>
              <a:gd name="connsiteX6" fmla="*/ 969251 w 1177964"/>
              <a:gd name="connsiteY6" fmla="*/ 772843 h 954284"/>
              <a:gd name="connsiteX7" fmla="*/ 892510 w 1177964"/>
              <a:gd name="connsiteY7" fmla="*/ 954284 h 954284"/>
              <a:gd name="connsiteX0" fmla="*/ 892510 w 1177964"/>
              <a:gd name="connsiteY0" fmla="*/ 954284 h 954284"/>
              <a:gd name="connsiteX1" fmla="*/ 826798 w 1177964"/>
              <a:gd name="connsiteY1" fmla="*/ 816633 h 954284"/>
              <a:gd name="connsiteX2" fmla="*/ 152160 w 1177964"/>
              <a:gd name="connsiteY2" fmla="*/ 850484 h 954284"/>
              <a:gd name="connsiteX3" fmla="*/ 50924 w 1177964"/>
              <a:gd name="connsiteY3" fmla="*/ 260096 h 954284"/>
              <a:gd name="connsiteX4" fmla="*/ 805780 w 1177964"/>
              <a:gd name="connsiteY4" fmla="*/ 12446 h 954284"/>
              <a:gd name="connsiteX5" fmla="*/ 1177922 w 1177964"/>
              <a:gd name="connsiteY5" fmla="*/ 358013 h 954284"/>
              <a:gd name="connsiteX6" fmla="*/ 967539 w 1177964"/>
              <a:gd name="connsiteY6" fmla="*/ 778355 h 954284"/>
              <a:gd name="connsiteX7" fmla="*/ 892510 w 1177964"/>
              <a:gd name="connsiteY7" fmla="*/ 954284 h 954284"/>
              <a:gd name="connsiteX0" fmla="*/ 892912 w 1178366"/>
              <a:gd name="connsiteY0" fmla="*/ 954284 h 954284"/>
              <a:gd name="connsiteX1" fmla="*/ 838317 w 1178366"/>
              <a:gd name="connsiteY1" fmla="*/ 829975 h 954284"/>
              <a:gd name="connsiteX2" fmla="*/ 152562 w 1178366"/>
              <a:gd name="connsiteY2" fmla="*/ 850484 h 954284"/>
              <a:gd name="connsiteX3" fmla="*/ 51326 w 1178366"/>
              <a:gd name="connsiteY3" fmla="*/ 260096 h 954284"/>
              <a:gd name="connsiteX4" fmla="*/ 806182 w 1178366"/>
              <a:gd name="connsiteY4" fmla="*/ 12446 h 954284"/>
              <a:gd name="connsiteX5" fmla="*/ 1178324 w 1178366"/>
              <a:gd name="connsiteY5" fmla="*/ 358013 h 954284"/>
              <a:gd name="connsiteX6" fmla="*/ 967941 w 1178366"/>
              <a:gd name="connsiteY6" fmla="*/ 778355 h 954284"/>
              <a:gd name="connsiteX7" fmla="*/ 892912 w 1178366"/>
              <a:gd name="connsiteY7" fmla="*/ 954284 h 954284"/>
              <a:gd name="connsiteX0" fmla="*/ 894402 w 1179860"/>
              <a:gd name="connsiteY0" fmla="*/ 958956 h 958956"/>
              <a:gd name="connsiteX1" fmla="*/ 839807 w 1179860"/>
              <a:gd name="connsiteY1" fmla="*/ 834647 h 958956"/>
              <a:gd name="connsiteX2" fmla="*/ 154052 w 1179860"/>
              <a:gd name="connsiteY2" fmla="*/ 855156 h 958956"/>
              <a:gd name="connsiteX3" fmla="*/ 52816 w 1179860"/>
              <a:gd name="connsiteY3" fmla="*/ 264768 h 958956"/>
              <a:gd name="connsiteX4" fmla="*/ 827792 w 1179860"/>
              <a:gd name="connsiteY4" fmla="*/ 12221 h 958956"/>
              <a:gd name="connsiteX5" fmla="*/ 1179814 w 1179860"/>
              <a:gd name="connsiteY5" fmla="*/ 362685 h 958956"/>
              <a:gd name="connsiteX6" fmla="*/ 969431 w 1179860"/>
              <a:gd name="connsiteY6" fmla="*/ 783027 h 958956"/>
              <a:gd name="connsiteX7" fmla="*/ 894402 w 1179860"/>
              <a:gd name="connsiteY7" fmla="*/ 958956 h 958956"/>
              <a:gd name="connsiteX0" fmla="*/ 896504 w 1181970"/>
              <a:gd name="connsiteY0" fmla="*/ 961175 h 961175"/>
              <a:gd name="connsiteX1" fmla="*/ 841909 w 1181970"/>
              <a:gd name="connsiteY1" fmla="*/ 836866 h 961175"/>
              <a:gd name="connsiteX2" fmla="*/ 156154 w 1181970"/>
              <a:gd name="connsiteY2" fmla="*/ 857375 h 961175"/>
              <a:gd name="connsiteX3" fmla="*/ 54918 w 1181970"/>
              <a:gd name="connsiteY3" fmla="*/ 266987 h 961175"/>
              <a:gd name="connsiteX4" fmla="*/ 858275 w 1181970"/>
              <a:gd name="connsiteY4" fmla="*/ 12117 h 961175"/>
              <a:gd name="connsiteX5" fmla="*/ 1181916 w 1181970"/>
              <a:gd name="connsiteY5" fmla="*/ 364904 h 961175"/>
              <a:gd name="connsiteX6" fmla="*/ 971533 w 1181970"/>
              <a:gd name="connsiteY6" fmla="*/ 785246 h 961175"/>
              <a:gd name="connsiteX7" fmla="*/ 896504 w 1181970"/>
              <a:gd name="connsiteY7" fmla="*/ 961175 h 961175"/>
              <a:gd name="connsiteX0" fmla="*/ 897768 w 1183239"/>
              <a:gd name="connsiteY0" fmla="*/ 938948 h 938948"/>
              <a:gd name="connsiteX1" fmla="*/ 843173 w 1183239"/>
              <a:gd name="connsiteY1" fmla="*/ 814639 h 938948"/>
              <a:gd name="connsiteX2" fmla="*/ 157418 w 1183239"/>
              <a:gd name="connsiteY2" fmla="*/ 835148 h 938948"/>
              <a:gd name="connsiteX3" fmla="*/ 56182 w 1183239"/>
              <a:gd name="connsiteY3" fmla="*/ 244760 h 938948"/>
              <a:gd name="connsiteX4" fmla="*/ 876607 w 1183239"/>
              <a:gd name="connsiteY4" fmla="*/ 13246 h 938948"/>
              <a:gd name="connsiteX5" fmla="*/ 1183180 w 1183239"/>
              <a:gd name="connsiteY5" fmla="*/ 342677 h 938948"/>
              <a:gd name="connsiteX6" fmla="*/ 972797 w 1183239"/>
              <a:gd name="connsiteY6" fmla="*/ 763019 h 938948"/>
              <a:gd name="connsiteX7" fmla="*/ 897768 w 1183239"/>
              <a:gd name="connsiteY7" fmla="*/ 938948 h 938948"/>
              <a:gd name="connsiteX0" fmla="*/ 899237 w 1184717"/>
              <a:gd name="connsiteY0" fmla="*/ 958806 h 958806"/>
              <a:gd name="connsiteX1" fmla="*/ 844642 w 1184717"/>
              <a:gd name="connsiteY1" fmla="*/ 834497 h 958806"/>
              <a:gd name="connsiteX2" fmla="*/ 158887 w 1184717"/>
              <a:gd name="connsiteY2" fmla="*/ 855006 h 958806"/>
              <a:gd name="connsiteX3" fmla="*/ 57651 w 1184717"/>
              <a:gd name="connsiteY3" fmla="*/ 264618 h 958806"/>
              <a:gd name="connsiteX4" fmla="*/ 897913 w 1184717"/>
              <a:gd name="connsiteY4" fmla="*/ 12228 h 958806"/>
              <a:gd name="connsiteX5" fmla="*/ 1184649 w 1184717"/>
              <a:gd name="connsiteY5" fmla="*/ 362535 h 958806"/>
              <a:gd name="connsiteX6" fmla="*/ 974266 w 1184717"/>
              <a:gd name="connsiteY6" fmla="*/ 782877 h 958806"/>
              <a:gd name="connsiteX7" fmla="*/ 899237 w 1184717"/>
              <a:gd name="connsiteY7" fmla="*/ 958806 h 95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4717" h="958806">
                <a:moveTo>
                  <a:pt x="899237" y="958806"/>
                </a:moveTo>
                <a:cubicBezTo>
                  <a:pt x="894405" y="944889"/>
                  <a:pt x="911997" y="873046"/>
                  <a:pt x="844642" y="834497"/>
                </a:cubicBezTo>
                <a:cubicBezTo>
                  <a:pt x="772061" y="864692"/>
                  <a:pt x="290052" y="949986"/>
                  <a:pt x="158887" y="855006"/>
                </a:cubicBezTo>
                <a:cubicBezTo>
                  <a:pt x="27722" y="760026"/>
                  <a:pt x="-65520" y="405081"/>
                  <a:pt x="57651" y="264618"/>
                </a:cubicBezTo>
                <a:cubicBezTo>
                  <a:pt x="180822" y="124155"/>
                  <a:pt x="458430" y="-47589"/>
                  <a:pt x="897913" y="12228"/>
                </a:cubicBezTo>
                <a:cubicBezTo>
                  <a:pt x="1046789" y="37089"/>
                  <a:pt x="1188269" y="121743"/>
                  <a:pt x="1184649" y="362535"/>
                </a:cubicBezTo>
                <a:cubicBezTo>
                  <a:pt x="1181030" y="603327"/>
                  <a:pt x="1069516" y="742967"/>
                  <a:pt x="974266" y="782877"/>
                </a:cubicBezTo>
                <a:cubicBezTo>
                  <a:pt x="970075" y="839741"/>
                  <a:pt x="899237" y="958806"/>
                  <a:pt x="899237" y="958806"/>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F0B15A54-38F9-8A0D-B952-6CC712745D73}"/>
              </a:ext>
            </a:extLst>
          </p:cNvPr>
          <p:cNvSpPr>
            <a:spLocks noGrp="1"/>
          </p:cNvSpPr>
          <p:nvPr>
            <p:ph type="ctrTitle"/>
          </p:nvPr>
        </p:nvSpPr>
        <p:spPr>
          <a:xfrm>
            <a:off x="7178766" y="732551"/>
            <a:ext cx="3967968" cy="1319770"/>
          </a:xfrm>
        </p:spPr>
        <p:txBody>
          <a:bodyPr anchor="b">
            <a:normAutofit fontScale="90000"/>
          </a:bodyPr>
          <a:lstStyle/>
          <a:p>
            <a:r>
              <a:rPr lang="en-IN" dirty="0"/>
              <a:t>outlines the approach for</a:t>
            </a:r>
          </a:p>
        </p:txBody>
      </p:sp>
      <p:sp>
        <p:nvSpPr>
          <p:cNvPr id="3" name="Subtitle 2">
            <a:extLst>
              <a:ext uri="{FF2B5EF4-FFF2-40B4-BE49-F238E27FC236}">
                <a16:creationId xmlns:a16="http://schemas.microsoft.com/office/drawing/2014/main" id="{ADEE8C2B-8B96-6182-0EC5-D5C382688A64}"/>
              </a:ext>
            </a:extLst>
          </p:cNvPr>
          <p:cNvSpPr>
            <a:spLocks noGrp="1"/>
          </p:cNvSpPr>
          <p:nvPr>
            <p:ph type="subTitle" idx="1"/>
          </p:nvPr>
        </p:nvSpPr>
        <p:spPr>
          <a:xfrm>
            <a:off x="7513957" y="2375997"/>
            <a:ext cx="3632777" cy="657299"/>
          </a:xfrm>
        </p:spPr>
        <p:txBody>
          <a:bodyPr>
            <a:normAutofit fontScale="70000" lnSpcReduction="20000"/>
          </a:bodyPr>
          <a:lstStyle/>
          <a:p>
            <a:pPr algn="ctr"/>
            <a:r>
              <a:rPr lang="en-IN" dirty="0"/>
              <a:t>Sprocket Central Pty Ltd</a:t>
            </a:r>
            <a:br>
              <a:rPr lang="en-IN" dirty="0"/>
            </a:br>
            <a:r>
              <a:rPr lang="en-IN" dirty="0"/>
              <a:t>submitted by-Anita Paul</a:t>
            </a:r>
          </a:p>
          <a:p>
            <a:pPr algn="ctr"/>
            <a:endParaRPr lang="en-IN" dirty="0"/>
          </a:p>
        </p:txBody>
      </p:sp>
      <p:sp>
        <p:nvSpPr>
          <p:cNvPr id="13" name="Freeform: Shape 12">
            <a:extLst>
              <a:ext uri="{FF2B5EF4-FFF2-40B4-BE49-F238E27FC236}">
                <a16:creationId xmlns:a16="http://schemas.microsoft.com/office/drawing/2014/main" id="{C87AACE3-D796-459A-88F7-2091CC177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70915">
            <a:off x="6793370" y="351450"/>
            <a:ext cx="4927301" cy="3146160"/>
          </a:xfrm>
          <a:custGeom>
            <a:avLst/>
            <a:gdLst>
              <a:gd name="connsiteX0" fmla="*/ 931249 w 1207078"/>
              <a:gd name="connsiteY0" fmla="*/ 1013346 h 1013355"/>
              <a:gd name="connsiteX1" fmla="*/ 814282 w 1207078"/>
              <a:gd name="connsiteY1" fmla="*/ 829037 h 1013355"/>
              <a:gd name="connsiteX2" fmla="*/ 241924 w 1207078"/>
              <a:gd name="connsiteY2" fmla="*/ 819512 h 1013355"/>
              <a:gd name="connsiteX3" fmla="*/ 79999 w 1207078"/>
              <a:gd name="connsiteY3" fmla="*/ 258680 h 1013355"/>
              <a:gd name="connsiteX4" fmla="*/ 834855 w 1207078"/>
              <a:gd name="connsiteY4" fmla="*/ 11030 h 1013355"/>
              <a:gd name="connsiteX5" fmla="*/ 1206997 w 1207078"/>
              <a:gd name="connsiteY5" fmla="*/ 356597 h 1013355"/>
              <a:gd name="connsiteX6" fmla="*/ 997447 w 1207078"/>
              <a:gd name="connsiteY6" fmla="*/ 742074 h 1013355"/>
              <a:gd name="connsiteX7" fmla="*/ 931249 w 1207078"/>
              <a:gd name="connsiteY7" fmla="*/ 1013346 h 1013355"/>
              <a:gd name="connsiteX0" fmla="*/ 925805 w 1207077"/>
              <a:gd name="connsiteY0" fmla="*/ 966643 h 966643"/>
              <a:gd name="connsiteX1" fmla="*/ 814320 w 1207077"/>
              <a:gd name="connsiteY1" fmla="*/ 829046 h 966643"/>
              <a:gd name="connsiteX2" fmla="*/ 241962 w 1207077"/>
              <a:gd name="connsiteY2" fmla="*/ 819521 h 966643"/>
              <a:gd name="connsiteX3" fmla="*/ 80037 w 1207077"/>
              <a:gd name="connsiteY3" fmla="*/ 258689 h 966643"/>
              <a:gd name="connsiteX4" fmla="*/ 834893 w 1207077"/>
              <a:gd name="connsiteY4" fmla="*/ 11039 h 966643"/>
              <a:gd name="connsiteX5" fmla="*/ 1207035 w 1207077"/>
              <a:gd name="connsiteY5" fmla="*/ 356606 h 966643"/>
              <a:gd name="connsiteX6" fmla="*/ 997485 w 1207077"/>
              <a:gd name="connsiteY6" fmla="*/ 742083 h 966643"/>
              <a:gd name="connsiteX7" fmla="*/ 925805 w 1207077"/>
              <a:gd name="connsiteY7" fmla="*/ 966643 h 966643"/>
              <a:gd name="connsiteX0" fmla="*/ 880512 w 1161784"/>
              <a:gd name="connsiteY0" fmla="*/ 966643 h 966643"/>
              <a:gd name="connsiteX1" fmla="*/ 806031 w 1161784"/>
              <a:gd name="connsiteY1" fmla="*/ 816343 h 966643"/>
              <a:gd name="connsiteX2" fmla="*/ 196669 w 1161784"/>
              <a:gd name="connsiteY2" fmla="*/ 819521 h 966643"/>
              <a:gd name="connsiteX3" fmla="*/ 34744 w 1161784"/>
              <a:gd name="connsiteY3" fmla="*/ 258689 h 966643"/>
              <a:gd name="connsiteX4" fmla="*/ 789600 w 1161784"/>
              <a:gd name="connsiteY4" fmla="*/ 11039 h 966643"/>
              <a:gd name="connsiteX5" fmla="*/ 1161742 w 1161784"/>
              <a:gd name="connsiteY5" fmla="*/ 356606 h 966643"/>
              <a:gd name="connsiteX6" fmla="*/ 952192 w 1161784"/>
              <a:gd name="connsiteY6" fmla="*/ 742083 h 966643"/>
              <a:gd name="connsiteX7" fmla="*/ 880512 w 1161784"/>
              <a:gd name="connsiteY7" fmla="*/ 966643 h 966643"/>
              <a:gd name="connsiteX0" fmla="*/ 886398 w 1167670"/>
              <a:gd name="connsiteY0" fmla="*/ 967976 h 967976"/>
              <a:gd name="connsiteX1" fmla="*/ 811917 w 1167670"/>
              <a:gd name="connsiteY1" fmla="*/ 817676 h 967976"/>
              <a:gd name="connsiteX2" fmla="*/ 176796 w 1167670"/>
              <a:gd name="connsiteY2" fmla="*/ 841907 h 967976"/>
              <a:gd name="connsiteX3" fmla="*/ 40630 w 1167670"/>
              <a:gd name="connsiteY3" fmla="*/ 260022 h 967976"/>
              <a:gd name="connsiteX4" fmla="*/ 795486 w 1167670"/>
              <a:gd name="connsiteY4" fmla="*/ 12372 h 967976"/>
              <a:gd name="connsiteX5" fmla="*/ 1167628 w 1167670"/>
              <a:gd name="connsiteY5" fmla="*/ 357939 h 967976"/>
              <a:gd name="connsiteX6" fmla="*/ 958078 w 1167670"/>
              <a:gd name="connsiteY6" fmla="*/ 743416 h 967976"/>
              <a:gd name="connsiteX7" fmla="*/ 886398 w 1167670"/>
              <a:gd name="connsiteY7" fmla="*/ 967976 h 967976"/>
              <a:gd name="connsiteX0" fmla="*/ 896528 w 1177800"/>
              <a:gd name="connsiteY0" fmla="*/ 968050 h 968050"/>
              <a:gd name="connsiteX1" fmla="*/ 822047 w 1177800"/>
              <a:gd name="connsiteY1" fmla="*/ 817750 h 968050"/>
              <a:gd name="connsiteX2" fmla="*/ 151996 w 1177800"/>
              <a:gd name="connsiteY2" fmla="*/ 850484 h 968050"/>
              <a:gd name="connsiteX3" fmla="*/ 50760 w 1177800"/>
              <a:gd name="connsiteY3" fmla="*/ 260096 h 968050"/>
              <a:gd name="connsiteX4" fmla="*/ 805616 w 1177800"/>
              <a:gd name="connsiteY4" fmla="*/ 12446 h 968050"/>
              <a:gd name="connsiteX5" fmla="*/ 1177758 w 1177800"/>
              <a:gd name="connsiteY5" fmla="*/ 358013 h 968050"/>
              <a:gd name="connsiteX6" fmla="*/ 968208 w 1177800"/>
              <a:gd name="connsiteY6" fmla="*/ 743490 h 968050"/>
              <a:gd name="connsiteX7" fmla="*/ 896528 w 1177800"/>
              <a:gd name="connsiteY7" fmla="*/ 968050 h 968050"/>
              <a:gd name="connsiteX0" fmla="*/ 892346 w 1177800"/>
              <a:gd name="connsiteY0" fmla="*/ 954284 h 954284"/>
              <a:gd name="connsiteX1" fmla="*/ 822047 w 1177800"/>
              <a:gd name="connsiteY1" fmla="*/ 817750 h 954284"/>
              <a:gd name="connsiteX2" fmla="*/ 151996 w 1177800"/>
              <a:gd name="connsiteY2" fmla="*/ 850484 h 954284"/>
              <a:gd name="connsiteX3" fmla="*/ 50760 w 1177800"/>
              <a:gd name="connsiteY3" fmla="*/ 260096 h 954284"/>
              <a:gd name="connsiteX4" fmla="*/ 805616 w 1177800"/>
              <a:gd name="connsiteY4" fmla="*/ 12446 h 954284"/>
              <a:gd name="connsiteX5" fmla="*/ 1177758 w 1177800"/>
              <a:gd name="connsiteY5" fmla="*/ 358013 h 954284"/>
              <a:gd name="connsiteX6" fmla="*/ 968208 w 1177800"/>
              <a:gd name="connsiteY6" fmla="*/ 743490 h 954284"/>
              <a:gd name="connsiteX7" fmla="*/ 892346 w 1177800"/>
              <a:gd name="connsiteY7" fmla="*/ 954284 h 954284"/>
              <a:gd name="connsiteX0" fmla="*/ 892346 w 1177800"/>
              <a:gd name="connsiteY0" fmla="*/ 954284 h 954284"/>
              <a:gd name="connsiteX1" fmla="*/ 822047 w 1177800"/>
              <a:gd name="connsiteY1" fmla="*/ 817750 h 954284"/>
              <a:gd name="connsiteX2" fmla="*/ 151996 w 1177800"/>
              <a:gd name="connsiteY2" fmla="*/ 850484 h 954284"/>
              <a:gd name="connsiteX3" fmla="*/ 50760 w 1177800"/>
              <a:gd name="connsiteY3" fmla="*/ 260096 h 954284"/>
              <a:gd name="connsiteX4" fmla="*/ 805616 w 1177800"/>
              <a:gd name="connsiteY4" fmla="*/ 12446 h 954284"/>
              <a:gd name="connsiteX5" fmla="*/ 1177758 w 1177800"/>
              <a:gd name="connsiteY5" fmla="*/ 358013 h 954284"/>
              <a:gd name="connsiteX6" fmla="*/ 969087 w 1177800"/>
              <a:gd name="connsiteY6" fmla="*/ 772843 h 954284"/>
              <a:gd name="connsiteX7" fmla="*/ 892346 w 1177800"/>
              <a:gd name="connsiteY7" fmla="*/ 954284 h 954284"/>
              <a:gd name="connsiteX0" fmla="*/ 892346 w 1177800"/>
              <a:gd name="connsiteY0" fmla="*/ 954284 h 954284"/>
              <a:gd name="connsiteX1" fmla="*/ 822047 w 1177800"/>
              <a:gd name="connsiteY1" fmla="*/ 817750 h 954284"/>
              <a:gd name="connsiteX2" fmla="*/ 151996 w 1177800"/>
              <a:gd name="connsiteY2" fmla="*/ 850484 h 954284"/>
              <a:gd name="connsiteX3" fmla="*/ 50760 w 1177800"/>
              <a:gd name="connsiteY3" fmla="*/ 260096 h 954284"/>
              <a:gd name="connsiteX4" fmla="*/ 805616 w 1177800"/>
              <a:gd name="connsiteY4" fmla="*/ 12446 h 954284"/>
              <a:gd name="connsiteX5" fmla="*/ 1177758 w 1177800"/>
              <a:gd name="connsiteY5" fmla="*/ 358013 h 954284"/>
              <a:gd name="connsiteX6" fmla="*/ 969087 w 1177800"/>
              <a:gd name="connsiteY6" fmla="*/ 772843 h 954284"/>
              <a:gd name="connsiteX7" fmla="*/ 892346 w 1177800"/>
              <a:gd name="connsiteY7" fmla="*/ 954284 h 954284"/>
              <a:gd name="connsiteX0" fmla="*/ 892510 w 1177964"/>
              <a:gd name="connsiteY0" fmla="*/ 954284 h 954284"/>
              <a:gd name="connsiteX1" fmla="*/ 826798 w 1177964"/>
              <a:gd name="connsiteY1" fmla="*/ 816633 h 954284"/>
              <a:gd name="connsiteX2" fmla="*/ 152160 w 1177964"/>
              <a:gd name="connsiteY2" fmla="*/ 850484 h 954284"/>
              <a:gd name="connsiteX3" fmla="*/ 50924 w 1177964"/>
              <a:gd name="connsiteY3" fmla="*/ 260096 h 954284"/>
              <a:gd name="connsiteX4" fmla="*/ 805780 w 1177964"/>
              <a:gd name="connsiteY4" fmla="*/ 12446 h 954284"/>
              <a:gd name="connsiteX5" fmla="*/ 1177922 w 1177964"/>
              <a:gd name="connsiteY5" fmla="*/ 358013 h 954284"/>
              <a:gd name="connsiteX6" fmla="*/ 969251 w 1177964"/>
              <a:gd name="connsiteY6" fmla="*/ 772843 h 954284"/>
              <a:gd name="connsiteX7" fmla="*/ 892510 w 1177964"/>
              <a:gd name="connsiteY7" fmla="*/ 954284 h 954284"/>
              <a:gd name="connsiteX0" fmla="*/ 892510 w 1177964"/>
              <a:gd name="connsiteY0" fmla="*/ 954284 h 954284"/>
              <a:gd name="connsiteX1" fmla="*/ 826798 w 1177964"/>
              <a:gd name="connsiteY1" fmla="*/ 816633 h 954284"/>
              <a:gd name="connsiteX2" fmla="*/ 152160 w 1177964"/>
              <a:gd name="connsiteY2" fmla="*/ 850484 h 954284"/>
              <a:gd name="connsiteX3" fmla="*/ 50924 w 1177964"/>
              <a:gd name="connsiteY3" fmla="*/ 260096 h 954284"/>
              <a:gd name="connsiteX4" fmla="*/ 805780 w 1177964"/>
              <a:gd name="connsiteY4" fmla="*/ 12446 h 954284"/>
              <a:gd name="connsiteX5" fmla="*/ 1177922 w 1177964"/>
              <a:gd name="connsiteY5" fmla="*/ 358013 h 954284"/>
              <a:gd name="connsiteX6" fmla="*/ 969251 w 1177964"/>
              <a:gd name="connsiteY6" fmla="*/ 772843 h 954284"/>
              <a:gd name="connsiteX7" fmla="*/ 892510 w 1177964"/>
              <a:gd name="connsiteY7" fmla="*/ 954284 h 954284"/>
              <a:gd name="connsiteX0" fmla="*/ 892510 w 1177964"/>
              <a:gd name="connsiteY0" fmla="*/ 954284 h 954284"/>
              <a:gd name="connsiteX1" fmla="*/ 826798 w 1177964"/>
              <a:gd name="connsiteY1" fmla="*/ 816633 h 954284"/>
              <a:gd name="connsiteX2" fmla="*/ 152160 w 1177964"/>
              <a:gd name="connsiteY2" fmla="*/ 850484 h 954284"/>
              <a:gd name="connsiteX3" fmla="*/ 50924 w 1177964"/>
              <a:gd name="connsiteY3" fmla="*/ 260096 h 954284"/>
              <a:gd name="connsiteX4" fmla="*/ 805780 w 1177964"/>
              <a:gd name="connsiteY4" fmla="*/ 12446 h 954284"/>
              <a:gd name="connsiteX5" fmla="*/ 1177922 w 1177964"/>
              <a:gd name="connsiteY5" fmla="*/ 358013 h 954284"/>
              <a:gd name="connsiteX6" fmla="*/ 967539 w 1177964"/>
              <a:gd name="connsiteY6" fmla="*/ 778355 h 954284"/>
              <a:gd name="connsiteX7" fmla="*/ 892510 w 1177964"/>
              <a:gd name="connsiteY7" fmla="*/ 954284 h 954284"/>
              <a:gd name="connsiteX0" fmla="*/ 892912 w 1178366"/>
              <a:gd name="connsiteY0" fmla="*/ 954284 h 954284"/>
              <a:gd name="connsiteX1" fmla="*/ 838317 w 1178366"/>
              <a:gd name="connsiteY1" fmla="*/ 829975 h 954284"/>
              <a:gd name="connsiteX2" fmla="*/ 152562 w 1178366"/>
              <a:gd name="connsiteY2" fmla="*/ 850484 h 954284"/>
              <a:gd name="connsiteX3" fmla="*/ 51326 w 1178366"/>
              <a:gd name="connsiteY3" fmla="*/ 260096 h 954284"/>
              <a:gd name="connsiteX4" fmla="*/ 806182 w 1178366"/>
              <a:gd name="connsiteY4" fmla="*/ 12446 h 954284"/>
              <a:gd name="connsiteX5" fmla="*/ 1178324 w 1178366"/>
              <a:gd name="connsiteY5" fmla="*/ 358013 h 954284"/>
              <a:gd name="connsiteX6" fmla="*/ 967941 w 1178366"/>
              <a:gd name="connsiteY6" fmla="*/ 778355 h 954284"/>
              <a:gd name="connsiteX7" fmla="*/ 892912 w 1178366"/>
              <a:gd name="connsiteY7" fmla="*/ 954284 h 954284"/>
              <a:gd name="connsiteX0" fmla="*/ 894402 w 1179860"/>
              <a:gd name="connsiteY0" fmla="*/ 958956 h 958956"/>
              <a:gd name="connsiteX1" fmla="*/ 839807 w 1179860"/>
              <a:gd name="connsiteY1" fmla="*/ 834647 h 958956"/>
              <a:gd name="connsiteX2" fmla="*/ 154052 w 1179860"/>
              <a:gd name="connsiteY2" fmla="*/ 855156 h 958956"/>
              <a:gd name="connsiteX3" fmla="*/ 52816 w 1179860"/>
              <a:gd name="connsiteY3" fmla="*/ 264768 h 958956"/>
              <a:gd name="connsiteX4" fmla="*/ 827792 w 1179860"/>
              <a:gd name="connsiteY4" fmla="*/ 12221 h 958956"/>
              <a:gd name="connsiteX5" fmla="*/ 1179814 w 1179860"/>
              <a:gd name="connsiteY5" fmla="*/ 362685 h 958956"/>
              <a:gd name="connsiteX6" fmla="*/ 969431 w 1179860"/>
              <a:gd name="connsiteY6" fmla="*/ 783027 h 958956"/>
              <a:gd name="connsiteX7" fmla="*/ 894402 w 1179860"/>
              <a:gd name="connsiteY7" fmla="*/ 958956 h 958956"/>
              <a:gd name="connsiteX0" fmla="*/ 896504 w 1181970"/>
              <a:gd name="connsiteY0" fmla="*/ 961175 h 961175"/>
              <a:gd name="connsiteX1" fmla="*/ 841909 w 1181970"/>
              <a:gd name="connsiteY1" fmla="*/ 836866 h 961175"/>
              <a:gd name="connsiteX2" fmla="*/ 156154 w 1181970"/>
              <a:gd name="connsiteY2" fmla="*/ 857375 h 961175"/>
              <a:gd name="connsiteX3" fmla="*/ 54918 w 1181970"/>
              <a:gd name="connsiteY3" fmla="*/ 266987 h 961175"/>
              <a:gd name="connsiteX4" fmla="*/ 858275 w 1181970"/>
              <a:gd name="connsiteY4" fmla="*/ 12117 h 961175"/>
              <a:gd name="connsiteX5" fmla="*/ 1181916 w 1181970"/>
              <a:gd name="connsiteY5" fmla="*/ 364904 h 961175"/>
              <a:gd name="connsiteX6" fmla="*/ 971533 w 1181970"/>
              <a:gd name="connsiteY6" fmla="*/ 785246 h 961175"/>
              <a:gd name="connsiteX7" fmla="*/ 896504 w 1181970"/>
              <a:gd name="connsiteY7" fmla="*/ 961175 h 961175"/>
              <a:gd name="connsiteX0" fmla="*/ 897768 w 1183239"/>
              <a:gd name="connsiteY0" fmla="*/ 938948 h 938948"/>
              <a:gd name="connsiteX1" fmla="*/ 843173 w 1183239"/>
              <a:gd name="connsiteY1" fmla="*/ 814639 h 938948"/>
              <a:gd name="connsiteX2" fmla="*/ 157418 w 1183239"/>
              <a:gd name="connsiteY2" fmla="*/ 835148 h 938948"/>
              <a:gd name="connsiteX3" fmla="*/ 56182 w 1183239"/>
              <a:gd name="connsiteY3" fmla="*/ 244760 h 938948"/>
              <a:gd name="connsiteX4" fmla="*/ 876607 w 1183239"/>
              <a:gd name="connsiteY4" fmla="*/ 13246 h 938948"/>
              <a:gd name="connsiteX5" fmla="*/ 1183180 w 1183239"/>
              <a:gd name="connsiteY5" fmla="*/ 342677 h 938948"/>
              <a:gd name="connsiteX6" fmla="*/ 972797 w 1183239"/>
              <a:gd name="connsiteY6" fmla="*/ 763019 h 938948"/>
              <a:gd name="connsiteX7" fmla="*/ 897768 w 1183239"/>
              <a:gd name="connsiteY7" fmla="*/ 938948 h 938948"/>
              <a:gd name="connsiteX0" fmla="*/ 899237 w 1184717"/>
              <a:gd name="connsiteY0" fmla="*/ 958806 h 958806"/>
              <a:gd name="connsiteX1" fmla="*/ 844642 w 1184717"/>
              <a:gd name="connsiteY1" fmla="*/ 834497 h 958806"/>
              <a:gd name="connsiteX2" fmla="*/ 158887 w 1184717"/>
              <a:gd name="connsiteY2" fmla="*/ 855006 h 958806"/>
              <a:gd name="connsiteX3" fmla="*/ 57651 w 1184717"/>
              <a:gd name="connsiteY3" fmla="*/ 264618 h 958806"/>
              <a:gd name="connsiteX4" fmla="*/ 897913 w 1184717"/>
              <a:gd name="connsiteY4" fmla="*/ 12228 h 958806"/>
              <a:gd name="connsiteX5" fmla="*/ 1184649 w 1184717"/>
              <a:gd name="connsiteY5" fmla="*/ 362535 h 958806"/>
              <a:gd name="connsiteX6" fmla="*/ 974266 w 1184717"/>
              <a:gd name="connsiteY6" fmla="*/ 782877 h 958806"/>
              <a:gd name="connsiteX7" fmla="*/ 899237 w 1184717"/>
              <a:gd name="connsiteY7" fmla="*/ 958806 h 95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4717" h="958806">
                <a:moveTo>
                  <a:pt x="899237" y="958806"/>
                </a:moveTo>
                <a:cubicBezTo>
                  <a:pt x="894405" y="944889"/>
                  <a:pt x="911997" y="873046"/>
                  <a:pt x="844642" y="834497"/>
                </a:cubicBezTo>
                <a:cubicBezTo>
                  <a:pt x="772061" y="864692"/>
                  <a:pt x="290052" y="949986"/>
                  <a:pt x="158887" y="855006"/>
                </a:cubicBezTo>
                <a:cubicBezTo>
                  <a:pt x="27722" y="760026"/>
                  <a:pt x="-65520" y="405081"/>
                  <a:pt x="57651" y="264618"/>
                </a:cubicBezTo>
                <a:cubicBezTo>
                  <a:pt x="180822" y="124155"/>
                  <a:pt x="458430" y="-47589"/>
                  <a:pt x="897913" y="12228"/>
                </a:cubicBezTo>
                <a:cubicBezTo>
                  <a:pt x="1046789" y="37089"/>
                  <a:pt x="1188269" y="121743"/>
                  <a:pt x="1184649" y="362535"/>
                </a:cubicBezTo>
                <a:cubicBezTo>
                  <a:pt x="1181030" y="603327"/>
                  <a:pt x="1069516" y="742967"/>
                  <a:pt x="974266" y="782877"/>
                </a:cubicBezTo>
                <a:cubicBezTo>
                  <a:pt x="970075" y="839741"/>
                  <a:pt x="899237" y="958806"/>
                  <a:pt x="899237" y="958806"/>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3936778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A8827-8248-63B1-BAF3-8C3C33EFD400}"/>
              </a:ext>
            </a:extLst>
          </p:cNvPr>
          <p:cNvSpPr>
            <a:spLocks noGrp="1"/>
          </p:cNvSpPr>
          <p:nvPr>
            <p:ph type="title"/>
          </p:nvPr>
        </p:nvSpPr>
        <p:spPr/>
        <p:txBody>
          <a:bodyPr>
            <a:normAutofit fontScale="90000"/>
          </a:bodyPr>
          <a:lstStyle/>
          <a:p>
            <a:r>
              <a:rPr lang="en-US" sz="4800" b="1" dirty="0">
                <a:ea typeface="Open Sans"/>
                <a:cs typeface="Open Sans"/>
                <a:sym typeface="Open Sans"/>
              </a:rPr>
              <a:t>Most purchased products among customers</a:t>
            </a:r>
            <a:br>
              <a:rPr lang="en-US" dirty="0"/>
            </a:br>
            <a:endParaRPr lang="en-IN" dirty="0"/>
          </a:p>
        </p:txBody>
      </p:sp>
      <p:sp>
        <p:nvSpPr>
          <p:cNvPr id="3" name="Content Placeholder 2">
            <a:extLst>
              <a:ext uri="{FF2B5EF4-FFF2-40B4-BE49-F238E27FC236}">
                <a16:creationId xmlns:a16="http://schemas.microsoft.com/office/drawing/2014/main" id="{4553437F-E08C-0A0F-3590-F4899426FBEB}"/>
              </a:ext>
            </a:extLst>
          </p:cNvPr>
          <p:cNvSpPr>
            <a:spLocks noGrp="1"/>
          </p:cNvSpPr>
          <p:nvPr>
            <p:ph idx="1"/>
          </p:nvPr>
        </p:nvSpPr>
        <p:spPr>
          <a:xfrm>
            <a:off x="1020726" y="2089298"/>
            <a:ext cx="4861914" cy="3827722"/>
          </a:xfrm>
        </p:spPr>
        <p:txBody>
          <a:bodyPr>
            <a:normAutofit/>
          </a:bodyPr>
          <a:lstStyle/>
          <a:p>
            <a:pPr marL="0" marR="0" lvl="0" indent="0" algn="l" rtl="0">
              <a:lnSpc>
                <a:spcPct val="115000"/>
              </a:lnSpc>
              <a:spcBef>
                <a:spcPts val="0"/>
              </a:spcBef>
              <a:spcAft>
                <a:spcPts val="0"/>
              </a:spcAft>
              <a:buClr>
                <a:srgbClr val="000000"/>
              </a:buClr>
              <a:buSzPts val="1500"/>
              <a:buFont typeface="Open Sans"/>
              <a:buNone/>
            </a:pPr>
            <a:r>
              <a:rPr lang="en-US" sz="3200" b="1" dirty="0">
                <a:ea typeface="Open Sans"/>
                <a:cs typeface="Open Sans"/>
                <a:sym typeface="Open Sans"/>
              </a:rPr>
              <a:t>Insights:</a:t>
            </a:r>
          </a:p>
          <a:p>
            <a:pPr marL="0" marR="0" lvl="0" indent="0" algn="l" rtl="0">
              <a:lnSpc>
                <a:spcPct val="115000"/>
              </a:lnSpc>
              <a:spcBef>
                <a:spcPts val="0"/>
              </a:spcBef>
              <a:spcAft>
                <a:spcPts val="0"/>
              </a:spcAft>
              <a:buClr>
                <a:srgbClr val="000000"/>
              </a:buClr>
              <a:buSzPts val="1500"/>
              <a:buFont typeface="Open Sans"/>
              <a:buNone/>
            </a:pPr>
            <a:r>
              <a:rPr lang="en-US" sz="3200" dirty="0">
                <a:ea typeface="Open Sans"/>
                <a:cs typeface="Open Sans"/>
                <a:sym typeface="Open Sans"/>
              </a:rPr>
              <a:t>Standard product are most buyable products by customers among the other product with more than 10000 + transactions took place</a:t>
            </a:r>
          </a:p>
          <a:p>
            <a:endParaRPr lang="en-IN" dirty="0"/>
          </a:p>
        </p:txBody>
      </p:sp>
      <p:pic>
        <p:nvPicPr>
          <p:cNvPr id="4" name="Google Shape;146;ge169449784_2_58" title="Chart">
            <a:extLst>
              <a:ext uri="{FF2B5EF4-FFF2-40B4-BE49-F238E27FC236}">
                <a16:creationId xmlns:a16="http://schemas.microsoft.com/office/drawing/2014/main" id="{4E1161CC-06E2-2457-839A-CF20A72CDA1E}"/>
              </a:ext>
            </a:extLst>
          </p:cNvPr>
          <p:cNvPicPr preferRelativeResize="0"/>
          <p:nvPr/>
        </p:nvPicPr>
        <p:blipFill>
          <a:blip r:embed="rId2">
            <a:alphaModFix/>
          </a:blip>
          <a:stretch>
            <a:fillRect/>
          </a:stretch>
        </p:blipFill>
        <p:spPr>
          <a:xfrm>
            <a:off x="6309362" y="2480919"/>
            <a:ext cx="4499574" cy="2782237"/>
          </a:xfrm>
          <a:prstGeom prst="rect">
            <a:avLst/>
          </a:prstGeom>
          <a:noFill/>
          <a:ln>
            <a:noFill/>
          </a:ln>
        </p:spPr>
      </p:pic>
    </p:spTree>
    <p:extLst>
      <p:ext uri="{BB962C8B-B14F-4D97-AF65-F5344CB8AC3E}">
        <p14:creationId xmlns:p14="http://schemas.microsoft.com/office/powerpoint/2010/main" val="1299535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4F53D-90D5-83E0-E792-AE41AD2A9744}"/>
              </a:ext>
            </a:extLst>
          </p:cNvPr>
          <p:cNvSpPr>
            <a:spLocks noGrp="1"/>
          </p:cNvSpPr>
          <p:nvPr>
            <p:ph type="title"/>
          </p:nvPr>
        </p:nvSpPr>
        <p:spPr/>
        <p:txBody>
          <a:bodyPr>
            <a:normAutofit fontScale="90000"/>
          </a:bodyPr>
          <a:lstStyle/>
          <a:p>
            <a:r>
              <a:rPr lang="en-US" sz="4800" b="1" dirty="0">
                <a:ea typeface="Open Sans"/>
                <a:cs typeface="Open Sans"/>
                <a:sym typeface="Open Sans"/>
              </a:rPr>
              <a:t>Total Profit based on States in Australia</a:t>
            </a:r>
            <a:br>
              <a:rPr lang="en-US" dirty="0"/>
            </a:br>
            <a:endParaRPr lang="en-IN" dirty="0"/>
          </a:p>
        </p:txBody>
      </p:sp>
      <p:sp>
        <p:nvSpPr>
          <p:cNvPr id="3" name="Content Placeholder 2">
            <a:extLst>
              <a:ext uri="{FF2B5EF4-FFF2-40B4-BE49-F238E27FC236}">
                <a16:creationId xmlns:a16="http://schemas.microsoft.com/office/drawing/2014/main" id="{03E5EE7A-E564-1FCC-0BF5-8B6835A36E78}"/>
              </a:ext>
            </a:extLst>
          </p:cNvPr>
          <p:cNvSpPr>
            <a:spLocks noGrp="1"/>
          </p:cNvSpPr>
          <p:nvPr>
            <p:ph idx="1"/>
          </p:nvPr>
        </p:nvSpPr>
        <p:spPr>
          <a:xfrm>
            <a:off x="1020726" y="2089298"/>
            <a:ext cx="5075274" cy="3827722"/>
          </a:xfrm>
        </p:spPr>
        <p:txBody>
          <a:bodyPr>
            <a:normAutofit/>
          </a:bodyPr>
          <a:lstStyle/>
          <a:p>
            <a:pPr marL="0" marR="0" lvl="0" indent="0" algn="l" rtl="0">
              <a:lnSpc>
                <a:spcPct val="115000"/>
              </a:lnSpc>
              <a:spcBef>
                <a:spcPts val="0"/>
              </a:spcBef>
              <a:spcAft>
                <a:spcPts val="0"/>
              </a:spcAft>
              <a:buClr>
                <a:srgbClr val="000000"/>
              </a:buClr>
              <a:buSzPts val="1500"/>
              <a:buFont typeface="Open Sans"/>
              <a:buNone/>
            </a:pPr>
            <a:r>
              <a:rPr lang="en-US" sz="3200" b="1" dirty="0">
                <a:ea typeface="Open Sans"/>
                <a:cs typeface="Open Sans"/>
                <a:sym typeface="Open Sans"/>
              </a:rPr>
              <a:t>Insights:</a:t>
            </a:r>
          </a:p>
          <a:p>
            <a:pPr marL="0" marR="0" lvl="0" indent="0" algn="l" rtl="0">
              <a:lnSpc>
                <a:spcPct val="115000"/>
              </a:lnSpc>
              <a:spcBef>
                <a:spcPts val="0"/>
              </a:spcBef>
              <a:spcAft>
                <a:spcPts val="0"/>
              </a:spcAft>
              <a:buClr>
                <a:srgbClr val="000000"/>
              </a:buClr>
              <a:buSzPts val="1500"/>
              <a:buFont typeface="Open Sans"/>
              <a:buNone/>
            </a:pPr>
            <a:r>
              <a:rPr lang="en-US" sz="3200" dirty="0">
                <a:ea typeface="Open Sans"/>
                <a:cs typeface="Open Sans"/>
                <a:sym typeface="Open Sans"/>
              </a:rPr>
              <a:t>Customers living in New South </a:t>
            </a:r>
            <a:r>
              <a:rPr lang="en-US" sz="3200" dirty="0" err="1">
                <a:ea typeface="Open Sans"/>
                <a:cs typeface="Open Sans"/>
                <a:sym typeface="Open Sans"/>
              </a:rPr>
              <a:t>wales</a:t>
            </a:r>
            <a:r>
              <a:rPr lang="en-US" sz="3200" dirty="0">
                <a:ea typeface="Open Sans"/>
                <a:cs typeface="Open Sans"/>
                <a:sym typeface="Open Sans"/>
              </a:rPr>
              <a:t> are the most profitable customers with more than 50% profit among the other States.</a:t>
            </a:r>
          </a:p>
          <a:p>
            <a:endParaRPr lang="en-IN" dirty="0"/>
          </a:p>
        </p:txBody>
      </p:sp>
      <p:pic>
        <p:nvPicPr>
          <p:cNvPr id="4" name="Google Shape;156;ge169449784_2_68" title="Chart">
            <a:extLst>
              <a:ext uri="{FF2B5EF4-FFF2-40B4-BE49-F238E27FC236}">
                <a16:creationId xmlns:a16="http://schemas.microsoft.com/office/drawing/2014/main" id="{843DF8B1-9DC2-774D-663A-8F4525BD5374}"/>
              </a:ext>
            </a:extLst>
          </p:cNvPr>
          <p:cNvPicPr preferRelativeResize="0"/>
          <p:nvPr/>
        </p:nvPicPr>
        <p:blipFill>
          <a:blip r:embed="rId2">
            <a:alphaModFix/>
          </a:blip>
          <a:stretch>
            <a:fillRect/>
          </a:stretch>
        </p:blipFill>
        <p:spPr>
          <a:xfrm>
            <a:off x="6767865" y="2612040"/>
            <a:ext cx="4499574" cy="2782237"/>
          </a:xfrm>
          <a:prstGeom prst="rect">
            <a:avLst/>
          </a:prstGeom>
          <a:noFill/>
          <a:ln>
            <a:noFill/>
          </a:ln>
        </p:spPr>
      </p:pic>
    </p:spTree>
    <p:extLst>
      <p:ext uri="{BB962C8B-B14F-4D97-AF65-F5344CB8AC3E}">
        <p14:creationId xmlns:p14="http://schemas.microsoft.com/office/powerpoint/2010/main" val="3160854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3E3EC-4457-7090-C174-3169353F3A0E}"/>
              </a:ext>
            </a:extLst>
          </p:cNvPr>
          <p:cNvSpPr>
            <a:spLocks noGrp="1"/>
          </p:cNvSpPr>
          <p:nvPr>
            <p:ph type="title"/>
          </p:nvPr>
        </p:nvSpPr>
        <p:spPr/>
        <p:txBody>
          <a:bodyPr>
            <a:normAutofit/>
          </a:bodyPr>
          <a:lstStyle/>
          <a:p>
            <a:r>
              <a:rPr lang="en-IN" dirty="0"/>
              <a:t>Summery</a:t>
            </a:r>
          </a:p>
        </p:txBody>
      </p:sp>
      <p:sp>
        <p:nvSpPr>
          <p:cNvPr id="3" name="Content Placeholder 2">
            <a:extLst>
              <a:ext uri="{FF2B5EF4-FFF2-40B4-BE49-F238E27FC236}">
                <a16:creationId xmlns:a16="http://schemas.microsoft.com/office/drawing/2014/main" id="{0FD86728-7DBF-A7D4-7034-8F300BFCA570}"/>
              </a:ext>
            </a:extLst>
          </p:cNvPr>
          <p:cNvSpPr>
            <a:spLocks noGrp="1"/>
          </p:cNvSpPr>
          <p:nvPr>
            <p:ph idx="1"/>
          </p:nvPr>
        </p:nvSpPr>
        <p:spPr/>
        <p:txBody>
          <a:bodyPr>
            <a:normAutofit lnSpcReduction="10000"/>
          </a:bodyPr>
          <a:lstStyle/>
          <a:p>
            <a:pPr marL="596900" marR="0" lvl="0" indent="-457200" algn="l" rtl="0">
              <a:lnSpc>
                <a:spcPct val="115000"/>
              </a:lnSpc>
              <a:spcBef>
                <a:spcPts val="0"/>
              </a:spcBef>
              <a:spcAft>
                <a:spcPts val="0"/>
              </a:spcAft>
              <a:buSzPts val="1400"/>
              <a:buFont typeface="Arial" panose="020B0604020202020204" pitchFamily="34" charset="0"/>
              <a:buChar char="•"/>
            </a:pPr>
            <a:r>
              <a:rPr lang="en-US" dirty="0"/>
              <a:t>Customer between age 30 to 49.</a:t>
            </a:r>
          </a:p>
          <a:p>
            <a:pPr marL="596900" marR="0" lvl="0" indent="-457200" algn="l" rtl="0">
              <a:lnSpc>
                <a:spcPct val="115000"/>
              </a:lnSpc>
              <a:spcBef>
                <a:spcPts val="0"/>
              </a:spcBef>
              <a:spcAft>
                <a:spcPts val="0"/>
              </a:spcAft>
              <a:buSzPts val="1400"/>
              <a:buFont typeface="Arial" panose="020B0604020202020204" pitchFamily="34" charset="0"/>
              <a:buChar char="•"/>
            </a:pPr>
            <a:r>
              <a:rPr lang="en-US" dirty="0"/>
              <a:t>Male customers in the mid-year between April - July and in midweek around Thursday.</a:t>
            </a:r>
          </a:p>
          <a:p>
            <a:pPr marL="596900" marR="0" lvl="0" indent="-457200" algn="l" rtl="0">
              <a:lnSpc>
                <a:spcPct val="115000"/>
              </a:lnSpc>
              <a:spcBef>
                <a:spcPts val="0"/>
              </a:spcBef>
              <a:spcAft>
                <a:spcPts val="0"/>
              </a:spcAft>
              <a:buSzPts val="1400"/>
              <a:buFont typeface="Arial" panose="020B0604020202020204" pitchFamily="34" charset="0"/>
              <a:buChar char="•"/>
            </a:pPr>
            <a:r>
              <a:rPr lang="en-US" dirty="0"/>
              <a:t>Female customers around October and in the start of the weekend, Saturday.</a:t>
            </a:r>
          </a:p>
          <a:p>
            <a:pPr marL="596900" marR="0" lvl="0" indent="-457200" algn="l" rtl="0">
              <a:lnSpc>
                <a:spcPct val="115000"/>
              </a:lnSpc>
              <a:spcBef>
                <a:spcPts val="0"/>
              </a:spcBef>
              <a:spcAft>
                <a:spcPts val="0"/>
              </a:spcAft>
              <a:buClr>
                <a:schemeClr val="dk1"/>
              </a:buClr>
              <a:buSzPts val="1400"/>
              <a:buFont typeface="Arial" panose="020B0604020202020204" pitchFamily="34" charset="0"/>
              <a:buChar char="•"/>
            </a:pPr>
            <a:r>
              <a:rPr lang="en-US" dirty="0"/>
              <a:t>Customers in the Mass Consumer Segment.</a:t>
            </a:r>
          </a:p>
          <a:p>
            <a:pPr marL="596900" marR="0" lvl="0" indent="-457200" algn="l" rtl="0">
              <a:lnSpc>
                <a:spcPct val="115000"/>
              </a:lnSpc>
              <a:spcBef>
                <a:spcPts val="0"/>
              </a:spcBef>
              <a:spcAft>
                <a:spcPts val="0"/>
              </a:spcAft>
              <a:buSzPts val="1400"/>
              <a:buFont typeface="Arial" panose="020B0604020202020204" pitchFamily="34" charset="0"/>
              <a:buChar char="•"/>
            </a:pPr>
            <a:r>
              <a:rPr lang="en-US" dirty="0"/>
              <a:t>Customers related to Financial Services and Manufacturing Industries.</a:t>
            </a:r>
          </a:p>
          <a:p>
            <a:pPr marL="596900" marR="0" lvl="0" indent="-457200" algn="l" rtl="0">
              <a:lnSpc>
                <a:spcPct val="115000"/>
              </a:lnSpc>
              <a:spcBef>
                <a:spcPts val="0"/>
              </a:spcBef>
              <a:spcAft>
                <a:spcPts val="0"/>
              </a:spcAft>
              <a:buSzPts val="1400"/>
              <a:buFont typeface="Arial" panose="020B0604020202020204" pitchFamily="34" charset="0"/>
              <a:buChar char="•"/>
            </a:pPr>
            <a:r>
              <a:rPr lang="en-US" dirty="0" err="1"/>
              <a:t>Solex</a:t>
            </a:r>
            <a:r>
              <a:rPr lang="en-US" dirty="0"/>
              <a:t> brand and Standard product as the top priority.</a:t>
            </a:r>
          </a:p>
          <a:p>
            <a:pPr marL="596900" marR="0" lvl="0" indent="-457200" algn="l" rtl="0">
              <a:lnSpc>
                <a:spcPct val="115000"/>
              </a:lnSpc>
              <a:spcBef>
                <a:spcPts val="0"/>
              </a:spcBef>
              <a:spcAft>
                <a:spcPts val="0"/>
              </a:spcAft>
              <a:buSzPts val="1400"/>
              <a:buFont typeface="Arial" panose="020B0604020202020204" pitchFamily="34" charset="0"/>
              <a:buChar char="•"/>
            </a:pPr>
            <a:r>
              <a:rPr lang="en-US" dirty="0"/>
              <a:t>Customers living in New South Wales.</a:t>
            </a:r>
          </a:p>
          <a:p>
            <a:endParaRPr lang="en-IN" dirty="0"/>
          </a:p>
        </p:txBody>
      </p:sp>
    </p:spTree>
    <p:extLst>
      <p:ext uri="{BB962C8B-B14F-4D97-AF65-F5344CB8AC3E}">
        <p14:creationId xmlns:p14="http://schemas.microsoft.com/office/powerpoint/2010/main" val="1800106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DBEFC-363B-3DA0-8093-3803B901E740}"/>
              </a:ext>
            </a:extLst>
          </p:cNvPr>
          <p:cNvSpPr>
            <a:spLocks noGrp="1"/>
          </p:cNvSpPr>
          <p:nvPr>
            <p:ph type="title"/>
          </p:nvPr>
        </p:nvSpPr>
        <p:spPr>
          <a:xfrm>
            <a:off x="1020724" y="558209"/>
            <a:ext cx="10333075" cy="1768431"/>
          </a:xfrm>
        </p:spPr>
        <p:txBody>
          <a:bodyPr>
            <a:normAutofit fontScale="90000"/>
          </a:bodyPr>
          <a:lstStyle/>
          <a:p>
            <a:r>
              <a:rPr lang="en-US" sz="4800" b="1" dirty="0">
                <a:ea typeface="Open Sans"/>
                <a:cs typeface="Open Sans"/>
                <a:sym typeface="Open Sans"/>
              </a:rPr>
              <a:t>After filtering the targeted customers from the New Customer List, it will look like below </a:t>
            </a:r>
            <a:br>
              <a:rPr lang="en-US" dirty="0"/>
            </a:br>
            <a:endParaRPr lang="en-IN" dirty="0"/>
          </a:p>
        </p:txBody>
      </p:sp>
      <p:pic>
        <p:nvPicPr>
          <p:cNvPr id="4" name="Google Shape;174;p6">
            <a:extLst>
              <a:ext uri="{FF2B5EF4-FFF2-40B4-BE49-F238E27FC236}">
                <a16:creationId xmlns:a16="http://schemas.microsoft.com/office/drawing/2014/main" id="{C3500125-DEAD-A4E7-45C3-1F37DBE189CF}"/>
              </a:ext>
            </a:extLst>
          </p:cNvPr>
          <p:cNvPicPr preferRelativeResize="0">
            <a:picLocks noGrp="1"/>
          </p:cNvPicPr>
          <p:nvPr>
            <p:ph idx="1"/>
          </p:nvPr>
        </p:nvPicPr>
        <p:blipFill>
          <a:blip r:embed="rId2">
            <a:alphaModFix/>
          </a:blip>
          <a:stretch>
            <a:fillRect/>
          </a:stretch>
        </p:blipFill>
        <p:spPr>
          <a:xfrm>
            <a:off x="838201" y="1972340"/>
            <a:ext cx="10333074" cy="3585180"/>
          </a:xfrm>
          <a:prstGeom prst="rect">
            <a:avLst/>
          </a:prstGeom>
          <a:noFill/>
          <a:ln>
            <a:noFill/>
          </a:ln>
        </p:spPr>
      </p:pic>
    </p:spTree>
    <p:extLst>
      <p:ext uri="{BB962C8B-B14F-4D97-AF65-F5344CB8AC3E}">
        <p14:creationId xmlns:p14="http://schemas.microsoft.com/office/powerpoint/2010/main" val="754093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7611F6-8DA1-9631-3A24-B767BE5105E3}"/>
              </a:ext>
            </a:extLst>
          </p:cNvPr>
          <p:cNvSpPr>
            <a:spLocks noGrp="1"/>
          </p:cNvSpPr>
          <p:nvPr>
            <p:ph idx="1"/>
          </p:nvPr>
        </p:nvSpPr>
        <p:spPr>
          <a:xfrm>
            <a:off x="1020726" y="558209"/>
            <a:ext cx="10333074" cy="5358811"/>
          </a:xfrm>
        </p:spPr>
        <p:txBody>
          <a:bodyPr>
            <a:normAutofit/>
          </a:bodyPr>
          <a:lstStyle/>
          <a:p>
            <a:pPr algn="ctr"/>
            <a:r>
              <a:rPr lang="en-IN" sz="9600" dirty="0"/>
              <a:t>Thankyou!</a:t>
            </a:r>
          </a:p>
        </p:txBody>
      </p:sp>
    </p:spTree>
    <p:extLst>
      <p:ext uri="{BB962C8B-B14F-4D97-AF65-F5344CB8AC3E}">
        <p14:creationId xmlns:p14="http://schemas.microsoft.com/office/powerpoint/2010/main" val="3947598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BE34A-D6E9-F3BE-9DC3-BAE249E560B7}"/>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6917BB4E-D7E5-5C5F-72AB-1ACDB441562F}"/>
              </a:ext>
            </a:extLst>
          </p:cNvPr>
          <p:cNvSpPr>
            <a:spLocks noGrp="1"/>
          </p:cNvSpPr>
          <p:nvPr>
            <p:ph idx="1"/>
          </p:nvPr>
        </p:nvSpPr>
        <p:spPr/>
        <p:txBody>
          <a:bodyPr/>
          <a:lstStyle/>
          <a:p>
            <a:pPr marL="457200" indent="-457200">
              <a:buFont typeface="Wingdings" panose="05000000000000000000" pitchFamily="2" charset="2"/>
              <a:buChar char="Ø"/>
            </a:pPr>
            <a:r>
              <a:rPr lang="en-US" dirty="0"/>
              <a:t>Outlines the approach we will be taking to identify which of the 1000 customers Sprocket Central Pty Ltd should target, based on this dataset.</a:t>
            </a:r>
          </a:p>
          <a:p>
            <a:pPr marL="457200" indent="-457200">
              <a:buFont typeface="Wingdings" panose="05000000000000000000" pitchFamily="2" charset="2"/>
              <a:buChar char="Ø"/>
            </a:pPr>
            <a:r>
              <a:rPr lang="en-US" dirty="0"/>
              <a:t>Explain the three phases:  Data Exploration; Model Development and Interpretation</a:t>
            </a:r>
            <a:endParaRPr lang="en-IN" dirty="0"/>
          </a:p>
        </p:txBody>
      </p:sp>
    </p:spTree>
    <p:extLst>
      <p:ext uri="{BB962C8B-B14F-4D97-AF65-F5344CB8AC3E}">
        <p14:creationId xmlns:p14="http://schemas.microsoft.com/office/powerpoint/2010/main" val="1124785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E5CD7-5380-6C2B-2419-11BDB64F1ABC}"/>
              </a:ext>
            </a:extLst>
          </p:cNvPr>
          <p:cNvSpPr>
            <a:spLocks noGrp="1"/>
          </p:cNvSpPr>
          <p:nvPr>
            <p:ph type="title"/>
          </p:nvPr>
        </p:nvSpPr>
        <p:spPr/>
        <p:txBody>
          <a:bodyPr>
            <a:normAutofit fontScale="90000"/>
          </a:bodyPr>
          <a:lstStyle/>
          <a:p>
            <a:br>
              <a:rPr lang="en-US" sz="4800" b="1" i="0" u="none" strike="noStrike" cap="none" dirty="0">
                <a:solidFill>
                  <a:srgbClr val="FFFFFF"/>
                </a:solidFill>
                <a:latin typeface="Arial"/>
                <a:ea typeface="Arial"/>
                <a:cs typeface="Arial"/>
                <a:sym typeface="Arial"/>
              </a:rPr>
            </a:br>
            <a:endParaRPr lang="en-IN" dirty="0"/>
          </a:p>
        </p:txBody>
      </p:sp>
      <p:sp>
        <p:nvSpPr>
          <p:cNvPr id="3" name="Content Placeholder 2">
            <a:extLst>
              <a:ext uri="{FF2B5EF4-FFF2-40B4-BE49-F238E27FC236}">
                <a16:creationId xmlns:a16="http://schemas.microsoft.com/office/drawing/2014/main" id="{B0634D9D-A667-8C2C-F86E-08C7A328D3F3}"/>
              </a:ext>
            </a:extLst>
          </p:cNvPr>
          <p:cNvSpPr>
            <a:spLocks noGrp="1"/>
          </p:cNvSpPr>
          <p:nvPr>
            <p:ph idx="1"/>
          </p:nvPr>
        </p:nvSpPr>
        <p:spPr>
          <a:xfrm>
            <a:off x="1020726" y="558209"/>
            <a:ext cx="10333074" cy="5358811"/>
          </a:xfrm>
        </p:spPr>
        <p:txBody>
          <a:bodyPr>
            <a:normAutofit lnSpcReduction="10000"/>
          </a:bodyPr>
          <a:lstStyle/>
          <a:p>
            <a:r>
              <a:rPr lang="en-US" sz="2000" dirty="0"/>
              <a:t>Problem Statement: Create a PowerPoint presentation which outlines the approach we will be taking to identify which of the 1000 customers Sprocket Central Pty Ltd should target, based on this dataset. Explain the three phases:  Data Exploration; Model Development and Interpretation.</a:t>
            </a:r>
          </a:p>
          <a:p>
            <a:r>
              <a:rPr lang="en-US" sz="2000" dirty="0"/>
              <a:t>Objective: provide valuable customer insights to Sprocket Central Pty </a:t>
            </a:r>
            <a:r>
              <a:rPr lang="en-US" sz="2000" dirty="0" err="1"/>
              <a:t>Ltd's</a:t>
            </a:r>
            <a:r>
              <a:rPr lang="en-US" sz="2000" dirty="0"/>
              <a:t> marketing team, enabling them to optimize resource allocation for targeted marketing efforts. The aim is to improve overall performance by focusing on high-value customers and maximizing the impact of their marketing strategies.</a:t>
            </a:r>
          </a:p>
          <a:p>
            <a:pPr marL="0" marR="0" lvl="0" indent="0" algn="l" rtl="0">
              <a:lnSpc>
                <a:spcPct val="115000"/>
              </a:lnSpc>
              <a:spcBef>
                <a:spcPts val="0"/>
              </a:spcBef>
              <a:spcAft>
                <a:spcPts val="0"/>
              </a:spcAft>
              <a:buClr>
                <a:srgbClr val="000000"/>
              </a:buClr>
              <a:buSzPts val="1500"/>
              <a:buFont typeface="Open Sans"/>
              <a:buNone/>
            </a:pPr>
            <a:r>
              <a:rPr lang="en-US" sz="2000" b="1" dirty="0">
                <a:ea typeface="Open Sans"/>
                <a:cs typeface="Open Sans"/>
                <a:sym typeface="Open Sans"/>
              </a:rPr>
              <a:t>About Dataset:</a:t>
            </a:r>
          </a:p>
          <a:p>
            <a:pPr marL="0" marR="0" lvl="0" indent="0" algn="l" rtl="0">
              <a:lnSpc>
                <a:spcPct val="115000"/>
              </a:lnSpc>
              <a:spcBef>
                <a:spcPts val="0"/>
              </a:spcBef>
              <a:spcAft>
                <a:spcPts val="0"/>
              </a:spcAft>
              <a:buNone/>
            </a:pPr>
            <a:r>
              <a:rPr lang="en-US" sz="2000" dirty="0">
                <a:ea typeface="Open Sans"/>
                <a:cs typeface="Open Sans"/>
                <a:sym typeface="Open Sans"/>
              </a:rPr>
              <a:t>Sprocket Central Pty Ltd provided us 3 datasets:</a:t>
            </a:r>
          </a:p>
          <a:p>
            <a:pPr marL="476250" marR="0" lvl="0" indent="-342900" algn="l" rtl="0">
              <a:lnSpc>
                <a:spcPct val="115000"/>
              </a:lnSpc>
              <a:spcBef>
                <a:spcPts val="0"/>
              </a:spcBef>
              <a:spcAft>
                <a:spcPts val="0"/>
              </a:spcAft>
              <a:buSzPts val="1500"/>
              <a:buFont typeface="Arial" panose="020B0604020202020204" pitchFamily="34" charset="0"/>
              <a:buChar char="•"/>
            </a:pPr>
            <a:r>
              <a:rPr lang="en-US" sz="2000" dirty="0">
                <a:ea typeface="Open Sans"/>
                <a:cs typeface="Open Sans"/>
                <a:sym typeface="Open Sans"/>
              </a:rPr>
              <a:t>Customer Demographic </a:t>
            </a:r>
          </a:p>
          <a:p>
            <a:pPr marL="476250" marR="0" lvl="0" indent="-342900" algn="l" rtl="0">
              <a:lnSpc>
                <a:spcPct val="115000"/>
              </a:lnSpc>
              <a:spcBef>
                <a:spcPts val="0"/>
              </a:spcBef>
              <a:spcAft>
                <a:spcPts val="0"/>
              </a:spcAft>
              <a:buSzPts val="1500"/>
              <a:buFont typeface="Arial" panose="020B0604020202020204" pitchFamily="34" charset="0"/>
              <a:buChar char="•"/>
            </a:pPr>
            <a:r>
              <a:rPr lang="en-US" sz="2000" dirty="0">
                <a:ea typeface="Open Sans"/>
                <a:cs typeface="Open Sans"/>
                <a:sym typeface="Open Sans"/>
              </a:rPr>
              <a:t>Customer Addresses</a:t>
            </a:r>
          </a:p>
          <a:p>
            <a:pPr marL="476250" marR="0" lvl="0" indent="-342900" algn="l" rtl="0">
              <a:lnSpc>
                <a:spcPct val="115000"/>
              </a:lnSpc>
              <a:spcBef>
                <a:spcPts val="0"/>
              </a:spcBef>
              <a:spcAft>
                <a:spcPts val="0"/>
              </a:spcAft>
              <a:buSzPts val="1500"/>
              <a:buFont typeface="Arial" panose="020B0604020202020204" pitchFamily="34" charset="0"/>
              <a:buChar char="•"/>
            </a:pPr>
            <a:r>
              <a:rPr lang="en-US" sz="2000" dirty="0">
                <a:ea typeface="Open Sans"/>
                <a:cs typeface="Open Sans"/>
                <a:sym typeface="Open Sans"/>
              </a:rPr>
              <a:t>Transactions data</a:t>
            </a:r>
          </a:p>
          <a:p>
            <a:pPr marL="476250" marR="0" lvl="0" indent="-342900" algn="l" rtl="0">
              <a:lnSpc>
                <a:spcPct val="115000"/>
              </a:lnSpc>
              <a:spcBef>
                <a:spcPts val="0"/>
              </a:spcBef>
              <a:spcAft>
                <a:spcPts val="0"/>
              </a:spcAft>
              <a:buSzPts val="1500"/>
              <a:buFont typeface="Arial" panose="020B0604020202020204" pitchFamily="34" charset="0"/>
              <a:buChar char="•"/>
            </a:pPr>
            <a:r>
              <a:rPr lang="en-US" sz="2000" dirty="0">
                <a:ea typeface="Open Sans"/>
                <a:cs typeface="Open Sans"/>
                <a:sym typeface="Open Sans"/>
              </a:rPr>
              <a:t>New Customer List </a:t>
            </a:r>
            <a:r>
              <a:rPr lang="en-US" sz="1400" i="1" dirty="0">
                <a:ea typeface="Open Sans"/>
                <a:cs typeface="Open Sans"/>
                <a:sym typeface="Open Sans"/>
              </a:rPr>
              <a:t>(which is the target data)</a:t>
            </a:r>
          </a:p>
          <a:p>
            <a:pPr marL="457200" marR="0" lvl="0" indent="0" algn="l" rtl="0">
              <a:lnSpc>
                <a:spcPct val="115000"/>
              </a:lnSpc>
              <a:spcBef>
                <a:spcPts val="0"/>
              </a:spcBef>
              <a:spcAft>
                <a:spcPts val="0"/>
              </a:spcAft>
              <a:buNone/>
            </a:pPr>
            <a:endParaRPr lang="en-US" sz="1400" i="1" dirty="0">
              <a:ea typeface="Open Sans"/>
              <a:cs typeface="Open Sans"/>
              <a:sym typeface="Open Sans"/>
            </a:endParaRPr>
          </a:p>
          <a:p>
            <a:pPr marL="0" lvl="0" indent="0" algn="l" rtl="0">
              <a:lnSpc>
                <a:spcPct val="115000"/>
              </a:lnSpc>
              <a:spcBef>
                <a:spcPts val="0"/>
              </a:spcBef>
              <a:spcAft>
                <a:spcPts val="0"/>
              </a:spcAft>
              <a:buNone/>
            </a:pPr>
            <a:r>
              <a:rPr lang="en-US" sz="2000" b="1" dirty="0">
                <a:solidFill>
                  <a:schemeClr val="dk1"/>
                </a:solidFill>
                <a:ea typeface="Open Sans"/>
                <a:cs typeface="Open Sans"/>
                <a:sym typeface="Open Sans"/>
              </a:rPr>
              <a:t>Steps Taken:</a:t>
            </a:r>
          </a:p>
          <a:p>
            <a:pPr marL="476250" lvl="0" indent="-342900" algn="l" rtl="0">
              <a:lnSpc>
                <a:spcPct val="115000"/>
              </a:lnSpc>
              <a:spcBef>
                <a:spcPts val="0"/>
              </a:spcBef>
              <a:spcAft>
                <a:spcPts val="0"/>
              </a:spcAft>
              <a:buClr>
                <a:schemeClr val="dk1"/>
              </a:buClr>
              <a:buSzPts val="1500"/>
              <a:buFont typeface="Arial" panose="020B0604020202020204" pitchFamily="34" charset="0"/>
              <a:buChar char="•"/>
            </a:pPr>
            <a:r>
              <a:rPr lang="en-US" sz="2000" dirty="0">
                <a:solidFill>
                  <a:schemeClr val="dk1"/>
                </a:solidFill>
                <a:ea typeface="Open Sans"/>
                <a:cs typeface="Open Sans"/>
                <a:sym typeface="Open Sans"/>
              </a:rPr>
              <a:t>Data Cleaning →</a:t>
            </a:r>
            <a:r>
              <a:rPr lang="en-US" sz="1800" dirty="0">
                <a:solidFill>
                  <a:schemeClr val="dk1"/>
                </a:solidFill>
                <a:ea typeface="Open Sans"/>
                <a:cs typeface="Open Sans"/>
                <a:sym typeface="Open Sans"/>
              </a:rPr>
              <a:t> Cleaned for better quality</a:t>
            </a:r>
          </a:p>
          <a:p>
            <a:pPr marL="476250" lvl="0" indent="-342900" algn="l" rtl="0">
              <a:lnSpc>
                <a:spcPct val="115000"/>
              </a:lnSpc>
              <a:spcBef>
                <a:spcPts val="0"/>
              </a:spcBef>
              <a:spcAft>
                <a:spcPts val="0"/>
              </a:spcAft>
              <a:buClr>
                <a:schemeClr val="dk1"/>
              </a:buClr>
              <a:buSzPts val="1500"/>
              <a:buFont typeface="Arial" panose="020B0604020202020204" pitchFamily="34" charset="0"/>
              <a:buChar char="•"/>
            </a:pPr>
            <a:r>
              <a:rPr lang="en-US" sz="2000" dirty="0">
                <a:solidFill>
                  <a:schemeClr val="dk1"/>
                </a:solidFill>
                <a:ea typeface="Open Sans"/>
                <a:cs typeface="Open Sans"/>
                <a:sym typeface="Open Sans"/>
              </a:rPr>
              <a:t>Data Transformation → </a:t>
            </a:r>
            <a:r>
              <a:rPr lang="en-US" sz="1800" dirty="0">
                <a:solidFill>
                  <a:schemeClr val="dk1"/>
                </a:solidFill>
                <a:ea typeface="Open Sans"/>
                <a:cs typeface="Open Sans"/>
                <a:sym typeface="Open Sans"/>
              </a:rPr>
              <a:t>Merged the </a:t>
            </a:r>
            <a:r>
              <a:rPr lang="en-US" sz="1800" i="1" dirty="0">
                <a:solidFill>
                  <a:schemeClr val="dk1"/>
                </a:solidFill>
                <a:ea typeface="Open Sans"/>
                <a:cs typeface="Open Sans"/>
                <a:sym typeface="Open Sans"/>
              </a:rPr>
              <a:t>transactions, customer demographic, customer address</a:t>
            </a:r>
          </a:p>
          <a:p>
            <a:pPr marL="476250" lvl="0" indent="-342900" algn="l" rtl="0">
              <a:lnSpc>
                <a:spcPct val="115000"/>
              </a:lnSpc>
              <a:spcBef>
                <a:spcPts val="0"/>
              </a:spcBef>
              <a:spcAft>
                <a:spcPts val="0"/>
              </a:spcAft>
              <a:buClr>
                <a:schemeClr val="dk1"/>
              </a:buClr>
              <a:buSzPts val="1500"/>
              <a:buFont typeface="Arial" panose="020B0604020202020204" pitchFamily="34" charset="0"/>
              <a:buChar char="•"/>
            </a:pPr>
            <a:r>
              <a:rPr lang="en-US" sz="2000" dirty="0">
                <a:solidFill>
                  <a:schemeClr val="dk1"/>
                </a:solidFill>
                <a:ea typeface="Open Sans"/>
                <a:cs typeface="Open Sans"/>
                <a:sym typeface="Open Sans"/>
              </a:rPr>
              <a:t>Data Exploration → </a:t>
            </a:r>
            <a:r>
              <a:rPr lang="en-US" sz="1800" dirty="0">
                <a:solidFill>
                  <a:schemeClr val="dk1"/>
                </a:solidFill>
                <a:ea typeface="Open Sans"/>
                <a:cs typeface="Open Sans"/>
                <a:sym typeface="Open Sans"/>
              </a:rPr>
              <a:t>Explore the data to reveal insights</a:t>
            </a:r>
          </a:p>
          <a:p>
            <a:endParaRPr lang="en-IN" sz="2000" dirty="0"/>
          </a:p>
        </p:txBody>
      </p:sp>
    </p:spTree>
    <p:extLst>
      <p:ext uri="{BB962C8B-B14F-4D97-AF65-F5344CB8AC3E}">
        <p14:creationId xmlns:p14="http://schemas.microsoft.com/office/powerpoint/2010/main" val="1232271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D6A03ED-7B7A-4C88-8FFC-A4D862447D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F2318A-99A9-8010-607E-7F83E8E0D642}"/>
              </a:ext>
            </a:extLst>
          </p:cNvPr>
          <p:cNvSpPr>
            <a:spLocks noGrp="1"/>
          </p:cNvSpPr>
          <p:nvPr>
            <p:ph type="title"/>
          </p:nvPr>
        </p:nvSpPr>
        <p:spPr>
          <a:xfrm>
            <a:off x="7670015" y="747906"/>
            <a:ext cx="3811205" cy="2058793"/>
          </a:xfrm>
        </p:spPr>
        <p:txBody>
          <a:bodyPr>
            <a:normAutofit/>
          </a:bodyPr>
          <a:lstStyle/>
          <a:p>
            <a:pPr algn="ctr">
              <a:lnSpc>
                <a:spcPct val="90000"/>
              </a:lnSpc>
            </a:pPr>
            <a:r>
              <a:rPr lang="en-US" sz="4400" b="1">
                <a:ea typeface="Open Sans"/>
                <a:cs typeface="Open Sans"/>
                <a:sym typeface="Open Sans"/>
              </a:rPr>
              <a:t>Total Profit based on different Age Groups</a:t>
            </a:r>
            <a:br>
              <a:rPr lang="en-US" sz="4400"/>
            </a:br>
            <a:endParaRPr lang="en-IN" sz="4400"/>
          </a:p>
        </p:txBody>
      </p:sp>
      <p:sp>
        <p:nvSpPr>
          <p:cNvPr id="12" name="Freeform: Shape 11">
            <a:extLst>
              <a:ext uri="{FF2B5EF4-FFF2-40B4-BE49-F238E27FC236}">
                <a16:creationId xmlns:a16="http://schemas.microsoft.com/office/drawing/2014/main" id="{53975754-B125-4FFC-9140-F88A16E3D0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79013" y="303198"/>
            <a:ext cx="6631387" cy="5959786"/>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 name="connsiteX0" fmla="*/ 7142118 w 7631470"/>
              <a:gd name="connsiteY0" fmla="*/ 6405352 h 6405386"/>
              <a:gd name="connsiteX1" fmla="*/ 6552830 w 7631470"/>
              <a:gd name="connsiteY1" fmla="*/ 6396252 h 6405386"/>
              <a:gd name="connsiteX2" fmla="*/ 987782 w 7631470"/>
              <a:gd name="connsiteY2" fmla="*/ 6365722 h 6405386"/>
              <a:gd name="connsiteX3" fmla="*/ 0 w 7631470"/>
              <a:gd name="connsiteY3" fmla="*/ 6336938 h 6405386"/>
              <a:gd name="connsiteX4" fmla="*/ 0 w 7631470"/>
              <a:gd name="connsiteY4" fmla="*/ 32372 h 6405386"/>
              <a:gd name="connsiteX5" fmla="*/ 157934 w 7631470"/>
              <a:gd name="connsiteY5" fmla="*/ 32797 h 6405386"/>
              <a:gd name="connsiteX6" fmla="*/ 6431319 w 7631470"/>
              <a:gd name="connsiteY6" fmla="*/ 0 h 6405386"/>
              <a:gd name="connsiteX7" fmla="*/ 7631470 w 7631470"/>
              <a:gd name="connsiteY7" fmla="*/ 30531 h 6405386"/>
              <a:gd name="connsiteX8" fmla="*/ 7560032 w 7631470"/>
              <a:gd name="connsiteY8" fmla="*/ 6274128 h 6405386"/>
              <a:gd name="connsiteX9" fmla="*/ 7394324 w 7631470"/>
              <a:gd name="connsiteY9" fmla="*/ 6402154 h 6405386"/>
              <a:gd name="connsiteX10" fmla="*/ 7142118 w 7631470"/>
              <a:gd name="connsiteY10" fmla="*/ 6405352 h 6405386"/>
              <a:gd name="connsiteX0" fmla="*/ 7154766 w 7644118"/>
              <a:gd name="connsiteY0" fmla="*/ 6405352 h 6405386"/>
              <a:gd name="connsiteX1" fmla="*/ 6565478 w 7644118"/>
              <a:gd name="connsiteY1" fmla="*/ 6396252 h 6405386"/>
              <a:gd name="connsiteX2" fmla="*/ 1000430 w 7644118"/>
              <a:gd name="connsiteY2" fmla="*/ 6365722 h 6405386"/>
              <a:gd name="connsiteX3" fmla="*/ 0 w 7644118"/>
              <a:gd name="connsiteY3" fmla="*/ 6324387 h 6405386"/>
              <a:gd name="connsiteX4" fmla="*/ 12648 w 7644118"/>
              <a:gd name="connsiteY4" fmla="*/ 32372 h 6405386"/>
              <a:gd name="connsiteX5" fmla="*/ 170582 w 7644118"/>
              <a:gd name="connsiteY5" fmla="*/ 32797 h 6405386"/>
              <a:gd name="connsiteX6" fmla="*/ 6443967 w 7644118"/>
              <a:gd name="connsiteY6" fmla="*/ 0 h 6405386"/>
              <a:gd name="connsiteX7" fmla="*/ 7644118 w 7644118"/>
              <a:gd name="connsiteY7" fmla="*/ 30531 h 6405386"/>
              <a:gd name="connsiteX8" fmla="*/ 7572680 w 7644118"/>
              <a:gd name="connsiteY8" fmla="*/ 6274128 h 6405386"/>
              <a:gd name="connsiteX9" fmla="*/ 7406972 w 7644118"/>
              <a:gd name="connsiteY9" fmla="*/ 6402154 h 6405386"/>
              <a:gd name="connsiteX10" fmla="*/ 7154766 w 7644118"/>
              <a:gd name="connsiteY10" fmla="*/ 6405352 h 6405386"/>
              <a:gd name="connsiteX0" fmla="*/ 7167747 w 7657099"/>
              <a:gd name="connsiteY0" fmla="*/ 6405352 h 6405386"/>
              <a:gd name="connsiteX1" fmla="*/ 6578459 w 7657099"/>
              <a:gd name="connsiteY1" fmla="*/ 6396252 h 6405386"/>
              <a:gd name="connsiteX2" fmla="*/ 1013411 w 7657099"/>
              <a:gd name="connsiteY2" fmla="*/ 6365722 h 6405386"/>
              <a:gd name="connsiteX3" fmla="*/ 12981 w 7657099"/>
              <a:gd name="connsiteY3" fmla="*/ 6324387 h 6405386"/>
              <a:gd name="connsiteX4" fmla="*/ 25629 w 7657099"/>
              <a:gd name="connsiteY4" fmla="*/ 32372 h 6405386"/>
              <a:gd name="connsiteX5" fmla="*/ 183563 w 7657099"/>
              <a:gd name="connsiteY5" fmla="*/ 32797 h 6405386"/>
              <a:gd name="connsiteX6" fmla="*/ 6456948 w 7657099"/>
              <a:gd name="connsiteY6" fmla="*/ 0 h 6405386"/>
              <a:gd name="connsiteX7" fmla="*/ 7657099 w 7657099"/>
              <a:gd name="connsiteY7" fmla="*/ 30531 h 6405386"/>
              <a:gd name="connsiteX8" fmla="*/ 7585661 w 7657099"/>
              <a:gd name="connsiteY8" fmla="*/ 6274128 h 6405386"/>
              <a:gd name="connsiteX9" fmla="*/ 7419953 w 7657099"/>
              <a:gd name="connsiteY9" fmla="*/ 6402154 h 6405386"/>
              <a:gd name="connsiteX10" fmla="*/ 7167747 w 7657099"/>
              <a:gd name="connsiteY10" fmla="*/ 6405352 h 6405386"/>
              <a:gd name="connsiteX0" fmla="*/ 7236700 w 7726052"/>
              <a:gd name="connsiteY0" fmla="*/ 6405352 h 6405386"/>
              <a:gd name="connsiteX1" fmla="*/ 6647412 w 7726052"/>
              <a:gd name="connsiteY1" fmla="*/ 6396252 h 6405386"/>
              <a:gd name="connsiteX2" fmla="*/ 1082364 w 7726052"/>
              <a:gd name="connsiteY2" fmla="*/ 6365722 h 6405386"/>
              <a:gd name="connsiteX3" fmla="*/ 6051 w 7726052"/>
              <a:gd name="connsiteY3" fmla="*/ 6324387 h 6405386"/>
              <a:gd name="connsiteX4" fmla="*/ 94582 w 7726052"/>
              <a:gd name="connsiteY4" fmla="*/ 32372 h 6405386"/>
              <a:gd name="connsiteX5" fmla="*/ 252516 w 7726052"/>
              <a:gd name="connsiteY5" fmla="*/ 32797 h 6405386"/>
              <a:gd name="connsiteX6" fmla="*/ 6525901 w 7726052"/>
              <a:gd name="connsiteY6" fmla="*/ 0 h 6405386"/>
              <a:gd name="connsiteX7" fmla="*/ 7726052 w 7726052"/>
              <a:gd name="connsiteY7" fmla="*/ 30531 h 6405386"/>
              <a:gd name="connsiteX8" fmla="*/ 7654614 w 7726052"/>
              <a:gd name="connsiteY8" fmla="*/ 6274128 h 6405386"/>
              <a:gd name="connsiteX9" fmla="*/ 7488906 w 7726052"/>
              <a:gd name="connsiteY9" fmla="*/ 6402154 h 6405386"/>
              <a:gd name="connsiteX10" fmla="*/ 7236700 w 7726052"/>
              <a:gd name="connsiteY10" fmla="*/ 6405352 h 6405386"/>
              <a:gd name="connsiteX0" fmla="*/ 7240058 w 7729410"/>
              <a:gd name="connsiteY0" fmla="*/ 6405352 h 6405386"/>
              <a:gd name="connsiteX1" fmla="*/ 6650770 w 7729410"/>
              <a:gd name="connsiteY1" fmla="*/ 6396252 h 6405386"/>
              <a:gd name="connsiteX2" fmla="*/ 1085722 w 7729410"/>
              <a:gd name="connsiteY2" fmla="*/ 6365722 h 6405386"/>
              <a:gd name="connsiteX3" fmla="*/ 9409 w 7729410"/>
              <a:gd name="connsiteY3" fmla="*/ 6324387 h 6405386"/>
              <a:gd name="connsiteX4" fmla="*/ 47351 w 7729410"/>
              <a:gd name="connsiteY4" fmla="*/ 32372 h 6405386"/>
              <a:gd name="connsiteX5" fmla="*/ 255874 w 7729410"/>
              <a:gd name="connsiteY5" fmla="*/ 32797 h 6405386"/>
              <a:gd name="connsiteX6" fmla="*/ 6529259 w 7729410"/>
              <a:gd name="connsiteY6" fmla="*/ 0 h 6405386"/>
              <a:gd name="connsiteX7" fmla="*/ 7729410 w 7729410"/>
              <a:gd name="connsiteY7" fmla="*/ 30531 h 6405386"/>
              <a:gd name="connsiteX8" fmla="*/ 7657972 w 7729410"/>
              <a:gd name="connsiteY8" fmla="*/ 6274128 h 6405386"/>
              <a:gd name="connsiteX9" fmla="*/ 7492264 w 7729410"/>
              <a:gd name="connsiteY9" fmla="*/ 6402154 h 6405386"/>
              <a:gd name="connsiteX10" fmla="*/ 7240058 w 7729410"/>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29410" h="6405386">
                <a:moveTo>
                  <a:pt x="7240058" y="6405352"/>
                </a:moveTo>
                <a:cubicBezTo>
                  <a:pt x="7065297" y="6404963"/>
                  <a:pt x="6846319" y="6401325"/>
                  <a:pt x="6650770" y="6396252"/>
                </a:cubicBezTo>
                <a:lnTo>
                  <a:pt x="1085722" y="6365722"/>
                </a:lnTo>
                <a:lnTo>
                  <a:pt x="9409" y="6324387"/>
                </a:lnTo>
                <a:cubicBezTo>
                  <a:pt x="-24317" y="4214496"/>
                  <a:pt x="43135" y="2129710"/>
                  <a:pt x="47351" y="32372"/>
                </a:cubicBezTo>
                <a:lnTo>
                  <a:pt x="255874" y="32797"/>
                </a:lnTo>
                <a:lnTo>
                  <a:pt x="6529259" y="0"/>
                </a:lnTo>
                <a:cubicBezTo>
                  <a:pt x="7029322" y="30531"/>
                  <a:pt x="7386510" y="-1"/>
                  <a:pt x="7729410" y="30531"/>
                </a:cubicBezTo>
                <a:cubicBezTo>
                  <a:pt x="7707716" y="2585987"/>
                  <a:pt x="7753223" y="4971471"/>
                  <a:pt x="7657972" y="6274128"/>
                </a:cubicBezTo>
                <a:cubicBezTo>
                  <a:pt x="7649782" y="6434165"/>
                  <a:pt x="7656570" y="6381800"/>
                  <a:pt x="7492264" y="6402154"/>
                </a:cubicBezTo>
                <a:cubicBezTo>
                  <a:pt x="7433854" y="6404650"/>
                  <a:pt x="7344915" y="6405586"/>
                  <a:pt x="7240058" y="6405352"/>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picture containing text, screenshot, font, line&#10;&#10;Description automatically generated">
            <a:extLst>
              <a:ext uri="{FF2B5EF4-FFF2-40B4-BE49-F238E27FC236}">
                <a16:creationId xmlns:a16="http://schemas.microsoft.com/office/drawing/2014/main" id="{F0411365-04C7-271A-7606-C878FC54DD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138" y="1396856"/>
            <a:ext cx="6193116" cy="3824248"/>
          </a:xfrm>
          <a:prstGeom prst="rect">
            <a:avLst/>
          </a:prstGeom>
        </p:spPr>
      </p:pic>
      <p:sp>
        <p:nvSpPr>
          <p:cNvPr id="3" name="Content Placeholder 2">
            <a:extLst>
              <a:ext uri="{FF2B5EF4-FFF2-40B4-BE49-F238E27FC236}">
                <a16:creationId xmlns:a16="http://schemas.microsoft.com/office/drawing/2014/main" id="{8BB98CF2-6E06-B4A1-DEFA-0DE46A19FB66}"/>
              </a:ext>
            </a:extLst>
          </p:cNvPr>
          <p:cNvSpPr>
            <a:spLocks noGrp="1"/>
          </p:cNvSpPr>
          <p:nvPr>
            <p:ph idx="1"/>
          </p:nvPr>
        </p:nvSpPr>
        <p:spPr>
          <a:xfrm>
            <a:off x="7674900" y="2997200"/>
            <a:ext cx="3768403" cy="3216713"/>
          </a:xfrm>
        </p:spPr>
        <p:txBody>
          <a:bodyPr anchor="ctr">
            <a:normAutofit/>
          </a:bodyPr>
          <a:lstStyle/>
          <a:p>
            <a:pPr marL="0" marR="0" lvl="0" indent="0" algn="ctr" rtl="0">
              <a:spcBef>
                <a:spcPts val="0"/>
              </a:spcBef>
              <a:spcAft>
                <a:spcPts val="0"/>
              </a:spcAft>
              <a:buClr>
                <a:srgbClr val="000000"/>
              </a:buClr>
              <a:buSzPts val="1500"/>
              <a:buFont typeface="Open Sans"/>
              <a:buNone/>
            </a:pPr>
            <a:r>
              <a:rPr lang="en-US" b="1" dirty="0">
                <a:ea typeface="Open Sans"/>
                <a:cs typeface="Open Sans"/>
                <a:sym typeface="Open Sans"/>
              </a:rPr>
              <a:t>Insights:</a:t>
            </a:r>
          </a:p>
          <a:p>
            <a:pPr marL="0" marR="0" lvl="0" indent="0" algn="ctr" rtl="0">
              <a:spcBef>
                <a:spcPts val="0"/>
              </a:spcBef>
              <a:spcAft>
                <a:spcPts val="0"/>
              </a:spcAft>
              <a:buClr>
                <a:srgbClr val="000000"/>
              </a:buClr>
              <a:buSzPts val="1500"/>
              <a:buFont typeface="Open Sans"/>
              <a:buNone/>
            </a:pPr>
            <a:r>
              <a:rPr lang="en-US" dirty="0">
                <a:ea typeface="Open Sans"/>
                <a:cs typeface="Open Sans"/>
                <a:sym typeface="Open Sans"/>
              </a:rPr>
              <a:t>The customers between 30 to 49 age are the most profitable in terms of recent transaction history with more than 19 lacs profit.</a:t>
            </a:r>
          </a:p>
          <a:p>
            <a:pPr algn="ctr"/>
            <a:endParaRPr lang="en-IN" dirty="0"/>
          </a:p>
        </p:txBody>
      </p:sp>
    </p:spTree>
    <p:extLst>
      <p:ext uri="{BB962C8B-B14F-4D97-AF65-F5344CB8AC3E}">
        <p14:creationId xmlns:p14="http://schemas.microsoft.com/office/powerpoint/2010/main" val="1044598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962F9-76E3-4D5C-DB18-A77A30246B78}"/>
              </a:ext>
            </a:extLst>
          </p:cNvPr>
          <p:cNvSpPr>
            <a:spLocks noGrp="1"/>
          </p:cNvSpPr>
          <p:nvPr>
            <p:ph type="title"/>
          </p:nvPr>
        </p:nvSpPr>
        <p:spPr/>
        <p:txBody>
          <a:bodyPr>
            <a:normAutofit fontScale="90000"/>
          </a:bodyPr>
          <a:lstStyle/>
          <a:p>
            <a:r>
              <a:rPr lang="en-US" sz="4800" b="1" dirty="0">
                <a:ea typeface="Open Sans"/>
                <a:cs typeface="Open Sans"/>
                <a:sym typeface="Open Sans"/>
              </a:rPr>
              <a:t>Average Profit in the year 2017 by Gender</a:t>
            </a:r>
            <a:br>
              <a:rPr lang="en-US" dirty="0"/>
            </a:br>
            <a:endParaRPr lang="en-IN" dirty="0"/>
          </a:p>
        </p:txBody>
      </p:sp>
      <p:sp>
        <p:nvSpPr>
          <p:cNvPr id="3" name="Content Placeholder 2">
            <a:extLst>
              <a:ext uri="{FF2B5EF4-FFF2-40B4-BE49-F238E27FC236}">
                <a16:creationId xmlns:a16="http://schemas.microsoft.com/office/drawing/2014/main" id="{80D1852A-7C49-8CE0-3032-DF63C8417D8A}"/>
              </a:ext>
            </a:extLst>
          </p:cNvPr>
          <p:cNvSpPr>
            <a:spLocks noGrp="1"/>
          </p:cNvSpPr>
          <p:nvPr>
            <p:ph idx="1"/>
          </p:nvPr>
        </p:nvSpPr>
        <p:spPr>
          <a:xfrm>
            <a:off x="1020726" y="2089298"/>
            <a:ext cx="4499574" cy="3827722"/>
          </a:xfrm>
        </p:spPr>
        <p:txBody>
          <a:bodyPr>
            <a:normAutofit/>
          </a:bodyPr>
          <a:lstStyle/>
          <a:p>
            <a:pPr marL="0" marR="0" lvl="0" indent="0" algn="l" rtl="0">
              <a:lnSpc>
                <a:spcPct val="115000"/>
              </a:lnSpc>
              <a:spcBef>
                <a:spcPts val="0"/>
              </a:spcBef>
              <a:spcAft>
                <a:spcPts val="0"/>
              </a:spcAft>
              <a:buClr>
                <a:srgbClr val="000000"/>
              </a:buClr>
              <a:buSzPts val="1500"/>
              <a:buFont typeface="Open Sans"/>
              <a:buNone/>
            </a:pPr>
            <a:r>
              <a:rPr lang="en-US" sz="3200" b="1" dirty="0">
                <a:ea typeface="Open Sans"/>
                <a:cs typeface="Open Sans"/>
                <a:sym typeface="Open Sans"/>
              </a:rPr>
              <a:t>Insights:</a:t>
            </a:r>
          </a:p>
          <a:p>
            <a:pPr marL="0" marR="0" lvl="0" indent="0" algn="l" rtl="0">
              <a:lnSpc>
                <a:spcPct val="115000"/>
              </a:lnSpc>
              <a:spcBef>
                <a:spcPts val="0"/>
              </a:spcBef>
              <a:spcAft>
                <a:spcPts val="0"/>
              </a:spcAft>
              <a:buClr>
                <a:srgbClr val="000000"/>
              </a:buClr>
              <a:buSzPts val="1500"/>
              <a:buFont typeface="Open Sans"/>
              <a:buNone/>
            </a:pPr>
            <a:r>
              <a:rPr lang="en-US" sz="3200" dirty="0">
                <a:ea typeface="Open Sans"/>
                <a:cs typeface="Open Sans"/>
                <a:sym typeface="Open Sans"/>
              </a:rPr>
              <a:t>Male customers are more profitable in the between the mid year April - July while female customers are showing slight peak around October.</a:t>
            </a:r>
          </a:p>
          <a:p>
            <a:endParaRPr lang="en-IN" dirty="0"/>
          </a:p>
        </p:txBody>
      </p:sp>
      <p:pic>
        <p:nvPicPr>
          <p:cNvPr id="4" name="Google Shape;96;ge169449784_2_1" title="Chart">
            <a:extLst>
              <a:ext uri="{FF2B5EF4-FFF2-40B4-BE49-F238E27FC236}">
                <a16:creationId xmlns:a16="http://schemas.microsoft.com/office/drawing/2014/main" id="{5E48DF27-10D2-6CD6-2F1D-DF0D7010A0A9}"/>
              </a:ext>
            </a:extLst>
          </p:cNvPr>
          <p:cNvPicPr preferRelativeResize="0"/>
          <p:nvPr/>
        </p:nvPicPr>
        <p:blipFill>
          <a:blip r:embed="rId2">
            <a:alphaModFix/>
          </a:blip>
          <a:stretch>
            <a:fillRect/>
          </a:stretch>
        </p:blipFill>
        <p:spPr>
          <a:xfrm>
            <a:off x="6187260" y="2440279"/>
            <a:ext cx="4984013" cy="3259481"/>
          </a:xfrm>
          <a:prstGeom prst="rect">
            <a:avLst/>
          </a:prstGeom>
          <a:noFill/>
          <a:ln>
            <a:noFill/>
          </a:ln>
        </p:spPr>
      </p:pic>
    </p:spTree>
    <p:extLst>
      <p:ext uri="{BB962C8B-B14F-4D97-AF65-F5344CB8AC3E}">
        <p14:creationId xmlns:p14="http://schemas.microsoft.com/office/powerpoint/2010/main" val="3916552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DCC1C-3A5C-8C6F-0B35-0133B098A287}"/>
              </a:ext>
            </a:extLst>
          </p:cNvPr>
          <p:cNvSpPr>
            <a:spLocks noGrp="1"/>
          </p:cNvSpPr>
          <p:nvPr>
            <p:ph type="title"/>
          </p:nvPr>
        </p:nvSpPr>
        <p:spPr/>
        <p:txBody>
          <a:bodyPr>
            <a:normAutofit fontScale="90000"/>
          </a:bodyPr>
          <a:lstStyle/>
          <a:p>
            <a:r>
              <a:rPr lang="en-US" sz="4800" b="1" dirty="0">
                <a:ea typeface="Open Sans"/>
                <a:cs typeface="Open Sans"/>
                <a:sym typeface="Open Sans"/>
              </a:rPr>
              <a:t>Average Profit by Week based on Gender</a:t>
            </a:r>
            <a:br>
              <a:rPr lang="en-US" dirty="0"/>
            </a:br>
            <a:endParaRPr lang="en-IN" dirty="0"/>
          </a:p>
        </p:txBody>
      </p:sp>
      <p:sp>
        <p:nvSpPr>
          <p:cNvPr id="3" name="Content Placeholder 2">
            <a:extLst>
              <a:ext uri="{FF2B5EF4-FFF2-40B4-BE49-F238E27FC236}">
                <a16:creationId xmlns:a16="http://schemas.microsoft.com/office/drawing/2014/main" id="{2A579538-C3EF-EC0C-058A-39C00F1B2CD6}"/>
              </a:ext>
            </a:extLst>
          </p:cNvPr>
          <p:cNvSpPr>
            <a:spLocks noGrp="1"/>
          </p:cNvSpPr>
          <p:nvPr>
            <p:ph idx="1"/>
          </p:nvPr>
        </p:nvSpPr>
        <p:spPr>
          <a:xfrm>
            <a:off x="1020726" y="2089298"/>
            <a:ext cx="4499574" cy="3827722"/>
          </a:xfrm>
        </p:spPr>
        <p:txBody>
          <a:bodyPr>
            <a:normAutofit/>
          </a:bodyPr>
          <a:lstStyle/>
          <a:p>
            <a:pPr marL="0" marR="0" lvl="0" indent="0" algn="l" rtl="0">
              <a:lnSpc>
                <a:spcPct val="115000"/>
              </a:lnSpc>
              <a:spcBef>
                <a:spcPts val="0"/>
              </a:spcBef>
              <a:spcAft>
                <a:spcPts val="0"/>
              </a:spcAft>
              <a:buClr>
                <a:srgbClr val="000000"/>
              </a:buClr>
              <a:buSzPts val="1500"/>
              <a:buFont typeface="Open Sans"/>
              <a:buNone/>
            </a:pPr>
            <a:r>
              <a:rPr lang="en-US" sz="3200" b="1" dirty="0">
                <a:ea typeface="Open Sans"/>
                <a:cs typeface="Open Sans"/>
                <a:sym typeface="Open Sans"/>
              </a:rPr>
              <a:t>Insights:</a:t>
            </a:r>
          </a:p>
          <a:p>
            <a:pPr marL="0" marR="0" lvl="0" indent="0" algn="l" rtl="0">
              <a:lnSpc>
                <a:spcPct val="115000"/>
              </a:lnSpc>
              <a:spcBef>
                <a:spcPts val="0"/>
              </a:spcBef>
              <a:spcAft>
                <a:spcPts val="0"/>
              </a:spcAft>
              <a:buClr>
                <a:srgbClr val="000000"/>
              </a:buClr>
              <a:buSzPts val="1500"/>
              <a:buFont typeface="Open Sans"/>
              <a:buNone/>
            </a:pPr>
            <a:r>
              <a:rPr lang="en-US" sz="3200" dirty="0">
                <a:ea typeface="Open Sans"/>
                <a:cs typeface="Open Sans"/>
                <a:sym typeface="Open Sans"/>
              </a:rPr>
              <a:t>Male customers do more transactions in mid-week Thursday while female customers are showing more profit during Saturday.</a:t>
            </a:r>
          </a:p>
          <a:p>
            <a:endParaRPr lang="en-IN" dirty="0"/>
          </a:p>
        </p:txBody>
      </p:sp>
      <p:pic>
        <p:nvPicPr>
          <p:cNvPr id="4" name="Google Shape;106;ge169449784_2_16" title="Chart">
            <a:extLst>
              <a:ext uri="{FF2B5EF4-FFF2-40B4-BE49-F238E27FC236}">
                <a16:creationId xmlns:a16="http://schemas.microsoft.com/office/drawing/2014/main" id="{1AC9791D-71AF-B877-D4B8-A7D66B30E777}"/>
              </a:ext>
            </a:extLst>
          </p:cNvPr>
          <p:cNvPicPr preferRelativeResize="0"/>
          <p:nvPr/>
        </p:nvPicPr>
        <p:blipFill>
          <a:blip r:embed="rId2">
            <a:alphaModFix/>
          </a:blip>
          <a:stretch>
            <a:fillRect/>
          </a:stretch>
        </p:blipFill>
        <p:spPr>
          <a:xfrm>
            <a:off x="6854225" y="2511399"/>
            <a:ext cx="4499574" cy="2782237"/>
          </a:xfrm>
          <a:prstGeom prst="rect">
            <a:avLst/>
          </a:prstGeom>
          <a:noFill/>
          <a:ln>
            <a:noFill/>
          </a:ln>
        </p:spPr>
      </p:pic>
    </p:spTree>
    <p:extLst>
      <p:ext uri="{BB962C8B-B14F-4D97-AF65-F5344CB8AC3E}">
        <p14:creationId xmlns:p14="http://schemas.microsoft.com/office/powerpoint/2010/main" val="375658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2451-07D5-FA1A-92FA-B7A8274A33FD}"/>
              </a:ext>
            </a:extLst>
          </p:cNvPr>
          <p:cNvSpPr>
            <a:spLocks noGrp="1"/>
          </p:cNvSpPr>
          <p:nvPr>
            <p:ph type="title"/>
          </p:nvPr>
        </p:nvSpPr>
        <p:spPr/>
        <p:txBody>
          <a:bodyPr>
            <a:normAutofit fontScale="90000"/>
          </a:bodyPr>
          <a:lstStyle/>
          <a:p>
            <a:r>
              <a:rPr lang="en-US" sz="4800" b="1" dirty="0">
                <a:ea typeface="Open Sans"/>
                <a:cs typeface="Open Sans"/>
                <a:sym typeface="Open Sans"/>
              </a:rPr>
              <a:t>Total Profit based on Wealth Segment of customers</a:t>
            </a:r>
            <a:br>
              <a:rPr lang="en-US" dirty="0"/>
            </a:br>
            <a:endParaRPr lang="en-IN" dirty="0"/>
          </a:p>
        </p:txBody>
      </p:sp>
      <p:sp>
        <p:nvSpPr>
          <p:cNvPr id="3" name="Content Placeholder 2">
            <a:extLst>
              <a:ext uri="{FF2B5EF4-FFF2-40B4-BE49-F238E27FC236}">
                <a16:creationId xmlns:a16="http://schemas.microsoft.com/office/drawing/2014/main" id="{DE52942E-0B57-AE6C-B194-35B6634BAAF6}"/>
              </a:ext>
            </a:extLst>
          </p:cNvPr>
          <p:cNvSpPr>
            <a:spLocks noGrp="1"/>
          </p:cNvSpPr>
          <p:nvPr>
            <p:ph idx="1"/>
          </p:nvPr>
        </p:nvSpPr>
        <p:spPr>
          <a:xfrm>
            <a:off x="1020726" y="2089298"/>
            <a:ext cx="5298794" cy="3827722"/>
          </a:xfrm>
        </p:spPr>
        <p:txBody>
          <a:bodyPr>
            <a:normAutofit/>
          </a:bodyPr>
          <a:lstStyle/>
          <a:p>
            <a:pPr marL="0" marR="0" lvl="0" indent="0" algn="l" rtl="0">
              <a:lnSpc>
                <a:spcPct val="115000"/>
              </a:lnSpc>
              <a:spcBef>
                <a:spcPts val="0"/>
              </a:spcBef>
              <a:spcAft>
                <a:spcPts val="0"/>
              </a:spcAft>
              <a:buClr>
                <a:srgbClr val="000000"/>
              </a:buClr>
              <a:buSzPts val="1500"/>
              <a:buFont typeface="Open Sans"/>
              <a:buNone/>
            </a:pPr>
            <a:r>
              <a:rPr lang="en-US" sz="3200" b="1" dirty="0">
                <a:ea typeface="Open Sans"/>
                <a:cs typeface="Open Sans"/>
                <a:sym typeface="Open Sans"/>
              </a:rPr>
              <a:t>Insights:</a:t>
            </a:r>
          </a:p>
          <a:p>
            <a:pPr marL="0" marR="0" lvl="0" indent="0" algn="l" rtl="0">
              <a:lnSpc>
                <a:spcPct val="115000"/>
              </a:lnSpc>
              <a:spcBef>
                <a:spcPts val="0"/>
              </a:spcBef>
              <a:spcAft>
                <a:spcPts val="0"/>
              </a:spcAft>
              <a:buClr>
                <a:srgbClr val="000000"/>
              </a:buClr>
              <a:buSzPts val="1500"/>
              <a:buFont typeface="Open Sans"/>
              <a:buNone/>
            </a:pPr>
            <a:r>
              <a:rPr lang="en-US" sz="3200" dirty="0">
                <a:ea typeface="Open Sans"/>
                <a:cs typeface="Open Sans"/>
                <a:sym typeface="Open Sans"/>
              </a:rPr>
              <a:t>The mass customer are the most profitable segment among the three segments as nearly 50% of the profit is made by this segment.</a:t>
            </a:r>
          </a:p>
          <a:p>
            <a:endParaRPr lang="en-IN" dirty="0"/>
          </a:p>
        </p:txBody>
      </p:sp>
      <p:pic>
        <p:nvPicPr>
          <p:cNvPr id="4" name="Google Shape;116;ge169449784_2_26" title="Chart">
            <a:extLst>
              <a:ext uri="{FF2B5EF4-FFF2-40B4-BE49-F238E27FC236}">
                <a16:creationId xmlns:a16="http://schemas.microsoft.com/office/drawing/2014/main" id="{2EA088F5-8632-1F21-1492-8A2B215243CC}"/>
              </a:ext>
            </a:extLst>
          </p:cNvPr>
          <p:cNvPicPr preferRelativeResize="0"/>
          <p:nvPr/>
        </p:nvPicPr>
        <p:blipFill>
          <a:blip r:embed="rId2">
            <a:alphaModFix/>
          </a:blip>
          <a:stretch>
            <a:fillRect/>
          </a:stretch>
        </p:blipFill>
        <p:spPr>
          <a:xfrm>
            <a:off x="6671700" y="2499099"/>
            <a:ext cx="4499574" cy="2782237"/>
          </a:xfrm>
          <a:prstGeom prst="rect">
            <a:avLst/>
          </a:prstGeom>
          <a:noFill/>
          <a:ln>
            <a:noFill/>
          </a:ln>
        </p:spPr>
      </p:pic>
    </p:spTree>
    <p:extLst>
      <p:ext uri="{BB962C8B-B14F-4D97-AF65-F5344CB8AC3E}">
        <p14:creationId xmlns:p14="http://schemas.microsoft.com/office/powerpoint/2010/main" val="4184083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62F84-1E39-D492-4B68-2413AFA3AC77}"/>
              </a:ext>
            </a:extLst>
          </p:cNvPr>
          <p:cNvSpPr>
            <a:spLocks noGrp="1"/>
          </p:cNvSpPr>
          <p:nvPr>
            <p:ph type="title"/>
          </p:nvPr>
        </p:nvSpPr>
        <p:spPr/>
        <p:txBody>
          <a:bodyPr>
            <a:normAutofit fontScale="90000"/>
          </a:bodyPr>
          <a:lstStyle/>
          <a:p>
            <a:r>
              <a:rPr lang="en-US" sz="4800" b="1" dirty="0">
                <a:ea typeface="Open Sans"/>
                <a:cs typeface="Open Sans"/>
                <a:sym typeface="Open Sans"/>
              </a:rPr>
              <a:t>Total Profit based on customers Industry</a:t>
            </a:r>
            <a:br>
              <a:rPr lang="en-US" dirty="0"/>
            </a:br>
            <a:endParaRPr lang="en-IN" dirty="0"/>
          </a:p>
        </p:txBody>
      </p:sp>
      <p:sp>
        <p:nvSpPr>
          <p:cNvPr id="3" name="Content Placeholder 2">
            <a:extLst>
              <a:ext uri="{FF2B5EF4-FFF2-40B4-BE49-F238E27FC236}">
                <a16:creationId xmlns:a16="http://schemas.microsoft.com/office/drawing/2014/main" id="{4412BBC7-B55D-E022-A34C-78B52638C787}"/>
              </a:ext>
            </a:extLst>
          </p:cNvPr>
          <p:cNvSpPr>
            <a:spLocks noGrp="1"/>
          </p:cNvSpPr>
          <p:nvPr>
            <p:ph idx="1"/>
          </p:nvPr>
        </p:nvSpPr>
        <p:spPr>
          <a:xfrm>
            <a:off x="1020726" y="2089298"/>
            <a:ext cx="5430874" cy="3827722"/>
          </a:xfrm>
        </p:spPr>
        <p:txBody>
          <a:bodyPr/>
          <a:lstStyle/>
          <a:p>
            <a:pPr marL="0" marR="0" lvl="0" indent="0" algn="l" rtl="0">
              <a:lnSpc>
                <a:spcPct val="115000"/>
              </a:lnSpc>
              <a:spcBef>
                <a:spcPts val="0"/>
              </a:spcBef>
              <a:spcAft>
                <a:spcPts val="0"/>
              </a:spcAft>
              <a:buClr>
                <a:srgbClr val="000000"/>
              </a:buClr>
              <a:buSzPts val="1500"/>
              <a:buFont typeface="Open Sans"/>
              <a:buNone/>
            </a:pPr>
            <a:r>
              <a:rPr lang="en-US" sz="3200" b="1" dirty="0">
                <a:ea typeface="Open Sans"/>
                <a:cs typeface="Open Sans"/>
                <a:sym typeface="Open Sans"/>
              </a:rPr>
              <a:t>Insights:</a:t>
            </a:r>
          </a:p>
          <a:p>
            <a:pPr marL="0" marR="0" lvl="0" indent="0" algn="l" rtl="0">
              <a:lnSpc>
                <a:spcPct val="115000"/>
              </a:lnSpc>
              <a:spcBef>
                <a:spcPts val="0"/>
              </a:spcBef>
              <a:spcAft>
                <a:spcPts val="0"/>
              </a:spcAft>
              <a:buClr>
                <a:srgbClr val="000000"/>
              </a:buClr>
              <a:buSzPts val="1500"/>
              <a:buFont typeface="Open Sans"/>
              <a:buNone/>
            </a:pPr>
            <a:r>
              <a:rPr lang="en-US" sz="3200" dirty="0">
                <a:ea typeface="Open Sans"/>
                <a:cs typeface="Open Sans"/>
                <a:sym typeface="Open Sans"/>
              </a:rPr>
              <a:t>The customers related to Financial Service and Manufacturing showing most profit with 18 lacs + profit.</a:t>
            </a:r>
          </a:p>
          <a:p>
            <a:endParaRPr lang="en-IN" dirty="0"/>
          </a:p>
        </p:txBody>
      </p:sp>
      <p:pic>
        <p:nvPicPr>
          <p:cNvPr id="4" name="Google Shape;126;ge169449784_2_37" title="Chart">
            <a:extLst>
              <a:ext uri="{FF2B5EF4-FFF2-40B4-BE49-F238E27FC236}">
                <a16:creationId xmlns:a16="http://schemas.microsoft.com/office/drawing/2014/main" id="{C77357BA-3AB0-D323-01AB-8C6556D3BAB5}"/>
              </a:ext>
            </a:extLst>
          </p:cNvPr>
          <p:cNvPicPr preferRelativeResize="0"/>
          <p:nvPr/>
        </p:nvPicPr>
        <p:blipFill>
          <a:blip r:embed="rId2">
            <a:alphaModFix/>
          </a:blip>
          <a:stretch>
            <a:fillRect/>
          </a:stretch>
        </p:blipFill>
        <p:spPr>
          <a:xfrm>
            <a:off x="6642813" y="2263765"/>
            <a:ext cx="4243626" cy="3225174"/>
          </a:xfrm>
          <a:prstGeom prst="rect">
            <a:avLst/>
          </a:prstGeom>
          <a:noFill/>
          <a:ln>
            <a:noFill/>
          </a:ln>
        </p:spPr>
      </p:pic>
    </p:spTree>
    <p:extLst>
      <p:ext uri="{BB962C8B-B14F-4D97-AF65-F5344CB8AC3E}">
        <p14:creationId xmlns:p14="http://schemas.microsoft.com/office/powerpoint/2010/main" val="438767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77A42-DE02-4393-7B45-B7CEFD915CE7}"/>
              </a:ext>
            </a:extLst>
          </p:cNvPr>
          <p:cNvSpPr>
            <a:spLocks noGrp="1"/>
          </p:cNvSpPr>
          <p:nvPr>
            <p:ph type="title"/>
          </p:nvPr>
        </p:nvSpPr>
        <p:spPr/>
        <p:txBody>
          <a:bodyPr>
            <a:normAutofit fontScale="90000"/>
          </a:bodyPr>
          <a:lstStyle/>
          <a:p>
            <a:r>
              <a:rPr lang="en-US" sz="4800" b="1" dirty="0">
                <a:ea typeface="Open Sans"/>
                <a:cs typeface="Open Sans"/>
                <a:sym typeface="Open Sans"/>
              </a:rPr>
              <a:t>Most purchased brands among customers</a:t>
            </a:r>
            <a:br>
              <a:rPr lang="en-US" dirty="0"/>
            </a:br>
            <a:endParaRPr lang="en-IN" dirty="0"/>
          </a:p>
        </p:txBody>
      </p:sp>
      <p:sp>
        <p:nvSpPr>
          <p:cNvPr id="3" name="Content Placeholder 2">
            <a:extLst>
              <a:ext uri="{FF2B5EF4-FFF2-40B4-BE49-F238E27FC236}">
                <a16:creationId xmlns:a16="http://schemas.microsoft.com/office/drawing/2014/main" id="{4C48E713-90B9-AD02-30F0-1D4042E10B05}"/>
              </a:ext>
            </a:extLst>
          </p:cNvPr>
          <p:cNvSpPr>
            <a:spLocks noGrp="1"/>
          </p:cNvSpPr>
          <p:nvPr>
            <p:ph idx="1"/>
          </p:nvPr>
        </p:nvSpPr>
        <p:spPr>
          <a:xfrm>
            <a:off x="1020726" y="2089298"/>
            <a:ext cx="3348074" cy="3827722"/>
          </a:xfrm>
        </p:spPr>
        <p:txBody>
          <a:bodyPr/>
          <a:lstStyle/>
          <a:p>
            <a:pPr marL="0" marR="0" lvl="0" indent="0" algn="l" rtl="0">
              <a:lnSpc>
                <a:spcPct val="115000"/>
              </a:lnSpc>
              <a:spcBef>
                <a:spcPts val="0"/>
              </a:spcBef>
              <a:spcAft>
                <a:spcPts val="0"/>
              </a:spcAft>
              <a:buClr>
                <a:srgbClr val="000000"/>
              </a:buClr>
              <a:buSzPts val="1500"/>
              <a:buFont typeface="Open Sans"/>
              <a:buNone/>
            </a:pPr>
            <a:r>
              <a:rPr lang="en-US" sz="3200" b="1" dirty="0">
                <a:ea typeface="Open Sans"/>
                <a:cs typeface="Open Sans"/>
                <a:sym typeface="Open Sans"/>
              </a:rPr>
              <a:t>Insights:</a:t>
            </a:r>
          </a:p>
          <a:p>
            <a:pPr marL="0" marR="0" lvl="0" indent="0" algn="l" rtl="0">
              <a:lnSpc>
                <a:spcPct val="115000"/>
              </a:lnSpc>
              <a:spcBef>
                <a:spcPts val="0"/>
              </a:spcBef>
              <a:spcAft>
                <a:spcPts val="0"/>
              </a:spcAft>
              <a:buClr>
                <a:srgbClr val="000000"/>
              </a:buClr>
              <a:buSzPts val="1500"/>
              <a:buFont typeface="Open Sans"/>
              <a:buNone/>
            </a:pPr>
            <a:r>
              <a:rPr lang="en-US" sz="3200" dirty="0">
                <a:ea typeface="Open Sans"/>
                <a:cs typeface="Open Sans"/>
                <a:sym typeface="Open Sans"/>
              </a:rPr>
              <a:t>Customers buys more </a:t>
            </a:r>
            <a:r>
              <a:rPr lang="en-US" sz="3200" dirty="0" err="1">
                <a:ea typeface="Open Sans"/>
                <a:cs typeface="Open Sans"/>
                <a:sym typeface="Open Sans"/>
              </a:rPr>
              <a:t>Solex</a:t>
            </a:r>
            <a:r>
              <a:rPr lang="en-US" sz="3200" dirty="0">
                <a:ea typeface="Open Sans"/>
                <a:cs typeface="Open Sans"/>
                <a:sym typeface="Open Sans"/>
              </a:rPr>
              <a:t> brand among the other brands with transaction count of more than 3000.</a:t>
            </a:r>
          </a:p>
          <a:p>
            <a:endParaRPr lang="en-IN" dirty="0"/>
          </a:p>
        </p:txBody>
      </p:sp>
      <p:pic>
        <p:nvPicPr>
          <p:cNvPr id="4" name="Google Shape;136;ge169449784_2_47" title="Chart">
            <a:extLst>
              <a:ext uri="{FF2B5EF4-FFF2-40B4-BE49-F238E27FC236}">
                <a16:creationId xmlns:a16="http://schemas.microsoft.com/office/drawing/2014/main" id="{C6E3BD09-0078-A7DA-AF60-BBC066ACAB48}"/>
              </a:ext>
            </a:extLst>
          </p:cNvPr>
          <p:cNvPicPr preferRelativeResize="0"/>
          <p:nvPr/>
        </p:nvPicPr>
        <p:blipFill>
          <a:blip r:embed="rId2">
            <a:alphaModFix/>
          </a:blip>
          <a:stretch>
            <a:fillRect/>
          </a:stretch>
        </p:blipFill>
        <p:spPr>
          <a:xfrm>
            <a:off x="5213384" y="2103424"/>
            <a:ext cx="5495255" cy="3403296"/>
          </a:xfrm>
          <a:prstGeom prst="rect">
            <a:avLst/>
          </a:prstGeom>
          <a:noFill/>
          <a:ln>
            <a:noFill/>
          </a:ln>
        </p:spPr>
      </p:pic>
    </p:spTree>
    <p:extLst>
      <p:ext uri="{BB962C8B-B14F-4D97-AF65-F5344CB8AC3E}">
        <p14:creationId xmlns:p14="http://schemas.microsoft.com/office/powerpoint/2010/main" val="2368750267"/>
      </p:ext>
    </p:extLst>
  </p:cSld>
  <p:clrMapOvr>
    <a:masterClrMapping/>
  </p:clrMapOvr>
</p:sld>
</file>

<file path=ppt/theme/theme1.xml><?xml version="1.0" encoding="utf-8"?>
<a:theme xmlns:a="http://schemas.openxmlformats.org/drawingml/2006/main" name="Chitchat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The Hand">
      <a:majorFont>
        <a:latin typeface="The Serif Hand"/>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itchatVTI" id="{08BB1610-1071-4750-BA6F-EA15E875FFCD}" vid="{D7BDF053-2181-45AE-9365-FFAA906CB43F}"/>
    </a:ext>
  </a:extLst>
</a:theme>
</file>

<file path=docProps/app.xml><?xml version="1.0" encoding="utf-8"?>
<Properties xmlns="http://schemas.openxmlformats.org/officeDocument/2006/extended-properties" xmlns:vt="http://schemas.openxmlformats.org/officeDocument/2006/docPropsVTypes">
  <TotalTime>0</TotalTime>
  <Words>537</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Open Sans</vt:lpstr>
      <vt:lpstr>The Hand</vt:lpstr>
      <vt:lpstr>The Serif Hand</vt:lpstr>
      <vt:lpstr>Wingdings</vt:lpstr>
      <vt:lpstr>ChitchatVTI</vt:lpstr>
      <vt:lpstr>outlines the approach for</vt:lpstr>
      <vt:lpstr>Agenda</vt:lpstr>
      <vt:lpstr> </vt:lpstr>
      <vt:lpstr>Total Profit based on different Age Groups </vt:lpstr>
      <vt:lpstr>Average Profit in the year 2017 by Gender </vt:lpstr>
      <vt:lpstr>Average Profit by Week based on Gender </vt:lpstr>
      <vt:lpstr>Total Profit based on Wealth Segment of customers </vt:lpstr>
      <vt:lpstr>Total Profit based on customers Industry </vt:lpstr>
      <vt:lpstr>Most purchased brands among customers </vt:lpstr>
      <vt:lpstr>Most purchased products among customers </vt:lpstr>
      <vt:lpstr>Total Profit based on States in Australia </vt:lpstr>
      <vt:lpstr>Summery</vt:lpstr>
      <vt:lpstr>After filtering the targeted customers from the New Customer List, it will look like below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outlines the approach for</dc:title>
  <dc:creator>Anita Paul</dc:creator>
  <cp:lastModifiedBy>Anita Paul</cp:lastModifiedBy>
  <cp:revision>2</cp:revision>
  <dcterms:created xsi:type="dcterms:W3CDTF">2023-05-15T08:48:24Z</dcterms:created>
  <dcterms:modified xsi:type="dcterms:W3CDTF">2023-05-15T11:01:07Z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2023-05-15T10:59:29Z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205999cc-2095-41a4-87de-99479af5fb33</vt:lpwstr>
  </property>
  <property fmtid="{D5CDD505-2E9C-101B-9397-08002B2CF9AE}" pid="7" name="MSIP_Label_defa4170-0d19-0005-0004-bc88714345d2_ActionId">
    <vt:lpwstr>e89fb2ff-6a84-4cae-b76b-0bd392649ec7</vt:lpwstr>
  </property>
  <property fmtid="{D5CDD505-2E9C-101B-9397-08002B2CF9AE}" pid="8" name="MSIP_Label_defa4170-0d19-0005-0004-bc88714345d2_ContentBits">
    <vt:lpwstr>0</vt:lpwstr>
  </property>
</Properties>
</file>