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552163-EA7B-4283-A68E-7E48E4452080}" type="datetimeFigureOut">
              <a:rPr lang="en-IN" smtClean="0"/>
              <a:t>26-06-2023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28015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2163-EA7B-4283-A68E-7E48E4452080}"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7452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552163-EA7B-4283-A68E-7E48E4452080}" type="datetimeFigureOut">
              <a:rPr lang="en-IN" smtClean="0"/>
              <a:t>26-06-2023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99541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552163-EA7B-4283-A68E-7E48E4452080}" type="datetimeFigureOut">
              <a:rPr lang="en-IN" smtClean="0"/>
              <a:t>26-06-2023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1FC0D1D-19FF-4A76-8D25-E35D36B34A3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5102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8552163-EA7B-4283-A68E-7E48E4452080}" type="datetimeFigureOut">
              <a:rPr lang="en-IN" smtClean="0"/>
              <a:t>26-06-2023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138627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552163-EA7B-4283-A68E-7E48E4452080}"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3102650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552163-EA7B-4283-A68E-7E48E4452080}"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77508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52163-EA7B-4283-A68E-7E48E4452080}"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1778041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8552163-EA7B-4283-A68E-7E48E4452080}" type="datetimeFigureOut">
              <a:rPr lang="en-IN" smtClean="0"/>
              <a:t>26-06-2023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167395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52163-EA7B-4283-A68E-7E48E4452080}"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01662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8552163-EA7B-4283-A68E-7E48E4452080}" type="datetimeFigureOut">
              <a:rPr lang="en-IN" smtClean="0"/>
              <a:t>26-06-2023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79021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52163-EA7B-4283-A68E-7E48E4452080}"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84186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52163-EA7B-4283-A68E-7E48E4452080}"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53877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52163-EA7B-4283-A68E-7E48E4452080}"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237373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52163-EA7B-4283-A68E-7E48E4452080}"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58053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2163-EA7B-4283-A68E-7E48E4452080}"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424804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2163-EA7B-4283-A68E-7E48E4452080}"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FC0D1D-19FF-4A76-8D25-E35D36B34A34}" type="slidenum">
              <a:rPr lang="en-IN" smtClean="0"/>
              <a:t>‹#›</a:t>
            </a:fld>
            <a:endParaRPr lang="en-IN"/>
          </a:p>
        </p:txBody>
      </p:sp>
    </p:spTree>
    <p:extLst>
      <p:ext uri="{BB962C8B-B14F-4D97-AF65-F5344CB8AC3E}">
        <p14:creationId xmlns:p14="http://schemas.microsoft.com/office/powerpoint/2010/main" val="311958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552163-EA7B-4283-A68E-7E48E4452080}" type="datetimeFigureOut">
              <a:rPr lang="en-IN" smtClean="0"/>
              <a:t>26-06-2023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FC0D1D-19FF-4A76-8D25-E35D36B34A34}" type="slidenum">
              <a:rPr lang="en-IN" smtClean="0"/>
              <a:t>‹#›</a:t>
            </a:fld>
            <a:endParaRPr lang="en-IN"/>
          </a:p>
        </p:txBody>
      </p:sp>
    </p:spTree>
    <p:extLst>
      <p:ext uri="{BB962C8B-B14F-4D97-AF65-F5344CB8AC3E}">
        <p14:creationId xmlns:p14="http://schemas.microsoft.com/office/powerpoint/2010/main" val="31305263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odrigosantis1/backorder_prediction/blob/master/dataset.ra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0A9A-5D47-F27C-429C-08EF4EF31654}"/>
              </a:ext>
            </a:extLst>
          </p:cNvPr>
          <p:cNvSpPr>
            <a:spLocks noGrp="1"/>
          </p:cNvSpPr>
          <p:nvPr>
            <p:ph type="ctrTitle"/>
          </p:nvPr>
        </p:nvSpPr>
        <p:spPr/>
        <p:txBody>
          <a:bodyPr/>
          <a:lstStyle/>
          <a:p>
            <a:r>
              <a:rPr lang="en-IN" dirty="0"/>
              <a:t>Backorder Prediction</a:t>
            </a:r>
          </a:p>
        </p:txBody>
      </p:sp>
      <p:sp>
        <p:nvSpPr>
          <p:cNvPr id="3" name="Subtitle 2">
            <a:extLst>
              <a:ext uri="{FF2B5EF4-FFF2-40B4-BE49-F238E27FC236}">
                <a16:creationId xmlns:a16="http://schemas.microsoft.com/office/drawing/2014/main" id="{06FD8CA7-9B9C-67D4-04E9-95EC4FB5E69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512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1759A-201E-D9D6-0818-28AD4A986976}"/>
              </a:ext>
            </a:extLst>
          </p:cNvPr>
          <p:cNvSpPr>
            <a:spLocks noGrp="1"/>
          </p:cNvSpPr>
          <p:nvPr>
            <p:ph idx="1"/>
          </p:nvPr>
        </p:nvSpPr>
        <p:spPr>
          <a:xfrm>
            <a:off x="172720" y="203200"/>
            <a:ext cx="12019280" cy="6654800"/>
          </a:xfrm>
        </p:spPr>
        <p:txBody>
          <a:bodyPr/>
          <a:lstStyle/>
          <a:p>
            <a:pPr marL="0" indent="0">
              <a:buNone/>
            </a:pPr>
            <a:r>
              <a:rPr lang="en-US" dirty="0"/>
              <a:t>Q 7) How training was done or what models were used?</a:t>
            </a:r>
          </a:p>
          <a:p>
            <a:pPr marL="0" indent="0">
              <a:buNone/>
            </a:pPr>
            <a:endParaRPr lang="en-US" dirty="0"/>
          </a:p>
          <a:p>
            <a:r>
              <a:rPr lang="en-IN" sz="1800" dirty="0">
                <a:effectLst/>
                <a:latin typeface="Symbol" panose="05050102010706020507" pitchFamily="18" charset="2"/>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RandomForestClassifier</a:t>
            </a:r>
            <a:r>
              <a:rPr lang="en-IN" sz="1800" dirty="0">
                <a:effectLst/>
                <a:latin typeface="Times New Roman" panose="02020603050405020304" pitchFamily="18" charset="0"/>
                <a:ea typeface="Times New Roman" panose="02020603050405020304" pitchFamily="18" charset="0"/>
              </a:rPr>
              <a:t>: This is a popular ensemble learning method that constructs a multitude of decision trees and outputs the class that is the mode of the classes predicted by individual trees.</a:t>
            </a:r>
          </a:p>
          <a:p>
            <a:r>
              <a:rPr lang="en-IN" sz="1800" dirty="0">
                <a:effectLst/>
                <a:latin typeface="Symbol" panose="05050102010706020507" pitchFamily="18" charset="2"/>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AdaBoostClassifier</a:t>
            </a:r>
            <a:r>
              <a:rPr lang="en-IN" sz="1800" dirty="0">
                <a:effectLst/>
                <a:latin typeface="Times New Roman" panose="02020603050405020304" pitchFamily="18" charset="0"/>
                <a:ea typeface="Times New Roman" panose="02020603050405020304" pitchFamily="18" charset="0"/>
              </a:rPr>
              <a:t>: This is an ensemble method that combines multiple weak classifiers and assigns weights to them based on their performance. It iteratively trains models to correct the mistakes made by previous models, thus creating a strong ensemble model.</a:t>
            </a:r>
          </a:p>
          <a:p>
            <a:r>
              <a:rPr lang="en-IN" sz="1800" dirty="0">
                <a:effectLst/>
                <a:latin typeface="Symbol" panose="05050102010706020507" pitchFamily="18" charset="2"/>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XGBClassifier</a:t>
            </a:r>
            <a:r>
              <a:rPr lang="en-IN" sz="1800" dirty="0">
                <a:effectLst/>
                <a:latin typeface="Times New Roman" panose="02020603050405020304" pitchFamily="18" charset="0"/>
                <a:ea typeface="Times New Roman" panose="02020603050405020304" pitchFamily="18" charset="0"/>
              </a:rPr>
              <a:t>: This refers to the </a:t>
            </a:r>
            <a:r>
              <a:rPr lang="en-IN" sz="1800" dirty="0" err="1">
                <a:effectLst/>
                <a:latin typeface="Times New Roman" panose="02020603050405020304" pitchFamily="18" charset="0"/>
                <a:ea typeface="Times New Roman" panose="02020603050405020304" pitchFamily="18" charset="0"/>
              </a:rPr>
              <a:t>XGBoost</a:t>
            </a:r>
            <a:r>
              <a:rPr lang="en-IN" sz="1800" dirty="0">
                <a:effectLst/>
                <a:latin typeface="Times New Roman" panose="02020603050405020304" pitchFamily="18" charset="0"/>
                <a:ea typeface="Times New Roman" panose="02020603050405020304" pitchFamily="18" charset="0"/>
              </a:rPr>
              <a:t> (Extreme Gradient Boosting) algorithm, which is a powerful gradient boosting framework. It sequentially builds weak decision tree models and combines their predictions to form a final prediction.</a:t>
            </a:r>
          </a:p>
          <a:p>
            <a:r>
              <a:rPr lang="en-IN" sz="1800" dirty="0">
                <a:effectLst/>
                <a:latin typeface="Symbol" panose="05050102010706020507" pitchFamily="18" charset="2"/>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DecisionTreeClassifier</a:t>
            </a:r>
            <a:r>
              <a:rPr lang="en-IN" sz="1800" dirty="0">
                <a:effectLst/>
                <a:latin typeface="Times New Roman" panose="02020603050405020304" pitchFamily="18" charset="0"/>
                <a:ea typeface="Times New Roman" panose="02020603050405020304" pitchFamily="18" charset="0"/>
              </a:rPr>
              <a:t>: This is a basic decision tree model that splits the data based on the features to make predictions.</a:t>
            </a:r>
          </a:p>
          <a:p>
            <a:r>
              <a:rPr lang="en-IN" sz="1800" dirty="0">
                <a:effectLst/>
                <a:latin typeface="Symbol" panose="05050102010706020507" pitchFamily="18" charset="2"/>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KNeighborsClassifier</a:t>
            </a:r>
            <a:r>
              <a:rPr lang="en-IN" sz="1800" dirty="0">
                <a:effectLst/>
                <a:latin typeface="Times New Roman" panose="02020603050405020304" pitchFamily="18" charset="0"/>
                <a:ea typeface="Times New Roman" panose="02020603050405020304" pitchFamily="18" charset="0"/>
              </a:rPr>
              <a:t>: This is a non-parametric classification algorithm that assigns a class label based on the majority class of its k nearest </a:t>
            </a:r>
            <a:r>
              <a:rPr lang="en-IN" sz="1800" dirty="0" err="1">
                <a:effectLst/>
                <a:latin typeface="Times New Roman" panose="02020603050405020304" pitchFamily="18" charset="0"/>
                <a:ea typeface="Times New Roman" panose="02020603050405020304" pitchFamily="18" charset="0"/>
              </a:rPr>
              <a:t>neighbors</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Symbol" panose="05050102010706020507" pitchFamily="18" charset="2"/>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LogisticRegression</a:t>
            </a:r>
            <a:r>
              <a:rPr lang="en-IN" sz="1800" dirty="0">
                <a:effectLst/>
                <a:latin typeface="Times New Roman" panose="02020603050405020304" pitchFamily="18" charset="0"/>
                <a:ea typeface="Times New Roman" panose="02020603050405020304" pitchFamily="18" charset="0"/>
              </a:rPr>
              <a:t>: This is a popular linear classification algorithm that models the probability of a binary outcome using logistic functions.</a:t>
            </a:r>
          </a:p>
          <a:p>
            <a:r>
              <a:rPr lang="en-IN" sz="1800" dirty="0">
                <a:effectLst/>
                <a:latin typeface="Symbol" panose="05050102010706020507" pitchFamily="18" charset="2"/>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StackingClassifier</a:t>
            </a:r>
            <a:r>
              <a:rPr lang="en-IN" sz="1800" dirty="0">
                <a:effectLst/>
                <a:latin typeface="Times New Roman" panose="02020603050405020304" pitchFamily="18" charset="0"/>
                <a:ea typeface="Times New Roman" panose="02020603050405020304" pitchFamily="18" charset="0"/>
              </a:rPr>
              <a:t>: This is an ensemble method that combines multiple classification models by training a meta-classifier on their predictions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66139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4E3C0-560F-3334-8B2A-621C9FB66723}"/>
              </a:ext>
            </a:extLst>
          </p:cNvPr>
          <p:cNvSpPr>
            <a:spLocks noGrp="1"/>
          </p:cNvSpPr>
          <p:nvPr>
            <p:ph idx="1"/>
          </p:nvPr>
        </p:nvSpPr>
        <p:spPr>
          <a:xfrm>
            <a:off x="264160" y="142240"/>
            <a:ext cx="11242040" cy="6076445"/>
          </a:xfrm>
        </p:spPr>
        <p:txBody>
          <a:bodyPr/>
          <a:lstStyle/>
          <a:p>
            <a:pPr marL="0" indent="0">
              <a:buNone/>
            </a:pPr>
            <a:r>
              <a:rPr lang="en-US" dirty="0"/>
              <a:t>Q 8) How Prediction was done?</a:t>
            </a:r>
          </a:p>
          <a:p>
            <a:pPr marL="0" indent="0">
              <a:buNone/>
            </a:pPr>
            <a:endParaRPr lang="en-IN" dirty="0"/>
          </a:p>
        </p:txBody>
      </p:sp>
      <p:sp>
        <p:nvSpPr>
          <p:cNvPr id="6" name="Rectangle 3">
            <a:extLst>
              <a:ext uri="{FF2B5EF4-FFF2-40B4-BE49-F238E27FC236}">
                <a16:creationId xmlns:a16="http://schemas.microsoft.com/office/drawing/2014/main" id="{DE7F1147-0D90-6F3D-F304-453B05F7CE0C}"/>
              </a:ext>
            </a:extLst>
          </p:cNvPr>
          <p:cNvSpPr>
            <a:spLocks noChangeArrowheads="1"/>
          </p:cNvSpPr>
          <p:nvPr/>
        </p:nvSpPr>
        <p:spPr bwMode="auto">
          <a:xfrm>
            <a:off x="170180" y="763080"/>
            <a:ext cx="114300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Once the models are trained on the training data, they are ready to make predictions on new, unseen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 make predictions, the trained models are applied to the test dataset or any new dataset that needs backorder prediction.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For each model, the </a:t>
            </a:r>
            <a:r>
              <a:rPr kumimoji="0" lang="en-US" altLang="en-US" sz="1400" b="0" i="0" u="none" strike="noStrike" cap="none" normalizeH="0" baseline="0" dirty="0">
                <a:ln>
                  <a:noFill/>
                </a:ln>
                <a:solidFill>
                  <a:schemeClr val="tx1"/>
                </a:solidFill>
                <a:effectLst/>
                <a:latin typeface="Arial Unicode MS" panose="020B0604020202020204" pitchFamily="34" charset="-128"/>
              </a:rPr>
              <a:t>predict()</a:t>
            </a:r>
            <a:r>
              <a:rPr kumimoji="0" lang="en-US" altLang="en-US" sz="1400" b="0" i="0" u="none" strike="noStrike" cap="none" normalizeH="0" baseline="0" dirty="0">
                <a:ln>
                  <a:noFill/>
                </a:ln>
                <a:solidFill>
                  <a:schemeClr val="tx1"/>
                </a:solidFill>
                <a:effectLst/>
              </a:rPr>
              <a:t> function or method is used to obtain the predicted labels or classes for the input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predicted labels or classes represent the model's prediction for whether a product will go on backorder (Yes) or not (No).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 some cases, additional evaluation metrics may be computed to assess the performance of the models. Examples include accuracy, precision, recall, F1-score, and area under the receiver operating characteristic (ROC) curve (AUC).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predicted labels or classes, along with the actual labels or classes from the test dataset, can be used to evaluate the performance of the models and calculate metrics such as accuracy, precision, recall, and AUC.</a:t>
            </a:r>
          </a:p>
        </p:txBody>
      </p:sp>
    </p:spTree>
    <p:extLst>
      <p:ext uri="{BB962C8B-B14F-4D97-AF65-F5344CB8AC3E}">
        <p14:creationId xmlns:p14="http://schemas.microsoft.com/office/powerpoint/2010/main" val="247782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3D7B-2591-CD33-6ED2-576E62AD0D4C}"/>
              </a:ext>
            </a:extLst>
          </p:cNvPr>
          <p:cNvSpPr>
            <a:spLocks noGrp="1"/>
          </p:cNvSpPr>
          <p:nvPr>
            <p:ph type="title"/>
          </p:nvPr>
        </p:nvSpPr>
        <p:spPr>
          <a:xfrm>
            <a:off x="2895600" y="764372"/>
            <a:ext cx="8610600" cy="4864267"/>
          </a:xfrm>
        </p:spPr>
        <p:txBody>
          <a:bodyPr>
            <a:normAutofit/>
          </a:bodyPr>
          <a:lstStyle/>
          <a:p>
            <a:pPr algn="ctr"/>
            <a:r>
              <a:rPr lang="en-IN" sz="4800" dirty="0">
                <a:latin typeface="Bradley Hand ITC" panose="03070402050302030203" pitchFamily="66" charset="0"/>
              </a:rPr>
              <a:t>Thankyou!</a:t>
            </a:r>
          </a:p>
        </p:txBody>
      </p:sp>
    </p:spTree>
    <p:extLst>
      <p:ext uri="{BB962C8B-B14F-4D97-AF65-F5344CB8AC3E}">
        <p14:creationId xmlns:p14="http://schemas.microsoft.com/office/powerpoint/2010/main" val="188422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B6E5D-9F5B-3224-3307-95973FDBE147}"/>
              </a:ext>
            </a:extLst>
          </p:cNvPr>
          <p:cNvSpPr>
            <a:spLocks noGrp="1"/>
          </p:cNvSpPr>
          <p:nvPr>
            <p:ph idx="1"/>
          </p:nvPr>
        </p:nvSpPr>
        <p:spPr>
          <a:xfrm>
            <a:off x="172720" y="142240"/>
            <a:ext cx="11333480" cy="6076445"/>
          </a:xfrm>
        </p:spPr>
        <p:txBody>
          <a:bodyPr>
            <a:normAutofit fontScale="77500" lnSpcReduction="20000"/>
          </a:bodyPr>
          <a:lstStyle/>
          <a:p>
            <a:pPr marL="0" indent="0">
              <a:buNone/>
            </a:pPr>
            <a:r>
              <a:rPr lang="en-US" b="1" dirty="0"/>
              <a:t>Objective:</a:t>
            </a:r>
          </a:p>
          <a:p>
            <a:pPr marL="0" indent="0">
              <a:buNone/>
            </a:pPr>
            <a:r>
              <a:rPr lang="en-US" dirty="0"/>
              <a:t>The objective of this project is to develop a predictive model using machine learning techniques to accurately forecast backorders in an ecommerce domain. By leveraging historical data from inventories, supply chain, and sales, the model aims to classify products as either going into backorder or not, enabling streamlined planning and mitigating the strain on production, logistics, and transportation.</a:t>
            </a:r>
          </a:p>
          <a:p>
            <a:pPr marL="0" indent="0">
              <a:buNone/>
            </a:pPr>
            <a:r>
              <a:rPr lang="en-US" b="1" dirty="0"/>
              <a:t>Benefits:</a:t>
            </a:r>
          </a:p>
          <a:p>
            <a:pPr marL="457200" indent="-457200">
              <a:buAutoNum type="arabicPeriod"/>
            </a:pPr>
            <a:r>
              <a:rPr lang="en-US" dirty="0"/>
              <a:t>Improved Planning: By accurately predicting backorders, businesses can plan their production, logistics, and transportation more efficiently. They can proactively address potential stockouts and arrange for timely replenishment, reducing the impact on customer satisfaction and revenue loss.</a:t>
            </a:r>
          </a:p>
          <a:p>
            <a:pPr marL="457200" indent="-457200">
              <a:buAutoNum type="arabicPeriod"/>
            </a:pPr>
            <a:r>
              <a:rPr lang="en-US" dirty="0"/>
              <a:t>Enhanced Customer Experience: Anticipating backorders allows businesses to communicate accurate delivery timelines to customers, managing their expectations effectively. This helps in building trust and loyalty among customers, leading to an improved overall shopping experience.</a:t>
            </a:r>
          </a:p>
          <a:p>
            <a:pPr marL="457200" indent="-457200">
              <a:buAutoNum type="arabicPeriod"/>
            </a:pPr>
            <a:r>
              <a:rPr lang="en-US" dirty="0"/>
              <a:t>Optimal Resource Allocation: With insights from the predictive model, businesses can allocate their resources more effectively. They can optimize inventory levels, streamline procurement processes, and allocate warehouse space efficiently, reducing costs and improving operational efficiency.</a:t>
            </a:r>
          </a:p>
          <a:p>
            <a:pPr marL="457200" indent="-457200">
              <a:buAutoNum type="arabicPeriod"/>
            </a:pPr>
            <a:r>
              <a:rPr lang="en-US" dirty="0"/>
              <a:t>Minimized Stockouts: By identifying products that are likely to go into backorder, businesses can take preventive measures such as adjusting reorder points, implementing safety stock policies, or finding alternative suppliers to minimize stockouts and ensure continuous availability of popular products.</a:t>
            </a:r>
          </a:p>
          <a:p>
            <a:pPr marL="457200" indent="-457200">
              <a:buAutoNum type="arabicPeriod"/>
            </a:pPr>
            <a:r>
              <a:rPr lang="en-US" dirty="0"/>
              <a:t>Data-Driven Decision Making: Leveraging historical data and machine learning, the predictive model enables data-driven decision making. Businesses can gain valuable insights into factors contributing to backorders, identify patterns, and make informed decisions to address underlying issues and improve overall supply chain management.</a:t>
            </a:r>
            <a:endParaRPr lang="en-IN" dirty="0"/>
          </a:p>
        </p:txBody>
      </p:sp>
    </p:spTree>
    <p:extLst>
      <p:ext uri="{BB962C8B-B14F-4D97-AF65-F5344CB8AC3E}">
        <p14:creationId xmlns:p14="http://schemas.microsoft.com/office/powerpoint/2010/main" val="142958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14375-7D8B-8E43-A5DF-351370055169}"/>
              </a:ext>
            </a:extLst>
          </p:cNvPr>
          <p:cNvSpPr>
            <a:spLocks noGrp="1"/>
          </p:cNvSpPr>
          <p:nvPr>
            <p:ph idx="1"/>
          </p:nvPr>
        </p:nvSpPr>
        <p:spPr>
          <a:xfrm>
            <a:off x="152400" y="162560"/>
            <a:ext cx="11353800" cy="6056125"/>
          </a:xfrm>
        </p:spPr>
        <p:txBody>
          <a:bodyPr/>
          <a:lstStyle/>
          <a:p>
            <a:pPr marL="0" indent="0" algn="ctr">
              <a:buNone/>
            </a:pPr>
            <a:r>
              <a:rPr lang="en-IN" b="1" dirty="0"/>
              <a:t>Model training/validation workflow</a:t>
            </a:r>
          </a:p>
          <a:p>
            <a:pPr marL="0" indent="0" algn="ctr">
              <a:buNone/>
            </a:pPr>
            <a:endParaRPr lang="en-IN" b="1" dirty="0"/>
          </a:p>
        </p:txBody>
      </p:sp>
      <p:pic>
        <p:nvPicPr>
          <p:cNvPr id="4" name="Picture 3">
            <a:extLst>
              <a:ext uri="{FF2B5EF4-FFF2-40B4-BE49-F238E27FC236}">
                <a16:creationId xmlns:a16="http://schemas.microsoft.com/office/drawing/2014/main" id="{634BB0C9-2DD6-734E-BB2D-2039214FA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40" y="1008973"/>
            <a:ext cx="9204960" cy="4861516"/>
          </a:xfrm>
          <a:prstGeom prst="rect">
            <a:avLst/>
          </a:prstGeom>
        </p:spPr>
      </p:pic>
    </p:spTree>
    <p:extLst>
      <p:ext uri="{BB962C8B-B14F-4D97-AF65-F5344CB8AC3E}">
        <p14:creationId xmlns:p14="http://schemas.microsoft.com/office/powerpoint/2010/main" val="157963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14375-7D8B-8E43-A5DF-351370055169}"/>
              </a:ext>
            </a:extLst>
          </p:cNvPr>
          <p:cNvSpPr>
            <a:spLocks noGrp="1"/>
          </p:cNvSpPr>
          <p:nvPr>
            <p:ph idx="1"/>
          </p:nvPr>
        </p:nvSpPr>
        <p:spPr>
          <a:xfrm>
            <a:off x="152400" y="162560"/>
            <a:ext cx="11353800" cy="6056125"/>
          </a:xfrm>
        </p:spPr>
        <p:txBody>
          <a:bodyPr/>
          <a:lstStyle/>
          <a:p>
            <a:pPr marL="0" indent="0" algn="ctr">
              <a:buNone/>
            </a:pPr>
            <a:r>
              <a:rPr lang="en-IN" b="1" dirty="0"/>
              <a:t>Architecture </a:t>
            </a:r>
          </a:p>
          <a:p>
            <a:pPr marL="0" indent="0" algn="ctr">
              <a:buNone/>
            </a:pPr>
            <a:endParaRPr lang="en-IN" b="1" dirty="0"/>
          </a:p>
        </p:txBody>
      </p:sp>
      <p:pic>
        <p:nvPicPr>
          <p:cNvPr id="5" name="Picture 4">
            <a:extLst>
              <a:ext uri="{FF2B5EF4-FFF2-40B4-BE49-F238E27FC236}">
                <a16:creationId xmlns:a16="http://schemas.microsoft.com/office/drawing/2014/main" id="{C555D8E0-13B4-2745-D12A-0E6942EE84FC}"/>
              </a:ext>
            </a:extLst>
          </p:cNvPr>
          <p:cNvPicPr>
            <a:picLocks noChangeAspect="1"/>
          </p:cNvPicPr>
          <p:nvPr/>
        </p:nvPicPr>
        <p:blipFill>
          <a:blip r:embed="rId2"/>
          <a:stretch>
            <a:fillRect/>
          </a:stretch>
        </p:blipFill>
        <p:spPr>
          <a:xfrm>
            <a:off x="1117599" y="687210"/>
            <a:ext cx="9562259" cy="5793800"/>
          </a:xfrm>
          <a:prstGeom prst="rect">
            <a:avLst/>
          </a:prstGeom>
        </p:spPr>
      </p:pic>
    </p:spTree>
    <p:extLst>
      <p:ext uri="{BB962C8B-B14F-4D97-AF65-F5344CB8AC3E}">
        <p14:creationId xmlns:p14="http://schemas.microsoft.com/office/powerpoint/2010/main" val="85689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5AA3-EA3F-F955-D739-886495FFE930}"/>
              </a:ext>
            </a:extLst>
          </p:cNvPr>
          <p:cNvSpPr>
            <a:spLocks noGrp="1"/>
          </p:cNvSpPr>
          <p:nvPr>
            <p:ph type="title"/>
          </p:nvPr>
        </p:nvSpPr>
        <p:spPr>
          <a:xfrm>
            <a:off x="142240" y="-7199"/>
            <a:ext cx="8610600" cy="1293028"/>
          </a:xfrm>
        </p:spPr>
        <p:txBody>
          <a:bodyPr/>
          <a:lstStyle/>
          <a:p>
            <a:r>
              <a:rPr lang="en-IN" dirty="0"/>
              <a:t>Model training </a:t>
            </a:r>
          </a:p>
        </p:txBody>
      </p:sp>
      <p:sp>
        <p:nvSpPr>
          <p:cNvPr id="3" name="Content Placeholder 2">
            <a:extLst>
              <a:ext uri="{FF2B5EF4-FFF2-40B4-BE49-F238E27FC236}">
                <a16:creationId xmlns:a16="http://schemas.microsoft.com/office/drawing/2014/main" id="{3D213AA9-8455-4710-E13B-537828734CB1}"/>
              </a:ext>
            </a:extLst>
          </p:cNvPr>
          <p:cNvSpPr>
            <a:spLocks noGrp="1"/>
          </p:cNvSpPr>
          <p:nvPr>
            <p:ph idx="1"/>
          </p:nvPr>
        </p:nvSpPr>
        <p:spPr>
          <a:xfrm>
            <a:off x="142240" y="883920"/>
            <a:ext cx="11363960" cy="5334765"/>
          </a:xfrm>
        </p:spPr>
        <p:txBody>
          <a:bodyPr>
            <a:normAutofit/>
          </a:bodyPr>
          <a:lstStyle/>
          <a:p>
            <a:pPr marL="457200" indent="-457200">
              <a:buAutoNum type="arabicPeriod"/>
            </a:pPr>
            <a:r>
              <a:rPr lang="en-US" dirty="0" err="1"/>
              <a:t>RandomForestClassifier</a:t>
            </a:r>
            <a:r>
              <a:rPr lang="en-US" dirty="0"/>
              <a:t>: The model achieved an AUC score of 0.5420778807268269. It was trained on oversampled data using the SMOTE technique.</a:t>
            </a:r>
          </a:p>
          <a:p>
            <a:pPr marL="457200" indent="-457200">
              <a:buAutoNum type="arabicPeriod"/>
            </a:pPr>
            <a:r>
              <a:rPr lang="en-US" dirty="0" err="1"/>
              <a:t>AdaBoostClassifier</a:t>
            </a:r>
            <a:r>
              <a:rPr lang="en-US" dirty="0"/>
              <a:t>: The model was trained with a learning rate of 0.1 and achieved an AUC score of 0.8249221469625202.</a:t>
            </a:r>
          </a:p>
          <a:p>
            <a:pPr marL="457200" indent="-457200">
              <a:buAutoNum type="arabicPeriod"/>
            </a:pPr>
            <a:r>
              <a:rPr lang="en-US" dirty="0" err="1"/>
              <a:t>XGBClassifier</a:t>
            </a:r>
            <a:r>
              <a:rPr lang="en-US" dirty="0"/>
              <a:t> (Gradient Boosting): The model was tested with different learning rates and tree depths, resulting in various AUC scores ranging from 0.7571819702628692 to 0.806347139930128.</a:t>
            </a:r>
          </a:p>
          <a:p>
            <a:pPr marL="457200" indent="-457200">
              <a:buAutoNum type="arabicPeriod"/>
            </a:pPr>
            <a:r>
              <a:rPr lang="en-US" dirty="0"/>
              <a:t>Sequential Neural Network (</a:t>
            </a:r>
            <a:r>
              <a:rPr lang="en-US" dirty="0" err="1"/>
              <a:t>Keras</a:t>
            </a:r>
            <a:r>
              <a:rPr lang="en-US" dirty="0"/>
              <a:t>): The model architecture includes three dense layers with dropout. After training for 10 epochs, it achieved an accuracy of around 50% on the test set, indicating poor performance.</a:t>
            </a:r>
          </a:p>
          <a:p>
            <a:pPr marL="457200" indent="-457200">
              <a:buAutoNum type="arabicPeriod"/>
            </a:pPr>
            <a:r>
              <a:rPr lang="en-US" dirty="0"/>
              <a:t>Test set performance: The test set confusion matrix shows a very imbalanced distribution of predictions, with most instances being classified as the majority class (0) and very few as the minority class (1). The AUC score is very low at 0.500036536099406, indicating poor predictive performance.</a:t>
            </a:r>
            <a:endParaRPr lang="en-IN" dirty="0"/>
          </a:p>
        </p:txBody>
      </p:sp>
    </p:spTree>
    <p:extLst>
      <p:ext uri="{BB962C8B-B14F-4D97-AF65-F5344CB8AC3E}">
        <p14:creationId xmlns:p14="http://schemas.microsoft.com/office/powerpoint/2010/main" val="268441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3C8B-B723-ECD7-DC3A-486F76092041}"/>
              </a:ext>
            </a:extLst>
          </p:cNvPr>
          <p:cNvSpPr>
            <a:spLocks noGrp="1"/>
          </p:cNvSpPr>
          <p:nvPr>
            <p:ph type="title"/>
          </p:nvPr>
        </p:nvSpPr>
        <p:spPr>
          <a:xfrm>
            <a:off x="-711200" y="0"/>
            <a:ext cx="8610600" cy="1293028"/>
          </a:xfrm>
        </p:spPr>
        <p:txBody>
          <a:bodyPr/>
          <a:lstStyle/>
          <a:p>
            <a:r>
              <a:rPr lang="en-IN" dirty="0"/>
              <a:t>Prediction</a:t>
            </a:r>
          </a:p>
        </p:txBody>
      </p:sp>
      <p:sp>
        <p:nvSpPr>
          <p:cNvPr id="8" name="Content Placeholder 7">
            <a:extLst>
              <a:ext uri="{FF2B5EF4-FFF2-40B4-BE49-F238E27FC236}">
                <a16:creationId xmlns:a16="http://schemas.microsoft.com/office/drawing/2014/main" id="{D5F01BE7-24CC-8267-55CE-A48F6FE64C30}"/>
              </a:ext>
            </a:extLst>
          </p:cNvPr>
          <p:cNvSpPr>
            <a:spLocks noGrp="1"/>
          </p:cNvSpPr>
          <p:nvPr>
            <p:ph idx="1"/>
          </p:nvPr>
        </p:nvSpPr>
        <p:spPr>
          <a:xfrm>
            <a:off x="314960" y="944880"/>
            <a:ext cx="11191240" cy="5273805"/>
          </a:xfrm>
        </p:spPr>
        <p:txBody>
          <a:bodyPr>
            <a:normAutofit fontScale="77500" lnSpcReduction="20000"/>
          </a:bodyPr>
          <a:lstStyle/>
          <a:p>
            <a:pPr marL="457200" indent="-457200">
              <a:buAutoNum type="arabicPeriod"/>
            </a:pPr>
            <a:r>
              <a:rPr lang="en-US" dirty="0"/>
              <a:t>Model Selection: Multiple machine learning models were evaluated, including </a:t>
            </a:r>
            <a:r>
              <a:rPr lang="en-US" dirty="0" err="1"/>
              <a:t>RandomForestClassifier</a:t>
            </a:r>
            <a:r>
              <a:rPr lang="en-US" dirty="0"/>
              <a:t>, </a:t>
            </a:r>
            <a:r>
              <a:rPr lang="en-US" dirty="0" err="1"/>
              <a:t>AdaBoostClassifier</a:t>
            </a:r>
            <a:r>
              <a:rPr lang="en-US" dirty="0"/>
              <a:t>, </a:t>
            </a:r>
            <a:r>
              <a:rPr lang="en-US" dirty="0" err="1"/>
              <a:t>XGBClassifier</a:t>
            </a:r>
            <a:r>
              <a:rPr lang="en-US" dirty="0"/>
              <a:t>, and others, to predict backorders in the ecommerce domain.</a:t>
            </a:r>
          </a:p>
          <a:p>
            <a:pPr marL="457200" indent="-457200">
              <a:buAutoNum type="arabicPeriod"/>
            </a:pPr>
            <a:r>
              <a:rPr lang="en-US" dirty="0"/>
              <a:t>Evaluation Metrics: The performance of each model was assessed using AUC (Area Under the Curve) score, which measures the model's ability to distinguish between positive and negative instances in the predictions. A higher AUC score indicates better predictive performance.</a:t>
            </a:r>
          </a:p>
          <a:p>
            <a:pPr marL="457200" indent="-457200">
              <a:buAutoNum type="arabicPeriod"/>
            </a:pPr>
            <a:r>
              <a:rPr lang="en-US" dirty="0"/>
              <a:t>Data Oversampling: The SMOTE (Synthetic Minority Over-sampling Technique) algorithm was employed to address the class imbalance issue by oversampling the minority class (backorders). This technique helps to improve the model's ability to predict the minority class accurately.</a:t>
            </a:r>
          </a:p>
          <a:p>
            <a:pPr marL="457200" indent="-457200">
              <a:buAutoNum type="arabicPeriod"/>
            </a:pPr>
            <a:r>
              <a:rPr lang="en-US" dirty="0"/>
              <a:t>Ensemble Methods: </a:t>
            </a:r>
            <a:r>
              <a:rPr lang="en-US" dirty="0" err="1"/>
              <a:t>AdaBoostClassifier</a:t>
            </a:r>
            <a:r>
              <a:rPr lang="en-US" dirty="0"/>
              <a:t> and </a:t>
            </a:r>
            <a:r>
              <a:rPr lang="en-US" dirty="0" err="1"/>
              <a:t>XGBClassifier</a:t>
            </a:r>
            <a:r>
              <a:rPr lang="en-US" dirty="0"/>
              <a:t> utilized ensemble methods, such as boosting, to improve prediction accuracy. These methods combine multiple weak classifiers to create a strong ensemble model, capturing complex relationships in the data.</a:t>
            </a:r>
          </a:p>
          <a:p>
            <a:pPr marL="457200" indent="-457200">
              <a:buAutoNum type="arabicPeriod"/>
            </a:pPr>
            <a:r>
              <a:rPr lang="en-US" dirty="0"/>
              <a:t>Neural Network: A sequential neural network model was implemented using the </a:t>
            </a:r>
            <a:r>
              <a:rPr lang="en-US" dirty="0" err="1"/>
              <a:t>Keras</a:t>
            </a:r>
            <a:r>
              <a:rPr lang="en-US" dirty="0"/>
              <a:t> framework. However, the model's performance on the test set was poor, suggesting a need for further optimization and tuning.</a:t>
            </a:r>
          </a:p>
          <a:p>
            <a:pPr marL="457200" indent="-457200">
              <a:buAutoNum type="arabicPeriod"/>
            </a:pPr>
            <a:r>
              <a:rPr lang="en-US" dirty="0"/>
              <a:t>Performance Analysis: The test set performance was evaluated using a confusion matrix, which showed imbalanced predictions with a majority of instances classified as the majority class (0) and a very small number classified as the minority class (1).</a:t>
            </a:r>
          </a:p>
          <a:p>
            <a:pPr marL="457200" indent="-457200">
              <a:buAutoNum type="arabicPeriod"/>
            </a:pPr>
            <a:r>
              <a:rPr lang="en-US" dirty="0"/>
              <a:t>Room for Improvement: The overall results indicate a need for further model refinement and feature engineering to improve predictive accuracy and address the challenge of predicting the minority class accurately. </a:t>
            </a:r>
            <a:endParaRPr lang="en-IN" dirty="0"/>
          </a:p>
        </p:txBody>
      </p:sp>
    </p:spTree>
    <p:extLst>
      <p:ext uri="{BB962C8B-B14F-4D97-AF65-F5344CB8AC3E}">
        <p14:creationId xmlns:p14="http://schemas.microsoft.com/office/powerpoint/2010/main" val="101875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AD9D-7F91-0944-57A5-59920256F7F3}"/>
              </a:ext>
            </a:extLst>
          </p:cNvPr>
          <p:cNvSpPr>
            <a:spLocks noGrp="1"/>
          </p:cNvSpPr>
          <p:nvPr>
            <p:ph type="title"/>
          </p:nvPr>
        </p:nvSpPr>
        <p:spPr/>
        <p:txBody>
          <a:bodyPr/>
          <a:lstStyle/>
          <a:p>
            <a:r>
              <a:rPr lang="en-IN" dirty="0"/>
              <a:t>Q &amp; A:</a:t>
            </a:r>
          </a:p>
        </p:txBody>
      </p:sp>
      <p:sp>
        <p:nvSpPr>
          <p:cNvPr id="3" name="Content Placeholder 2">
            <a:extLst>
              <a:ext uri="{FF2B5EF4-FFF2-40B4-BE49-F238E27FC236}">
                <a16:creationId xmlns:a16="http://schemas.microsoft.com/office/drawing/2014/main" id="{08900AFC-3042-E80E-952C-E24698926FBB}"/>
              </a:ext>
            </a:extLst>
          </p:cNvPr>
          <p:cNvSpPr>
            <a:spLocks noGrp="1"/>
          </p:cNvSpPr>
          <p:nvPr>
            <p:ph idx="1"/>
          </p:nvPr>
        </p:nvSpPr>
        <p:spPr>
          <a:xfrm>
            <a:off x="86360" y="142240"/>
            <a:ext cx="9738360" cy="6573520"/>
          </a:xfrm>
        </p:spPr>
        <p:txBody>
          <a:bodyPr>
            <a:normAutofit/>
          </a:bodyPr>
          <a:lstStyle/>
          <a:p>
            <a:pPr marL="0" indent="0">
              <a:buNone/>
            </a:pPr>
            <a:r>
              <a:rPr lang="en-IN" dirty="0"/>
              <a:t>Q1)Data Source?</a:t>
            </a:r>
          </a:p>
          <a:p>
            <a:pPr marL="0" indent="0">
              <a:buNone/>
            </a:pPr>
            <a:r>
              <a:rPr lang="en-IN" sz="1800" dirty="0">
                <a:effectLst/>
                <a:latin typeface="Times New Roman" panose="02020603050405020304" pitchFamily="18" charset="0"/>
                <a:ea typeface="Calibri" panose="020F0502020204030204" pitchFamily="34" charset="0"/>
              </a:rPr>
              <a:t>Dataset: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https://github.com/rodrigosantis1/backorder_prediction/blob/master/dataset.rar</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t>Q 2) What was the type of data?</a:t>
            </a:r>
          </a:p>
          <a:p>
            <a:r>
              <a:rPr lang="en-US" sz="1100" dirty="0"/>
              <a:t>Numerical Columns:</a:t>
            </a:r>
          </a:p>
          <a:p>
            <a:pPr>
              <a:buFont typeface="Arial" panose="020B0604020202020204" pitchFamily="34" charset="0"/>
              <a:buChar char="•"/>
            </a:pPr>
            <a:r>
              <a:rPr lang="en-US" sz="1100" dirty="0" err="1"/>
              <a:t>national_inv</a:t>
            </a:r>
            <a:r>
              <a:rPr lang="en-US" sz="1100" dirty="0"/>
              <a:t>: Represents the current inventory level of a product.</a:t>
            </a:r>
          </a:p>
          <a:p>
            <a:pPr>
              <a:buFont typeface="Arial" panose="020B0604020202020204" pitchFamily="34" charset="0"/>
              <a:buChar char="•"/>
            </a:pPr>
            <a:r>
              <a:rPr lang="en-US" sz="1100" dirty="0" err="1"/>
              <a:t>lead_time</a:t>
            </a:r>
            <a:r>
              <a:rPr lang="en-US" sz="1100" dirty="0"/>
              <a:t>: Indicates the time taken for replenishment or delivery of the product.</a:t>
            </a:r>
          </a:p>
          <a:p>
            <a:pPr>
              <a:buFont typeface="Arial" panose="020B0604020202020204" pitchFamily="34" charset="0"/>
              <a:buChar char="•"/>
            </a:pPr>
            <a:r>
              <a:rPr lang="en-US" sz="1100" dirty="0" err="1"/>
              <a:t>in_transit_qty</a:t>
            </a:r>
            <a:r>
              <a:rPr lang="en-US" sz="1100" dirty="0"/>
              <a:t>: Refers to the quantity of the product currently in transit.</a:t>
            </a:r>
          </a:p>
          <a:p>
            <a:pPr>
              <a:buFont typeface="Arial" panose="020B0604020202020204" pitchFamily="34" charset="0"/>
              <a:buChar char="•"/>
            </a:pPr>
            <a:r>
              <a:rPr lang="en-US" sz="1100" dirty="0"/>
              <a:t>forecast_3_month, forecast_6_month, forecast_9_month: Represent the forecasted demand for the product over different time periods.</a:t>
            </a:r>
          </a:p>
          <a:p>
            <a:pPr>
              <a:buFont typeface="Arial" panose="020B0604020202020204" pitchFamily="34" charset="0"/>
              <a:buChar char="•"/>
            </a:pPr>
            <a:r>
              <a:rPr lang="en-US" sz="1100" dirty="0"/>
              <a:t>sales_1_month, sales_3_month, sales_6_month, sales_9_month: Denote the actual sales quantities over different time periods.</a:t>
            </a:r>
          </a:p>
          <a:p>
            <a:pPr>
              <a:buFont typeface="Arial" panose="020B0604020202020204" pitchFamily="34" charset="0"/>
              <a:buChar char="•"/>
            </a:pPr>
            <a:r>
              <a:rPr lang="en-US" sz="1100" dirty="0" err="1"/>
              <a:t>min_bank</a:t>
            </a:r>
            <a:r>
              <a:rPr lang="en-US" sz="1100" dirty="0"/>
              <a:t>: Indicates the minimum amount of stock required for a product.</a:t>
            </a:r>
          </a:p>
          <a:p>
            <a:pPr>
              <a:buFont typeface="Arial" panose="020B0604020202020204" pitchFamily="34" charset="0"/>
              <a:buChar char="•"/>
            </a:pPr>
            <a:r>
              <a:rPr lang="en-US" sz="1100" dirty="0" err="1"/>
              <a:t>pieces_past_due</a:t>
            </a:r>
            <a:r>
              <a:rPr lang="en-US" sz="1100" dirty="0"/>
              <a:t>: Represents the number of pieces that are past their due date.</a:t>
            </a:r>
          </a:p>
          <a:p>
            <a:pPr>
              <a:buFont typeface="Arial" panose="020B0604020202020204" pitchFamily="34" charset="0"/>
              <a:buChar char="•"/>
            </a:pPr>
            <a:r>
              <a:rPr lang="en-US" sz="1100" dirty="0"/>
              <a:t>perf_6_month_avg, perf_12_month_avg: Indicate the performance (availability) of the product over different time periods.</a:t>
            </a:r>
          </a:p>
          <a:p>
            <a:pPr>
              <a:buFont typeface="Arial" panose="020B0604020202020204" pitchFamily="34" charset="0"/>
              <a:buChar char="•"/>
            </a:pPr>
            <a:r>
              <a:rPr lang="en-US" sz="1100" dirty="0" err="1"/>
              <a:t>local_bo_qty</a:t>
            </a:r>
            <a:r>
              <a:rPr lang="en-US" sz="1100" dirty="0"/>
              <a:t>: Represents the quantity of the product currently on backorder.</a:t>
            </a:r>
          </a:p>
          <a:p>
            <a:r>
              <a:rPr lang="en-US" sz="1000" dirty="0"/>
              <a:t>Categorical Columns:</a:t>
            </a:r>
          </a:p>
          <a:p>
            <a:pPr>
              <a:buFont typeface="Arial" panose="020B0604020202020204" pitchFamily="34" charset="0"/>
              <a:buChar char="•"/>
            </a:pPr>
            <a:r>
              <a:rPr lang="en-US" sz="1000" dirty="0" err="1"/>
              <a:t>sku</a:t>
            </a:r>
            <a:r>
              <a:rPr lang="en-US" sz="1000" dirty="0"/>
              <a:t>: Refers to the stock keeping unit or identifier for the product.</a:t>
            </a:r>
          </a:p>
          <a:p>
            <a:pPr>
              <a:buFont typeface="Arial" panose="020B0604020202020204" pitchFamily="34" charset="0"/>
              <a:buChar char="•"/>
            </a:pPr>
            <a:r>
              <a:rPr lang="en-US" sz="1000" dirty="0" err="1"/>
              <a:t>potential_issue</a:t>
            </a:r>
            <a:r>
              <a:rPr lang="en-US" sz="1000" dirty="0"/>
              <a:t>, </a:t>
            </a:r>
            <a:r>
              <a:rPr lang="en-US" sz="1000" dirty="0" err="1"/>
              <a:t>deck_risk</a:t>
            </a:r>
            <a:r>
              <a:rPr lang="en-US" sz="1000" dirty="0"/>
              <a:t>, </a:t>
            </a:r>
            <a:r>
              <a:rPr lang="en-US" sz="1000" dirty="0" err="1"/>
              <a:t>oe_constraint</a:t>
            </a:r>
            <a:r>
              <a:rPr lang="en-US" sz="1000" dirty="0"/>
              <a:t>, </a:t>
            </a:r>
            <a:r>
              <a:rPr lang="en-US" sz="1000" dirty="0" err="1"/>
              <a:t>ppap_risk</a:t>
            </a:r>
            <a:r>
              <a:rPr lang="en-US" sz="1000" dirty="0"/>
              <a:t>, </a:t>
            </a:r>
            <a:r>
              <a:rPr lang="en-US" sz="1000" dirty="0" err="1"/>
              <a:t>stop_auto_buy</a:t>
            </a:r>
            <a:r>
              <a:rPr lang="en-US" sz="1000" dirty="0"/>
              <a:t>, </a:t>
            </a:r>
            <a:r>
              <a:rPr lang="en-US" sz="1000" dirty="0" err="1"/>
              <a:t>rev_stop</a:t>
            </a:r>
            <a:r>
              <a:rPr lang="en-US" sz="1000" dirty="0"/>
              <a:t>: These columns contain categorical values indicating the presence or absence of certain issues or risks related to the product.</a:t>
            </a:r>
          </a:p>
          <a:p>
            <a:pPr>
              <a:buFont typeface="Arial" panose="020B0604020202020204" pitchFamily="34" charset="0"/>
              <a:buChar char="•"/>
            </a:pPr>
            <a:r>
              <a:rPr lang="en-US" sz="1000" dirty="0" err="1"/>
              <a:t>went_on_backorder</a:t>
            </a:r>
            <a:r>
              <a:rPr lang="en-US" sz="1000" dirty="0"/>
              <a:t>: This column contains the target variable, indicating whether the product went on backorder (Yes) or not (No).</a:t>
            </a:r>
          </a:p>
          <a:p>
            <a:pPr marL="0" indent="0">
              <a:buNone/>
            </a:pPr>
            <a:endParaRPr lang="en-IN" dirty="0"/>
          </a:p>
        </p:txBody>
      </p:sp>
    </p:spTree>
    <p:extLst>
      <p:ext uri="{BB962C8B-B14F-4D97-AF65-F5344CB8AC3E}">
        <p14:creationId xmlns:p14="http://schemas.microsoft.com/office/powerpoint/2010/main" val="87368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AD9D-7F91-0944-57A5-59920256F7F3}"/>
              </a:ext>
            </a:extLst>
          </p:cNvPr>
          <p:cNvSpPr>
            <a:spLocks noGrp="1"/>
          </p:cNvSpPr>
          <p:nvPr>
            <p:ph type="title"/>
          </p:nvPr>
        </p:nvSpPr>
        <p:spPr/>
        <p:txBody>
          <a:bodyPr/>
          <a:lstStyle/>
          <a:p>
            <a:r>
              <a:rPr lang="en-IN" dirty="0"/>
              <a:t>Q &amp; A:</a:t>
            </a:r>
          </a:p>
        </p:txBody>
      </p:sp>
      <p:sp>
        <p:nvSpPr>
          <p:cNvPr id="3" name="Content Placeholder 2">
            <a:extLst>
              <a:ext uri="{FF2B5EF4-FFF2-40B4-BE49-F238E27FC236}">
                <a16:creationId xmlns:a16="http://schemas.microsoft.com/office/drawing/2014/main" id="{08900AFC-3042-E80E-952C-E24698926FBB}"/>
              </a:ext>
            </a:extLst>
          </p:cNvPr>
          <p:cNvSpPr>
            <a:spLocks noGrp="1"/>
          </p:cNvSpPr>
          <p:nvPr>
            <p:ph idx="1"/>
          </p:nvPr>
        </p:nvSpPr>
        <p:spPr>
          <a:xfrm>
            <a:off x="86360" y="142240"/>
            <a:ext cx="9738360" cy="6573520"/>
          </a:xfrm>
        </p:spPr>
        <p:txBody>
          <a:bodyPr>
            <a:normAutofit/>
          </a:bodyPr>
          <a:lstStyle/>
          <a:p>
            <a:pPr marL="0" indent="0">
              <a:buNone/>
            </a:pPr>
            <a:r>
              <a:rPr lang="en-US" dirty="0"/>
              <a:t>Q 3) What’s the complete flow you followed in this Project?</a:t>
            </a:r>
          </a:p>
          <a:p>
            <a:pPr marL="0" indent="0">
              <a:buNone/>
            </a:pPr>
            <a:endParaRPr lang="en-IN" dirty="0"/>
          </a:p>
        </p:txBody>
      </p:sp>
      <p:grpSp>
        <p:nvGrpSpPr>
          <p:cNvPr id="4" name="Group 3">
            <a:extLst>
              <a:ext uri="{FF2B5EF4-FFF2-40B4-BE49-F238E27FC236}">
                <a16:creationId xmlns:a16="http://schemas.microsoft.com/office/drawing/2014/main" id="{4862A425-A3FB-890D-D2C7-9550E9061347}"/>
              </a:ext>
            </a:extLst>
          </p:cNvPr>
          <p:cNvGrpSpPr/>
          <p:nvPr/>
        </p:nvGrpSpPr>
        <p:grpSpPr>
          <a:xfrm>
            <a:off x="472440" y="1310640"/>
            <a:ext cx="6979919" cy="3931919"/>
            <a:chOff x="0" y="0"/>
            <a:chExt cx="5252613" cy="3161490"/>
          </a:xfrm>
        </p:grpSpPr>
        <p:sp>
          <p:nvSpPr>
            <p:cNvPr id="5" name="Oval 4">
              <a:extLst>
                <a:ext uri="{FF2B5EF4-FFF2-40B4-BE49-F238E27FC236}">
                  <a16:creationId xmlns:a16="http://schemas.microsoft.com/office/drawing/2014/main" id="{9BBCD1A7-4B2A-8970-BDF3-2006E5E838DE}"/>
                </a:ext>
              </a:extLst>
            </p:cNvPr>
            <p:cNvSpPr/>
            <p:nvPr/>
          </p:nvSpPr>
          <p:spPr>
            <a:xfrm>
              <a:off x="0" y="155643"/>
              <a:ext cx="914400" cy="359923"/>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Dataset</a:t>
              </a:r>
            </a:p>
          </p:txBody>
        </p:sp>
        <p:sp>
          <p:nvSpPr>
            <p:cNvPr id="6" name="Oval 5">
              <a:extLst>
                <a:ext uri="{FF2B5EF4-FFF2-40B4-BE49-F238E27FC236}">
                  <a16:creationId xmlns:a16="http://schemas.microsoft.com/office/drawing/2014/main" id="{F8346EBF-8746-2A63-B7AD-FB13AB28128C}"/>
                </a:ext>
              </a:extLst>
            </p:cNvPr>
            <p:cNvSpPr/>
            <p:nvPr/>
          </p:nvSpPr>
          <p:spPr>
            <a:xfrm>
              <a:off x="1702341" y="9728"/>
              <a:ext cx="1313234" cy="632298"/>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kern="100">
                  <a:effectLst/>
                  <a:ea typeface="Calibri" panose="020F0502020204030204" pitchFamily="34" charset="0"/>
                  <a:cs typeface="Times New Roman" panose="02020603050405020304" pitchFamily="18" charset="0"/>
                </a:rPr>
                <a:t>Data Exploration</a:t>
              </a: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sp>
          <p:nvSpPr>
            <p:cNvPr id="7" name="Oval 6">
              <a:extLst>
                <a:ext uri="{FF2B5EF4-FFF2-40B4-BE49-F238E27FC236}">
                  <a16:creationId xmlns:a16="http://schemas.microsoft.com/office/drawing/2014/main" id="{4D90A3E3-DF16-E78E-BF12-743DF9C095D2}"/>
                </a:ext>
              </a:extLst>
            </p:cNvPr>
            <p:cNvSpPr/>
            <p:nvPr/>
          </p:nvSpPr>
          <p:spPr>
            <a:xfrm>
              <a:off x="4105073" y="0"/>
              <a:ext cx="1070043" cy="632298"/>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kern="100">
                  <a:effectLst/>
                  <a:ea typeface="Calibri" panose="020F0502020204030204" pitchFamily="34" charset="0"/>
                  <a:cs typeface="Times New Roman" panose="02020603050405020304" pitchFamily="18" charset="0"/>
                </a:rPr>
                <a:t>Data Cleaning</a:t>
              </a:r>
            </a:p>
          </p:txBody>
        </p:sp>
        <p:sp>
          <p:nvSpPr>
            <p:cNvPr id="8" name="Oval 7">
              <a:extLst>
                <a:ext uri="{FF2B5EF4-FFF2-40B4-BE49-F238E27FC236}">
                  <a16:creationId xmlns:a16="http://schemas.microsoft.com/office/drawing/2014/main" id="{18A9F565-399C-B254-1204-72EBE9B8AFC9}"/>
                </a:ext>
              </a:extLst>
            </p:cNvPr>
            <p:cNvSpPr/>
            <p:nvPr/>
          </p:nvSpPr>
          <p:spPr>
            <a:xfrm>
              <a:off x="4173166" y="1138136"/>
              <a:ext cx="1001395" cy="86550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kern="100">
                  <a:effectLst/>
                  <a:ea typeface="Calibri" panose="020F0502020204030204" pitchFamily="34" charset="0"/>
                  <a:cs typeface="Times New Roman" panose="02020603050405020304" pitchFamily="18" charset="0"/>
                </a:rPr>
                <a:t>Feature </a:t>
              </a:r>
            </a:p>
            <a:p>
              <a:pPr>
                <a:lnSpc>
                  <a:spcPct val="107000"/>
                </a:lnSpc>
                <a:spcAft>
                  <a:spcPts val="800"/>
                </a:spcAft>
              </a:pPr>
              <a:r>
                <a:rPr lang="en-IN" sz="1100" kern="100">
                  <a:effectLst/>
                  <a:ea typeface="Calibri" panose="020F0502020204030204" pitchFamily="34" charset="0"/>
                  <a:cs typeface="Times New Roman" panose="02020603050405020304" pitchFamily="18" charset="0"/>
                </a:rPr>
                <a:t>Engineering</a:t>
              </a: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sp>
          <p:nvSpPr>
            <p:cNvPr id="9" name="Oval 8">
              <a:extLst>
                <a:ext uri="{FF2B5EF4-FFF2-40B4-BE49-F238E27FC236}">
                  <a16:creationId xmlns:a16="http://schemas.microsoft.com/office/drawing/2014/main" id="{5C726E18-E7DA-3B93-C865-DA0D073EEF4E}"/>
                </a:ext>
              </a:extLst>
            </p:cNvPr>
            <p:cNvSpPr/>
            <p:nvPr/>
          </p:nvSpPr>
          <p:spPr>
            <a:xfrm>
              <a:off x="632298" y="1138136"/>
              <a:ext cx="846306" cy="846307"/>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kern="100">
                  <a:effectLst/>
                  <a:ea typeface="Calibri" panose="020F0502020204030204" pitchFamily="34" charset="0"/>
                  <a:cs typeface="Times New Roman" panose="02020603050405020304" pitchFamily="18" charset="0"/>
                </a:rPr>
                <a:t>Model </a:t>
              </a:r>
            </a:p>
            <a:p>
              <a:pPr>
                <a:lnSpc>
                  <a:spcPct val="107000"/>
                </a:lnSpc>
                <a:spcAft>
                  <a:spcPts val="800"/>
                </a:spcAft>
              </a:pPr>
              <a:r>
                <a:rPr lang="en-IN" sz="1100" kern="100">
                  <a:effectLst/>
                  <a:ea typeface="Calibri" panose="020F0502020204030204" pitchFamily="34" charset="0"/>
                  <a:cs typeface="Times New Roman" panose="02020603050405020304" pitchFamily="18" charset="0"/>
                </a:rPr>
                <a:t>Building</a:t>
              </a: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 </a:t>
              </a:r>
            </a:p>
          </p:txBody>
        </p:sp>
        <p:sp>
          <p:nvSpPr>
            <p:cNvPr id="10" name="Oval 9">
              <a:extLst>
                <a:ext uri="{FF2B5EF4-FFF2-40B4-BE49-F238E27FC236}">
                  <a16:creationId xmlns:a16="http://schemas.microsoft.com/office/drawing/2014/main" id="{DD812519-8F92-493D-E9AC-309B08FAB028}"/>
                </a:ext>
              </a:extLst>
            </p:cNvPr>
            <p:cNvSpPr/>
            <p:nvPr/>
          </p:nvSpPr>
          <p:spPr>
            <a:xfrm>
              <a:off x="3754877" y="2480553"/>
              <a:ext cx="1497736" cy="6318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Prediction Result</a:t>
              </a:r>
            </a:p>
          </p:txBody>
        </p:sp>
        <p:sp>
          <p:nvSpPr>
            <p:cNvPr id="11" name="Oval 10">
              <a:extLst>
                <a:ext uri="{FF2B5EF4-FFF2-40B4-BE49-F238E27FC236}">
                  <a16:creationId xmlns:a16="http://schemas.microsoft.com/office/drawing/2014/main" id="{6557A533-78E7-EF7F-E567-102BF08CF567}"/>
                </a:ext>
              </a:extLst>
            </p:cNvPr>
            <p:cNvSpPr/>
            <p:nvPr/>
          </p:nvSpPr>
          <p:spPr>
            <a:xfrm>
              <a:off x="379379" y="2461098"/>
              <a:ext cx="1575435" cy="700392"/>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Make Prediction</a:t>
              </a:r>
            </a:p>
          </p:txBody>
        </p:sp>
        <p:sp>
          <p:nvSpPr>
            <p:cNvPr id="12" name="Arrow: Right 11">
              <a:extLst>
                <a:ext uri="{FF2B5EF4-FFF2-40B4-BE49-F238E27FC236}">
                  <a16:creationId xmlns:a16="http://schemas.microsoft.com/office/drawing/2014/main" id="{FA6BE428-62DF-30BC-E2B8-E1814A349250}"/>
                </a:ext>
              </a:extLst>
            </p:cNvPr>
            <p:cNvSpPr/>
            <p:nvPr/>
          </p:nvSpPr>
          <p:spPr>
            <a:xfrm>
              <a:off x="992221" y="126054"/>
              <a:ext cx="642025" cy="428017"/>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Arrow: Right 12">
              <a:extLst>
                <a:ext uri="{FF2B5EF4-FFF2-40B4-BE49-F238E27FC236}">
                  <a16:creationId xmlns:a16="http://schemas.microsoft.com/office/drawing/2014/main" id="{30365DEF-6F73-6602-DABA-2E974B1CA057}"/>
                </a:ext>
              </a:extLst>
            </p:cNvPr>
            <p:cNvSpPr/>
            <p:nvPr/>
          </p:nvSpPr>
          <p:spPr>
            <a:xfrm rot="10800000">
              <a:off x="1585203" y="1380922"/>
              <a:ext cx="2490687" cy="428017"/>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Arrow: Right 13">
              <a:extLst>
                <a:ext uri="{FF2B5EF4-FFF2-40B4-BE49-F238E27FC236}">
                  <a16:creationId xmlns:a16="http://schemas.microsoft.com/office/drawing/2014/main" id="{7F76ACEA-02C8-5E13-AB28-D6264D0D3A01}"/>
                </a:ext>
              </a:extLst>
            </p:cNvPr>
            <p:cNvSpPr/>
            <p:nvPr/>
          </p:nvSpPr>
          <p:spPr>
            <a:xfrm rot="5248790">
              <a:off x="4464273" y="689942"/>
              <a:ext cx="436527" cy="428017"/>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Arrow: Right 14">
              <a:extLst>
                <a:ext uri="{FF2B5EF4-FFF2-40B4-BE49-F238E27FC236}">
                  <a16:creationId xmlns:a16="http://schemas.microsoft.com/office/drawing/2014/main" id="{315E3AEF-EA7E-4A3C-86AF-C970544ED525}"/>
                </a:ext>
              </a:extLst>
            </p:cNvPr>
            <p:cNvSpPr/>
            <p:nvPr/>
          </p:nvSpPr>
          <p:spPr>
            <a:xfrm>
              <a:off x="3171217" y="126054"/>
              <a:ext cx="856034" cy="428017"/>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Arrow: Right 15">
              <a:extLst>
                <a:ext uri="{FF2B5EF4-FFF2-40B4-BE49-F238E27FC236}">
                  <a16:creationId xmlns:a16="http://schemas.microsoft.com/office/drawing/2014/main" id="{BCB1C392-7B2C-A6FA-AC86-3B9E86489BBF}"/>
                </a:ext>
              </a:extLst>
            </p:cNvPr>
            <p:cNvSpPr/>
            <p:nvPr/>
          </p:nvSpPr>
          <p:spPr>
            <a:xfrm>
              <a:off x="2062264" y="2587152"/>
              <a:ext cx="1536200" cy="427990"/>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Arrow: Right 16">
              <a:extLst>
                <a:ext uri="{FF2B5EF4-FFF2-40B4-BE49-F238E27FC236}">
                  <a16:creationId xmlns:a16="http://schemas.microsoft.com/office/drawing/2014/main" id="{1FF8FFB4-4364-0723-725E-7B077A5F6E24}"/>
                </a:ext>
              </a:extLst>
            </p:cNvPr>
            <p:cNvSpPr/>
            <p:nvPr/>
          </p:nvSpPr>
          <p:spPr>
            <a:xfrm rot="5400000">
              <a:off x="866195" y="2033513"/>
              <a:ext cx="431473" cy="427990"/>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Tree>
    <p:extLst>
      <p:ext uri="{BB962C8B-B14F-4D97-AF65-F5344CB8AC3E}">
        <p14:creationId xmlns:p14="http://schemas.microsoft.com/office/powerpoint/2010/main" val="261115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E8A7A635-18AF-8FB3-9121-761542DE5497}"/>
              </a:ext>
            </a:extLst>
          </p:cNvPr>
          <p:cNvSpPr>
            <a:spLocks noGrp="1"/>
          </p:cNvSpPr>
          <p:nvPr>
            <p:ph idx="1"/>
          </p:nvPr>
        </p:nvSpPr>
        <p:spPr>
          <a:xfrm>
            <a:off x="365760" y="101600"/>
            <a:ext cx="11140440" cy="6117085"/>
          </a:xfrm>
        </p:spPr>
        <p:txBody>
          <a:bodyPr>
            <a:normAutofit fontScale="55000" lnSpcReduction="20000"/>
          </a:bodyPr>
          <a:lstStyle/>
          <a:p>
            <a:pPr marL="0" indent="0">
              <a:buNone/>
            </a:pPr>
            <a:r>
              <a:rPr lang="en-US" dirty="0"/>
              <a:t>Q 5) How logs are managed?</a:t>
            </a:r>
          </a:p>
          <a:p>
            <a:pPr marL="0" indent="0">
              <a:buNone/>
            </a:pPr>
            <a:endParaRPr lang="en-US" dirty="0"/>
          </a:p>
          <a:p>
            <a:pPr marL="0" indent="0">
              <a:buNone/>
            </a:pPr>
            <a:r>
              <a:rPr lang="en-US" dirty="0"/>
              <a:t>We are using different logs as per the steps that we follow in validation and</a:t>
            </a:r>
          </a:p>
          <a:p>
            <a:pPr marL="0" indent="0">
              <a:buNone/>
            </a:pPr>
            <a:endParaRPr lang="en-US" dirty="0"/>
          </a:p>
          <a:p>
            <a:pPr marL="0" indent="0">
              <a:buNone/>
            </a:pPr>
            <a:r>
              <a:rPr lang="en-US" dirty="0"/>
              <a:t>modeling like File validation log , Data Insertion ,Model Training log , prediction log</a:t>
            </a:r>
          </a:p>
          <a:p>
            <a:pPr marL="0" indent="0">
              <a:buNone/>
            </a:pPr>
            <a:endParaRPr lang="en-US" dirty="0"/>
          </a:p>
          <a:p>
            <a:pPr marL="0" indent="0">
              <a:buNone/>
            </a:pPr>
            <a:r>
              <a:rPr lang="en-US" dirty="0"/>
              <a:t>etc.</a:t>
            </a:r>
          </a:p>
          <a:p>
            <a:pPr marL="0" indent="0">
              <a:buNone/>
            </a:pPr>
            <a:endParaRPr lang="en-US" dirty="0"/>
          </a:p>
          <a:p>
            <a:pPr marL="0" indent="0">
              <a:buNone/>
            </a:pPr>
            <a:r>
              <a:rPr lang="en-US" dirty="0"/>
              <a:t>Q 6) What techniques were you using for data pre-processing?</a:t>
            </a:r>
          </a:p>
          <a:p>
            <a:pPr marL="0" indent="0">
              <a:buNone/>
            </a:pPr>
            <a:endParaRPr lang="en-US" dirty="0"/>
          </a:p>
          <a:p>
            <a:r>
              <a:rPr lang="en-US" dirty="0"/>
              <a:t>Removing unwanted attributes</a:t>
            </a:r>
          </a:p>
          <a:p>
            <a:endParaRPr lang="en-US" dirty="0"/>
          </a:p>
          <a:p>
            <a:r>
              <a:rPr lang="en-US" dirty="0"/>
              <a:t>Visualizing relation of independent variables with each other and output variables</a:t>
            </a:r>
          </a:p>
          <a:p>
            <a:endParaRPr lang="en-US" dirty="0"/>
          </a:p>
          <a:p>
            <a:r>
              <a:rPr lang="en-US" dirty="0"/>
              <a:t>Checking and changing Distribution of continuous values</a:t>
            </a:r>
          </a:p>
          <a:p>
            <a:endParaRPr lang="en-US" dirty="0"/>
          </a:p>
          <a:p>
            <a:r>
              <a:rPr lang="en-US" dirty="0"/>
              <a:t>Removing outliers</a:t>
            </a:r>
          </a:p>
          <a:p>
            <a:endParaRPr lang="en-US" dirty="0"/>
          </a:p>
          <a:p>
            <a:r>
              <a:rPr lang="en-US" dirty="0"/>
              <a:t>Cleaning data and imputing if null values are present.</a:t>
            </a:r>
          </a:p>
          <a:p>
            <a:endParaRPr lang="en-US" dirty="0"/>
          </a:p>
          <a:p>
            <a:r>
              <a:rPr lang="en-US" dirty="0"/>
              <a:t>Converting categorical data into numeric values.</a:t>
            </a:r>
          </a:p>
          <a:p>
            <a:endParaRPr lang="en-US" dirty="0"/>
          </a:p>
          <a:p>
            <a:r>
              <a:rPr lang="en-US" dirty="0"/>
              <a:t>Scaling the data</a:t>
            </a:r>
            <a:endParaRPr lang="en-IN" dirty="0"/>
          </a:p>
        </p:txBody>
      </p:sp>
    </p:spTree>
    <p:extLst>
      <p:ext uri="{BB962C8B-B14F-4D97-AF65-F5344CB8AC3E}">
        <p14:creationId xmlns:p14="http://schemas.microsoft.com/office/powerpoint/2010/main" val="41200518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TotalTime>
  <Words>1583</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Bradley Hand ITC</vt:lpstr>
      <vt:lpstr>Century Gothic</vt:lpstr>
      <vt:lpstr>Symbol</vt:lpstr>
      <vt:lpstr>Times New Roman</vt:lpstr>
      <vt:lpstr>Vapor Trail</vt:lpstr>
      <vt:lpstr>Backorder Prediction</vt:lpstr>
      <vt:lpstr>PowerPoint Presentation</vt:lpstr>
      <vt:lpstr>PowerPoint Presentation</vt:lpstr>
      <vt:lpstr>PowerPoint Presentation</vt:lpstr>
      <vt:lpstr>Model training </vt:lpstr>
      <vt:lpstr>Prediction</vt:lpstr>
      <vt:lpstr>Q &amp; A:</vt:lpstr>
      <vt:lpstr>Q &amp; A:</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Backorder Prediction</dc:title>
  <dc:creator>Anita Paul</dc:creator>
  <cp:lastModifiedBy>Anita Paul</cp:lastModifiedBy>
  <cp:revision>2</cp:revision>
  <dcterms:created xsi:type="dcterms:W3CDTF">2023-06-24T12:33:11Z</dcterms:created>
  <dcterms:modified xsi:type="dcterms:W3CDTF">2023-06-26T11:27:53Z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2023-06-26T11:21:52Z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205999cc-2095-41a4-87de-99479af5fb33</vt:lpwstr>
  </property>
  <property fmtid="{D5CDD505-2E9C-101B-9397-08002B2CF9AE}" pid="7" name="MSIP_Label_defa4170-0d19-0005-0004-bc88714345d2_ActionId">
    <vt:lpwstr>ec1faf26-0509-40e1-95f9-78fc31491626</vt:lpwstr>
  </property>
  <property fmtid="{D5CDD505-2E9C-101B-9397-08002B2CF9AE}" pid="8" name="MSIP_Label_defa4170-0d19-0005-0004-bc88714345d2_ContentBits">
    <vt:lpwstr>0</vt:lpwstr>
  </property>
</Properties>
</file>