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86" r:id="rId5"/>
    <p:sldId id="259" r:id="rId6"/>
    <p:sldId id="285"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9A5C6-AB34-4D4B-9554-997BB9FB5CF4}" type="datetimeFigureOut">
              <a:rPr lang="en-US" smtClean="0"/>
              <a:t>1/28/2022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CDB99-0204-4FC3-B69B-B22E308F162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0CDB99-0204-4FC3-B69B-B22E308F1621}"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1/28/2022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1/28/2022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u="sng" dirty="0" smtClean="0">
                <a:solidFill>
                  <a:schemeClr val="tx1"/>
                </a:solidFill>
                <a:latin typeface="Times New Roman" pitchFamily="18" charset="0"/>
                <a:cs typeface="Times New Roman" pitchFamily="18" charset="0"/>
              </a:rPr>
              <a:t>Submitted by</a:t>
            </a:r>
            <a:r>
              <a:rPr lang="en-US" dirty="0" smtClean="0">
                <a:solidFill>
                  <a:schemeClr val="tx1"/>
                </a:solidFill>
                <a:latin typeface="Times New Roman" pitchFamily="18" charset="0"/>
                <a:cs typeface="Times New Roman" pitchFamily="18" charset="0"/>
              </a:rPr>
              <a:t>:  Anita Thapa</a:t>
            </a:r>
          </a:p>
          <a:p>
            <a:endParaRPr lang="en-US" dirty="0"/>
          </a:p>
        </p:txBody>
      </p:sp>
      <p:sp>
        <p:nvSpPr>
          <p:cNvPr id="2" name="Title 1"/>
          <p:cNvSpPr>
            <a:spLocks noGrp="1"/>
          </p:cNvSpPr>
          <p:nvPr>
            <p:ph type="ctrTitle"/>
          </p:nvPr>
        </p:nvSpPr>
        <p:spPr/>
        <p:txBody>
          <a:bodyPr/>
          <a:lstStyle/>
          <a:p>
            <a:r>
              <a:rPr lang="en-US" dirty="0" smtClean="0"/>
              <a:t>Car Price Prediction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pPr>
              <a:buNone/>
            </a:pPr>
            <a:r>
              <a:rPr lang="en-US" b="1"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Separation </a:t>
            </a:r>
            <a:r>
              <a:rPr lang="en-US" b="1" u="sng" dirty="0" smtClean="0">
                <a:latin typeface="Times New Roman" pitchFamily="18" charset="0"/>
                <a:cs typeface="Times New Roman" pitchFamily="18" charset="0"/>
              </a:rPr>
              <a:t>of Feature &amp; Target from dataset </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Dataset not containing </a:t>
            </a:r>
            <a:r>
              <a:rPr lang="en-US" dirty="0" smtClean="0">
                <a:latin typeface="Times New Roman" pitchFamily="18" charset="0"/>
                <a:cs typeface="Times New Roman" pitchFamily="18" charset="0"/>
              </a:rPr>
              <a:t>‘Price’ </a:t>
            </a:r>
            <a:r>
              <a:rPr lang="en-US" dirty="0" smtClean="0">
                <a:latin typeface="Times New Roman" pitchFamily="18" charset="0"/>
                <a:cs typeface="Times New Roman" pitchFamily="18" charset="0"/>
              </a:rPr>
              <a:t>column is the feature column</a:t>
            </a:r>
            <a:r>
              <a:rPr lang="en-US" dirty="0" smtClean="0">
                <a:latin typeface="Times New Roman" pitchFamily="18" charset="0"/>
                <a:cs typeface="Times New Roman" pitchFamily="18" charset="0"/>
              </a:rPr>
              <a:t>. It is termed as ‘x’ variable.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Dataset only containing </a:t>
            </a:r>
            <a:r>
              <a:rPr lang="en-US" dirty="0" smtClean="0">
                <a:latin typeface="Times New Roman" pitchFamily="18" charset="0"/>
                <a:cs typeface="Times New Roman" pitchFamily="18" charset="0"/>
              </a:rPr>
              <a:t>‘Price’ </a:t>
            </a:r>
            <a:r>
              <a:rPr lang="en-US" dirty="0" smtClean="0">
                <a:latin typeface="Times New Roman" pitchFamily="18" charset="0"/>
                <a:cs typeface="Times New Roman" pitchFamily="18" charset="0"/>
              </a:rPr>
              <a:t>column is called the target column. </a:t>
            </a:r>
            <a:r>
              <a:rPr lang="en-US" dirty="0" smtClean="0">
                <a:latin typeface="Times New Roman" pitchFamily="18" charset="0"/>
                <a:cs typeface="Times New Roman" pitchFamily="18" charset="0"/>
              </a:rPr>
              <a:t>It is termed as ‘y’ variable.</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715000"/>
          </a:xfrm>
        </p:spPr>
        <p:txBody>
          <a:bodyPr>
            <a:normAutofit/>
          </a:bodyPr>
          <a:lstStyle/>
          <a:p>
            <a:pPr algn="just">
              <a:buNone/>
            </a:pPr>
            <a:r>
              <a:rPr lang="en-US" b="1" dirty="0" smtClean="0">
                <a:latin typeface="Times New Roman" pitchFamily="18" charset="0"/>
                <a:cs typeface="Times New Roman" pitchFamily="18" charset="0"/>
              </a:rPr>
              <a:t>7.  </a:t>
            </a:r>
            <a:r>
              <a:rPr lang="en-US" b="1" u="sng" dirty="0" smtClean="0">
                <a:latin typeface="Times New Roman" pitchFamily="18" charset="0"/>
                <a:cs typeface="Times New Roman" pitchFamily="18" charset="0"/>
              </a:rPr>
              <a:t>Skewness</a:t>
            </a:r>
            <a:r>
              <a:rPr lang="en-US" b="1" dirty="0" smtClean="0">
                <a:latin typeface="Times New Roman" pitchFamily="18" charset="0"/>
                <a:cs typeface="Times New Roman" pitchFamily="18" charset="0"/>
              </a:rPr>
              <a:t>:</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checking the skewness in the feature columns x.skew() was used as x represents feature column.</a:t>
            </a:r>
          </a:p>
          <a:p>
            <a:pPr algn="just"/>
            <a:r>
              <a:rPr lang="en-US" dirty="0" smtClean="0">
                <a:latin typeface="Times New Roman" pitchFamily="18" charset="0"/>
                <a:cs typeface="Times New Roman" pitchFamily="18" charset="0"/>
              </a:rPr>
              <a:t>As the range of skewness is between +/-0.5 so value greater than this have skewness.</a:t>
            </a:r>
          </a:p>
          <a:p>
            <a:r>
              <a:rPr lang="en-US" dirty="0" smtClean="0">
                <a:latin typeface="Times New Roman" pitchFamily="18" charset="0"/>
                <a:cs typeface="Times New Roman" pitchFamily="18" charset="0"/>
              </a:rPr>
              <a:t>Variant, Number of </a:t>
            </a:r>
            <a:r>
              <a:rPr lang="en-US" dirty="0" smtClean="0">
                <a:latin typeface="Times New Roman" pitchFamily="18" charset="0"/>
                <a:cs typeface="Times New Roman" pitchFamily="18" charset="0"/>
              </a:rPr>
              <a:t>Owners ,fuel </a:t>
            </a:r>
            <a:r>
              <a:rPr lang="en-US" dirty="0" smtClean="0">
                <a:latin typeface="Times New Roman" pitchFamily="18" charset="0"/>
                <a:cs typeface="Times New Roman" pitchFamily="18" charset="0"/>
              </a:rPr>
              <a:t>type and Model </a:t>
            </a:r>
            <a:r>
              <a:rPr lang="en-US" dirty="0" smtClean="0">
                <a:latin typeface="Times New Roman" pitchFamily="18" charset="0"/>
                <a:cs typeface="Times New Roman" pitchFamily="18" charset="0"/>
              </a:rPr>
              <a:t>Year columns have higher skewness value.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Using </a:t>
            </a:r>
            <a:r>
              <a:rPr lang="en-US" dirty="0" err="1" smtClean="0">
                <a:latin typeface="Times New Roman" pitchFamily="18" charset="0"/>
                <a:cs typeface="Times New Roman" pitchFamily="18" charset="0"/>
              </a:rPr>
              <a:t>Yeo</a:t>
            </a:r>
            <a:r>
              <a:rPr lang="en-US" dirty="0" smtClean="0">
                <a:latin typeface="Times New Roman" pitchFamily="18" charset="0"/>
                <a:cs typeface="Times New Roman" pitchFamily="18" charset="0"/>
              </a:rPr>
              <a:t> Johnson method removing skewness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Dropping </a:t>
            </a:r>
            <a:r>
              <a:rPr lang="en-US" dirty="0" smtClean="0">
                <a:latin typeface="Times New Roman" pitchFamily="18" charset="0"/>
                <a:cs typeface="Times New Roman" pitchFamily="18" charset="0"/>
              </a:rPr>
              <a:t>fuel type </a:t>
            </a:r>
            <a:r>
              <a:rPr lang="en-US" dirty="0" smtClean="0">
                <a:latin typeface="Times New Roman" pitchFamily="18" charset="0"/>
                <a:cs typeface="Times New Roman" pitchFamily="18" charset="0"/>
              </a:rPr>
              <a:t>column as it has skewness and is also negatively correlated with Price column. </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pPr lvl="0"/>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solidFill>
                  <a:schemeClr val="tx2">
                    <a:satMod val="130000"/>
                  </a:schemeClr>
                </a:solidFill>
                <a:latin typeface="Times New Roman" pitchFamily="18" charset="0"/>
                <a:cs typeface="Times New Roman" pitchFamily="18" charset="0"/>
              </a:rPr>
              <a:t/>
            </a:r>
            <a:br>
              <a:rPr lang="en-US" b="1" u="sng" dirty="0" smtClean="0">
                <a:solidFill>
                  <a:schemeClr val="tx2">
                    <a:satMod val="130000"/>
                  </a:schemeClr>
                </a:solidFill>
                <a:latin typeface="Times New Roman" pitchFamily="18" charset="0"/>
                <a:cs typeface="Times New Roman" pitchFamily="18" charset="0"/>
              </a:rPr>
            </a:br>
            <a:r>
              <a:rPr lang="en-US" b="1" u="sng" dirty="0" smtClean="0">
                <a:latin typeface="Times New Roman" pitchFamily="18" charset="0"/>
                <a:cs typeface="Times New Roman" pitchFamily="18" charset="0"/>
              </a:rPr>
              <a:t> </a:t>
            </a:r>
            <a:r>
              <a:rPr lang="en-US" sz="4400" b="1" u="sng" dirty="0" smtClean="0">
                <a:solidFill>
                  <a:schemeClr val="tx1"/>
                </a:solidFill>
                <a:latin typeface="Times New Roman" pitchFamily="18" charset="0"/>
                <a:cs typeface="Times New Roman" pitchFamily="18" charset="0"/>
              </a:rPr>
              <a:t>Scaling Feature column </a:t>
            </a:r>
            <a:endParaRPr lang="en-US" sz="4400" dirty="0">
              <a:solidFill>
                <a:schemeClr val="tx1"/>
              </a:solidFill>
            </a:endParaRPr>
          </a:p>
        </p:txBody>
      </p:sp>
      <p:sp>
        <p:nvSpPr>
          <p:cNvPr id="3" name="Content Placeholder 2"/>
          <p:cNvSpPr>
            <a:spLocks noGrp="1"/>
          </p:cNvSpPr>
          <p:nvPr>
            <p:ph sz="quarter" idx="1"/>
          </p:nvPr>
        </p:nvSpPr>
        <p:spPr>
          <a:xfrm>
            <a:off x="609600" y="1524000"/>
            <a:ext cx="7772400" cy="4572000"/>
          </a:xfrm>
        </p:spPr>
        <p:txBody>
          <a:bodyPr/>
          <a:lstStyle/>
          <a:p>
            <a:r>
              <a:rPr lang="en-US" dirty="0" smtClean="0">
                <a:latin typeface="Times New Roman" pitchFamily="18" charset="0"/>
                <a:cs typeface="Times New Roman" pitchFamily="18" charset="0"/>
              </a:rPr>
              <a:t>Scaling is done on Feature columns as it is important to step before modeling the dataset as it helps to scales </a:t>
            </a:r>
            <a:r>
              <a:rPr lang="en-US" dirty="0" smtClean="0">
                <a:latin typeface="Times New Roman" pitchFamily="18" charset="0"/>
                <a:cs typeface="Times New Roman" pitchFamily="18" charset="0"/>
              </a:rPr>
              <a:t>the features of our data so that they all have a similar range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For scaling using Standard Scaler and importing </a:t>
            </a:r>
            <a:r>
              <a:rPr lang="en-US" dirty="0" smtClean="0">
                <a:latin typeface="Times New Roman" pitchFamily="18" charset="0"/>
                <a:cs typeface="Times New Roman" pitchFamily="18" charset="0"/>
              </a:rPr>
              <a:t>Standard Scaler </a:t>
            </a:r>
            <a:r>
              <a:rPr lang="en-US" dirty="0" smtClean="0">
                <a:latin typeface="Times New Roman" pitchFamily="18" charset="0"/>
                <a:cs typeface="Times New Roman" pitchFamily="18" charset="0"/>
              </a:rPr>
              <a:t> library </a:t>
            </a:r>
            <a:r>
              <a:rPr lang="en-US" dirty="0" smtClean="0">
                <a:latin typeface="Times New Roman" pitchFamily="18" charset="0"/>
                <a:cs typeface="Times New Roman" pitchFamily="18" charset="0"/>
              </a:rPr>
              <a:t>from sklearn.preprocessing.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latin typeface="Times New Roman" pitchFamily="18" charset="0"/>
                <a:cs typeface="Times New Roman" pitchFamily="18" charset="0"/>
              </a:rPr>
              <a:t>Model Building</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343400"/>
          </a:xfrm>
        </p:spPr>
        <p:txBody>
          <a:bodyPr/>
          <a:lstStyle/>
          <a:p>
            <a:r>
              <a:rPr lang="en-US" dirty="0" smtClean="0">
                <a:latin typeface="Times New Roman" pitchFamily="18" charset="0"/>
                <a:cs typeface="Times New Roman" pitchFamily="18" charset="0"/>
              </a:rPr>
              <a:t>For Model Building Scaled feature data is used.</a:t>
            </a:r>
          </a:p>
          <a:p>
            <a:r>
              <a:rPr lang="en-US" dirty="0" smtClean="0">
                <a:latin typeface="Times New Roman" pitchFamily="18" charset="0"/>
                <a:cs typeface="Times New Roman" pitchFamily="18" charset="0"/>
              </a:rPr>
              <a:t>Importing Linear regression and sklearn metrics library. Using train and test split library to train and test the dataset.</a:t>
            </a:r>
          </a:p>
          <a:p>
            <a:r>
              <a:rPr lang="en-US" dirty="0" smtClean="0">
                <a:latin typeface="Times New Roman" pitchFamily="18" charset="0"/>
                <a:cs typeface="Times New Roman" pitchFamily="18" charset="0"/>
              </a:rPr>
              <a:t>The dataset is of Regression Model so using the Linear regression and other regression algorithm.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b="1" u="sng" dirty="0" smtClean="0">
                <a:solidFill>
                  <a:schemeClr val="tx1"/>
                </a:solidFill>
                <a:latin typeface="Times New Roman" pitchFamily="18" charset="0"/>
                <a:cs typeface="Times New Roman" pitchFamily="18" charset="0"/>
              </a:rPr>
              <a:t>Model </a:t>
            </a:r>
            <a:r>
              <a:rPr lang="en-US" b="1" u="sng" dirty="0" smtClean="0">
                <a:solidFill>
                  <a:schemeClr val="tx1"/>
                </a:solidFill>
                <a:latin typeface="Times New Roman" pitchFamily="18" charset="0"/>
                <a:cs typeface="Times New Roman" pitchFamily="18" charset="0"/>
              </a:rPr>
              <a:t>Evaluation</a:t>
            </a:r>
            <a:endParaRPr lang="en-US" b="1" u="sng" dirty="0">
              <a:solidFill>
                <a:schemeClr val="tx1"/>
              </a:solidFill>
            </a:endParaRPr>
          </a:p>
        </p:txBody>
      </p:sp>
      <p:sp>
        <p:nvSpPr>
          <p:cNvPr id="3" name="Content Placeholder 2"/>
          <p:cNvSpPr>
            <a:spLocks noGrp="1"/>
          </p:cNvSpPr>
          <p:nvPr>
            <p:ph sz="quarter" idx="1"/>
          </p:nvPr>
        </p:nvSpPr>
        <p:spPr>
          <a:xfrm>
            <a:off x="914400" y="1447800"/>
            <a:ext cx="7772400" cy="5029200"/>
          </a:xfrm>
        </p:spPr>
        <p:txBody>
          <a:bodyPr>
            <a:normAutofit fontScale="92500" lnSpcReduction="20000"/>
          </a:bodyPr>
          <a:lstStyle/>
          <a:p>
            <a:pPr algn="just"/>
            <a:r>
              <a:rPr lang="en-US" sz="2800" dirty="0" smtClean="0">
                <a:latin typeface="Times New Roman" pitchFamily="18" charset="0"/>
                <a:cs typeface="Times New Roman" pitchFamily="18" charset="0"/>
              </a:rPr>
              <a:t>As it is a </a:t>
            </a:r>
            <a:r>
              <a:rPr lang="en-US" sz="2800" dirty="0" smtClean="0">
                <a:latin typeface="Times New Roman" pitchFamily="18" charset="0"/>
                <a:cs typeface="Times New Roman" pitchFamily="18" charset="0"/>
              </a:rPr>
              <a:t>Regression </a:t>
            </a:r>
            <a:r>
              <a:rPr lang="en-US" sz="2800" dirty="0" smtClean="0">
                <a:latin typeface="Times New Roman" pitchFamily="18" charset="0"/>
                <a:cs typeface="Times New Roman" pitchFamily="18" charset="0"/>
              </a:rPr>
              <a:t>problem so </a:t>
            </a:r>
            <a:r>
              <a:rPr lang="en-US" sz="2800" dirty="0" smtClean="0">
                <a:latin typeface="Times New Roman" pitchFamily="18" charset="0"/>
                <a:cs typeface="Times New Roman" pitchFamily="18" charset="0"/>
              </a:rPr>
              <a:t>Linear Regression is used</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Applying Algorithms like Decision Tree </a:t>
            </a:r>
            <a:r>
              <a:rPr lang="en-US" sz="2800" dirty="0" smtClean="0">
                <a:latin typeface="Times New Roman" pitchFamily="18" charset="0"/>
                <a:cs typeface="Times New Roman" pitchFamily="18" charset="0"/>
              </a:rPr>
              <a:t>Regressor, SVR, </a:t>
            </a:r>
            <a:r>
              <a:rPr lang="en-US" sz="2800" dirty="0" smtClean="0">
                <a:latin typeface="Times New Roman" pitchFamily="18" charset="0"/>
                <a:cs typeface="Times New Roman" pitchFamily="18" charset="0"/>
              </a:rPr>
              <a:t>Random Forest </a:t>
            </a:r>
            <a:r>
              <a:rPr lang="en-US" sz="2800" dirty="0" smtClean="0">
                <a:latin typeface="Times New Roman" pitchFamily="18" charset="0"/>
                <a:cs typeface="Times New Roman" pitchFamily="18" charset="0"/>
              </a:rPr>
              <a:t>Regressor and K-Neighbors Regressor.</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K-Neighbors Regressor: R2 Score </a:t>
            </a:r>
            <a:r>
              <a:rPr lang="en-US" sz="2800" dirty="0" smtClean="0">
                <a:latin typeface="Times New Roman" pitchFamily="18" charset="0"/>
                <a:cs typeface="Times New Roman" pitchFamily="18" charset="0"/>
              </a:rPr>
              <a:t>and Cross validation score </a:t>
            </a:r>
            <a:r>
              <a:rPr lang="en-US" sz="2800" dirty="0" smtClean="0">
                <a:latin typeface="Times New Roman" pitchFamily="18" charset="0"/>
                <a:cs typeface="Times New Roman" pitchFamily="18" charset="0"/>
              </a:rPr>
              <a:t> are 85.49% </a:t>
            </a:r>
            <a:r>
              <a:rPr lang="en-US" sz="2800" dirty="0" smtClean="0">
                <a:latin typeface="Times New Roman" pitchFamily="18" charset="0"/>
                <a:cs typeface="Times New Roman" pitchFamily="18" charset="0"/>
              </a:rPr>
              <a:t>and </a:t>
            </a:r>
            <a:r>
              <a:rPr lang="en-US" sz="2800" dirty="0" smtClean="0">
                <a:latin typeface="Times New Roman" pitchFamily="18" charset="0"/>
                <a:cs typeface="Times New Roman" pitchFamily="18" charset="0"/>
              </a:rPr>
              <a:t>84.93% .</a:t>
            </a:r>
          </a:p>
          <a:p>
            <a:pPr algn="just"/>
            <a:r>
              <a:rPr lang="en-US" sz="2800" dirty="0" smtClean="0">
                <a:latin typeface="Times New Roman" pitchFamily="18" charset="0"/>
                <a:cs typeface="Times New Roman" pitchFamily="18" charset="0"/>
              </a:rPr>
              <a:t>Decision Tree </a:t>
            </a:r>
            <a:r>
              <a:rPr lang="en-US" sz="2800" dirty="0" smtClean="0">
                <a:latin typeface="Times New Roman" pitchFamily="18" charset="0"/>
                <a:cs typeface="Times New Roman" pitchFamily="18" charset="0"/>
              </a:rPr>
              <a:t>Regressor: </a:t>
            </a:r>
            <a:r>
              <a:rPr lang="en-US" sz="2800" dirty="0" smtClean="0">
                <a:latin typeface="Times New Roman" pitchFamily="18" charset="0"/>
                <a:cs typeface="Times New Roman" pitchFamily="18" charset="0"/>
              </a:rPr>
              <a:t>R2 Score and Cross validation </a:t>
            </a:r>
            <a:r>
              <a:rPr lang="en-US" sz="2800" dirty="0" smtClean="0">
                <a:latin typeface="Times New Roman" pitchFamily="18" charset="0"/>
                <a:cs typeface="Times New Roman" pitchFamily="18" charset="0"/>
              </a:rPr>
              <a:t>score are  37.8% and 34%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Random Forest </a:t>
            </a:r>
            <a:r>
              <a:rPr lang="en-US" sz="2800" dirty="0" smtClean="0">
                <a:latin typeface="Times New Roman" pitchFamily="18" charset="0"/>
                <a:cs typeface="Times New Roman" pitchFamily="18" charset="0"/>
              </a:rPr>
              <a:t>Regressor: R2 </a:t>
            </a:r>
            <a:r>
              <a:rPr lang="en-US" sz="2800" dirty="0" smtClean="0">
                <a:latin typeface="Times New Roman" pitchFamily="18" charset="0"/>
                <a:cs typeface="Times New Roman" pitchFamily="18" charset="0"/>
              </a:rPr>
              <a:t>Score and Cross validation score are </a:t>
            </a:r>
            <a:r>
              <a:rPr lang="en-US" sz="2800" dirty="0" smtClean="0">
                <a:latin typeface="Times New Roman" pitchFamily="18" charset="0"/>
                <a:cs typeface="Times New Roman" pitchFamily="18" charset="0"/>
              </a:rPr>
              <a:t> 90% and 86%</a:t>
            </a:r>
          </a:p>
          <a:p>
            <a:pPr algn="just"/>
            <a:r>
              <a:rPr lang="en-US" sz="2800" dirty="0" smtClean="0">
                <a:latin typeface="Times New Roman" pitchFamily="18" charset="0"/>
                <a:cs typeface="Times New Roman" pitchFamily="18" charset="0"/>
              </a:rPr>
              <a:t>SVR: R2 </a:t>
            </a:r>
            <a:r>
              <a:rPr lang="en-US" sz="2800" dirty="0" smtClean="0">
                <a:latin typeface="Times New Roman" pitchFamily="18" charset="0"/>
                <a:cs typeface="Times New Roman" pitchFamily="18" charset="0"/>
              </a:rPr>
              <a:t>Score and Cross validation score  are </a:t>
            </a:r>
            <a:r>
              <a:rPr lang="en-US" sz="2800" dirty="0" smtClean="0">
                <a:latin typeface="Times New Roman" pitchFamily="18" charset="0"/>
                <a:cs typeface="Times New Roman" pitchFamily="18" charset="0"/>
              </a:rPr>
              <a:t>44% </a:t>
            </a:r>
            <a:r>
              <a:rPr lang="en-US" sz="2800" dirty="0" smtClean="0">
                <a:latin typeface="Times New Roman" pitchFamily="18" charset="0"/>
                <a:cs typeface="Times New Roman" pitchFamily="18" charset="0"/>
              </a:rPr>
              <a:t>and </a:t>
            </a:r>
            <a:r>
              <a:rPr lang="en-US" sz="2800" dirty="0" smtClean="0">
                <a:latin typeface="Times New Roman" pitchFamily="18" charset="0"/>
                <a:cs typeface="Times New Roman" pitchFamily="18" charset="0"/>
              </a:rPr>
              <a:t>44.1% </a:t>
            </a:r>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b="1" u="sng" dirty="0" smtClean="0">
                <a:solidFill>
                  <a:schemeClr val="tx1"/>
                </a:solidFill>
                <a:latin typeface="Times New Roman" pitchFamily="18" charset="0"/>
                <a:cs typeface="Times New Roman" pitchFamily="18" charset="0"/>
              </a:rPr>
              <a:t>Best Model</a:t>
            </a:r>
            <a:endParaRPr lang="en-US"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343400"/>
          </a:xfrm>
        </p:spPr>
        <p:txBody>
          <a:bodyPr/>
          <a:lstStyle/>
          <a:p>
            <a:r>
              <a:rPr lang="en-US" dirty="0" smtClean="0">
                <a:latin typeface="Times New Roman" pitchFamily="18" charset="0"/>
                <a:cs typeface="Times New Roman" pitchFamily="18" charset="0"/>
              </a:rPr>
              <a:t>Out of all the algorithm K-Neighbors Regressor R2 Score and Cross validation score have very less difference as their values are 85.49% and 84.93% respectively so it is the best Model</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Using pickle library deploying the model and the accuracy of the model is 85.4%.</a:t>
            </a:r>
          </a:p>
          <a:p>
            <a:r>
              <a:rPr lang="en-US" dirty="0" smtClean="0">
                <a:latin typeface="Times New Roman" pitchFamily="18" charset="0"/>
                <a:cs typeface="Times New Roman" pitchFamily="18" charset="0"/>
              </a:rPr>
              <a:t>Model is able to predict the values approximately equal to actual values.</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hp\Downloads\ty.jpg"/>
          <p:cNvPicPr>
            <a:picLocks noChangeAspect="1" noChangeArrowheads="1"/>
          </p:cNvPicPr>
          <p:nvPr/>
        </p:nvPicPr>
        <p:blipFill>
          <a:blip r:embed="rId2"/>
          <a:srcRect l="3241" t="1720" r="2546" b="3704"/>
          <a:stretch>
            <a:fillRect/>
          </a:stretch>
        </p:blipFill>
        <p:spPr bwMode="auto">
          <a:xfrm>
            <a:off x="533400" y="914400"/>
            <a:ext cx="8085513" cy="487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smtClean="0">
                <a:latin typeface="Times New Roman" pitchFamily="18" charset="0"/>
                <a:cs typeface="Times New Roman" pitchFamily="18" charset="0"/>
              </a:rPr>
              <a:t>Problem Statement</a:t>
            </a:r>
            <a:endParaRPr lang="en-US" dirty="0"/>
          </a:p>
        </p:txBody>
      </p:sp>
      <p:sp>
        <p:nvSpPr>
          <p:cNvPr id="5" name="Content Placeholder 4"/>
          <p:cNvSpPr>
            <a:spLocks noGrp="1"/>
          </p:cNvSpPr>
          <p:nvPr>
            <p:ph sz="quarter" idx="1"/>
          </p:nvPr>
        </p:nvSpPr>
        <p:spPr>
          <a:xfrm>
            <a:off x="914400" y="1600200"/>
            <a:ext cx="7772400" cy="4419600"/>
          </a:xfrm>
        </p:spPr>
        <p:txBody>
          <a:bodyPr>
            <a:normAutofit/>
          </a:bodyPr>
          <a:lstStyle/>
          <a:p>
            <a:r>
              <a:rPr lang="en-US" dirty="0" smtClean="0">
                <a:latin typeface="Times New Roman" pitchFamily="18" charset="0"/>
                <a:cs typeface="Times New Roman" pitchFamily="18" charset="0"/>
              </a:rPr>
              <a:t>Covid</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19 has affected the automobile industry a lot in the past years as everywhere lockdown was there and the movement of people during that time was nil. This condition has lead to downfall in automobile industry and to cope up with that the companies have increased the prices of automobiles.</a:t>
            </a:r>
          </a:p>
          <a:p>
            <a:r>
              <a:rPr lang="en-IN" dirty="0" smtClean="0">
                <a:latin typeface="Times New Roman" pitchFamily="18" charset="0"/>
                <a:cs typeface="Times New Roman" pitchFamily="18" charset="0"/>
              </a:rPr>
              <a:t>Model </a:t>
            </a:r>
            <a:r>
              <a:rPr lang="en-IN" dirty="0" smtClean="0">
                <a:latin typeface="Times New Roman" pitchFamily="18" charset="0"/>
                <a:cs typeface="Times New Roman" pitchFamily="18" charset="0"/>
              </a:rPr>
              <a:t>to predict used cars price valuation to help the sellers of used cars to understand the present trend in the car </a:t>
            </a:r>
            <a:r>
              <a:rPr lang="en-IN" dirty="0" smtClean="0">
                <a:latin typeface="Times New Roman" pitchFamily="18" charset="0"/>
                <a:cs typeface="Times New Roman" pitchFamily="18" charset="0"/>
              </a:rPr>
              <a:t>market.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r>
              <a:rPr lang="en-US" b="1" u="sng" dirty="0" smtClean="0">
                <a:latin typeface="Times New Roman" pitchFamily="18" charset="0"/>
                <a:cs typeface="Times New Roman" pitchFamily="18" charset="0"/>
              </a:rPr>
              <a:t>Data Pre-Processing</a:t>
            </a:r>
            <a:endParaRPr lang="en-US" dirty="0"/>
          </a:p>
        </p:txBody>
      </p:sp>
      <p:sp>
        <p:nvSpPr>
          <p:cNvPr id="3" name="Content Placeholder 2"/>
          <p:cNvSpPr>
            <a:spLocks noGrp="1"/>
          </p:cNvSpPr>
          <p:nvPr>
            <p:ph sz="quarter" idx="1"/>
          </p:nvPr>
        </p:nvSpPr>
        <p:spPr>
          <a:xfrm>
            <a:off x="457200" y="1600200"/>
            <a:ext cx="8229600" cy="4800600"/>
          </a:xfrm>
        </p:spPr>
        <p:txBody>
          <a:bodyPr>
            <a:normAutofit/>
          </a:bodyPr>
          <a:lstStyle/>
          <a:p>
            <a:pPr algn="just"/>
            <a:r>
              <a:rPr lang="en-US" dirty="0" smtClean="0">
                <a:latin typeface="Times New Roman" pitchFamily="18" charset="0"/>
                <a:cs typeface="Times New Roman" pitchFamily="18" charset="0"/>
              </a:rPr>
              <a:t>Data is loaded using pandas and then using dataframe data is converted into rows and columns and is named </a:t>
            </a:r>
            <a:r>
              <a:rPr lang="en-US" dirty="0" smtClean="0">
                <a:latin typeface="Times New Roman" pitchFamily="18" charset="0"/>
                <a:cs typeface="Times New Roman" pitchFamily="18" charset="0"/>
              </a:rPr>
              <a:t>df</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Dataset is a </a:t>
            </a:r>
            <a:r>
              <a:rPr lang="en-US" dirty="0" smtClean="0">
                <a:latin typeface="Times New Roman" pitchFamily="18" charset="0"/>
                <a:cs typeface="Times New Roman" pitchFamily="18" charset="0"/>
              </a:rPr>
              <a:t>Regression </a:t>
            </a:r>
            <a:r>
              <a:rPr lang="en-US" dirty="0" smtClean="0">
                <a:latin typeface="Times New Roman" pitchFamily="18" charset="0"/>
                <a:cs typeface="Times New Roman" pitchFamily="18" charset="0"/>
              </a:rPr>
              <a:t>type as the target column </a:t>
            </a:r>
            <a:r>
              <a:rPr lang="en-US" dirty="0" smtClean="0">
                <a:latin typeface="Times New Roman" pitchFamily="18" charset="0"/>
                <a:cs typeface="Times New Roman" pitchFamily="18" charset="0"/>
              </a:rPr>
              <a:t>has discrete  numeric values.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are </a:t>
            </a:r>
            <a:r>
              <a:rPr lang="en-US" dirty="0" smtClean="0">
                <a:latin typeface="Times New Roman" pitchFamily="18" charset="0"/>
                <a:cs typeface="Times New Roman" pitchFamily="18" charset="0"/>
              </a:rPr>
              <a:t>nan values in the Variant column </a:t>
            </a:r>
            <a:r>
              <a:rPr lang="en-US" dirty="0" smtClean="0">
                <a:latin typeface="Times New Roman" pitchFamily="18" charset="0"/>
                <a:cs typeface="Times New Roman" pitchFamily="18" charset="0"/>
              </a:rPr>
              <a:t>in the </a:t>
            </a:r>
            <a:r>
              <a:rPr lang="en-US" dirty="0" smtClean="0">
                <a:latin typeface="Times New Roman" pitchFamily="18" charset="0"/>
                <a:cs typeface="Times New Roman" pitchFamily="18" charset="0"/>
              </a:rPr>
              <a:t>dataset so using mode filled the nan values.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Dataset has 7085 Rows and 9 Columns.</a:t>
            </a:r>
          </a:p>
          <a:p>
            <a:pPr algn="just"/>
            <a:r>
              <a:rPr lang="en-US" dirty="0" smtClean="0">
                <a:latin typeface="Times New Roman" pitchFamily="18" charset="0"/>
                <a:cs typeface="Times New Roman" pitchFamily="18" charset="0"/>
              </a:rPr>
              <a:t>4 </a:t>
            </a:r>
            <a:r>
              <a:rPr lang="en-US" dirty="0" smtClean="0">
                <a:latin typeface="Times New Roman" pitchFamily="18" charset="0"/>
                <a:cs typeface="Times New Roman" pitchFamily="18" charset="0"/>
              </a:rPr>
              <a:t>columns are numeric and rest </a:t>
            </a:r>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rPr>
              <a:t>columns are object </a:t>
            </a:r>
            <a:r>
              <a:rPr lang="en-US" dirty="0" smtClean="0">
                <a:latin typeface="Times New Roman" pitchFamily="18" charset="0"/>
                <a:cs typeface="Times New Roman" pitchFamily="18" charset="0"/>
              </a:rPr>
              <a:t>type.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Target column is </a:t>
            </a:r>
            <a:r>
              <a:rPr lang="en-US" dirty="0" smtClean="0">
                <a:latin typeface="Times New Roman" pitchFamily="18" charset="0"/>
                <a:cs typeface="Times New Roman" pitchFamily="18" charset="0"/>
              </a:rPr>
              <a:t>‘Price’ </a:t>
            </a:r>
            <a:r>
              <a:rPr lang="en-US" dirty="0" smtClean="0">
                <a:latin typeface="Times New Roman" pitchFamily="18" charset="0"/>
                <a:cs typeface="Times New Roman" pitchFamily="18" charset="0"/>
              </a:rPr>
              <a:t>and rest are feature columns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Data Cleaning</a:t>
            </a:r>
            <a:endParaRPr lang="en-US" dirty="0"/>
          </a:p>
        </p:txBody>
      </p:sp>
      <p:sp>
        <p:nvSpPr>
          <p:cNvPr id="3" name="Content Placeholder 2"/>
          <p:cNvSpPr>
            <a:spLocks noGrp="1"/>
          </p:cNvSpPr>
          <p:nvPr>
            <p:ph sz="quarter" idx="1"/>
          </p:nvPr>
        </p:nvSpPr>
        <p:spPr>
          <a:xfrm>
            <a:off x="914400" y="1752600"/>
            <a:ext cx="7772400" cy="4267200"/>
          </a:xfrm>
        </p:spPr>
        <p:txBody>
          <a:bodyPr/>
          <a:lstStyle/>
          <a:p>
            <a:r>
              <a:rPr lang="en-US" dirty="0" smtClean="0">
                <a:latin typeface="Times New Roman" pitchFamily="18" charset="0"/>
                <a:cs typeface="Times New Roman" pitchFamily="18" charset="0"/>
              </a:rPr>
              <a:t>Column named Unnamed:0  is dropped as it is not contributing much in finding the target column .</a:t>
            </a:r>
          </a:p>
          <a:p>
            <a:r>
              <a:rPr lang="en-US" dirty="0" smtClean="0">
                <a:latin typeface="Times New Roman" pitchFamily="18" charset="0"/>
                <a:cs typeface="Times New Roman" pitchFamily="18" charset="0"/>
              </a:rPr>
              <a:t>Variant column had nan values so by using mode the value was filled in the Variant column.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096962"/>
          </a:xfrm>
        </p:spPr>
        <p:txBody>
          <a:bodyPr>
            <a:normAutofit/>
          </a:bodyPr>
          <a:lstStyle/>
          <a:p>
            <a:r>
              <a:rPr lang="en-US" sz="3400" b="1" u="sng" dirty="0" smtClean="0">
                <a:latin typeface="Times New Roman" pitchFamily="18" charset="0"/>
                <a:cs typeface="Times New Roman" pitchFamily="18" charset="0"/>
              </a:rPr>
              <a:t>EDA </a:t>
            </a:r>
            <a:r>
              <a:rPr lang="en-US" sz="3400" b="1" u="sng" dirty="0" smtClean="0">
                <a:latin typeface="Times New Roman" pitchFamily="18" charset="0"/>
                <a:cs typeface="Times New Roman" pitchFamily="18" charset="0"/>
              </a:rPr>
              <a:t>: </a:t>
            </a:r>
            <a:r>
              <a:rPr lang="en-US" sz="3400" b="1" u="sng" dirty="0" smtClean="0">
                <a:latin typeface="Times New Roman" pitchFamily="18" charset="0"/>
                <a:cs typeface="Times New Roman" pitchFamily="18" charset="0"/>
              </a:rPr>
              <a:t>EXPLORATORY DATA </a:t>
            </a:r>
            <a:r>
              <a:rPr lang="en-US" sz="3400" b="1" u="sng" dirty="0" smtClean="0">
                <a:latin typeface="Times New Roman" pitchFamily="18" charset="0"/>
                <a:cs typeface="Times New Roman" pitchFamily="18" charset="0"/>
              </a:rPr>
              <a:t>ANALYSIS</a:t>
            </a:r>
            <a:endParaRPr lang="en-US" sz="3400" dirty="0"/>
          </a:p>
        </p:txBody>
      </p:sp>
      <p:sp>
        <p:nvSpPr>
          <p:cNvPr id="3" name="Content Placeholder 2"/>
          <p:cNvSpPr>
            <a:spLocks noGrp="1"/>
          </p:cNvSpPr>
          <p:nvPr>
            <p:ph sz="quarter" idx="1"/>
          </p:nvPr>
        </p:nvSpPr>
        <p:spPr>
          <a:xfrm>
            <a:off x="914400" y="1600200"/>
            <a:ext cx="7772400" cy="4419600"/>
          </a:xfrm>
        </p:spPr>
        <p:txBody>
          <a:bodyPr>
            <a:normAutofit/>
          </a:bodyPr>
          <a:lstStyle/>
          <a:p>
            <a:pPr marL="596646" indent="-514350">
              <a:buAutoNum type="arabicPeriod"/>
            </a:pPr>
            <a:r>
              <a:rPr lang="en-US" b="1" u="sng" dirty="0" smtClean="0">
                <a:latin typeface="Times New Roman" pitchFamily="18" charset="0"/>
                <a:cs typeface="Times New Roman" pitchFamily="18" charset="0"/>
              </a:rPr>
              <a:t>Visualization</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596646" indent="-514350"/>
            <a:endParaRPr lang="en-US" dirty="0" smtClean="0">
              <a:latin typeface="Times New Roman" pitchFamily="18" charset="0"/>
              <a:cs typeface="Times New Roman" pitchFamily="18" charset="0"/>
            </a:endParaRPr>
          </a:p>
          <a:p>
            <a:pPr marL="596646" indent="-514350"/>
            <a:r>
              <a:rPr lang="en-US" dirty="0" smtClean="0">
                <a:latin typeface="Times New Roman" pitchFamily="18" charset="0"/>
                <a:cs typeface="Times New Roman" pitchFamily="18" charset="0"/>
              </a:rPr>
              <a:t>As per plotting the used cars are maximally of the manufacturing year 2017 and just after that is 2018.</a:t>
            </a:r>
          </a:p>
          <a:p>
            <a:pPr marL="596646" indent="-514350"/>
            <a:r>
              <a:rPr lang="en-US" dirty="0" smtClean="0">
                <a:latin typeface="Times New Roman" pitchFamily="18" charset="0"/>
                <a:cs typeface="Times New Roman" pitchFamily="18" charset="0"/>
              </a:rPr>
              <a:t>Maximum owners are 1 which are available in online sites.</a:t>
            </a:r>
          </a:p>
          <a:p>
            <a:pPr marL="596646" indent="-514350"/>
            <a:r>
              <a:rPr lang="en-US" dirty="0" smtClean="0">
                <a:latin typeface="Times New Roman" pitchFamily="18" charset="0"/>
                <a:cs typeface="Times New Roman" pitchFamily="18" charset="0"/>
              </a:rPr>
              <a:t>As per data maximum cars listed are mid range having petrol fuel and manual variant.</a:t>
            </a:r>
          </a:p>
          <a:p>
            <a:pPr marL="596646" indent="-514350">
              <a:buNone/>
            </a:pPr>
            <a:endParaRPr lang="en-US" dirty="0" smtClean="0">
              <a:latin typeface="Times New Roman" pitchFamily="18" charset="0"/>
              <a:cs typeface="Times New Roman" pitchFamily="18" charset="0"/>
            </a:endParaRPr>
          </a:p>
          <a:p>
            <a:pPr marL="596646" indent="-514350"/>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381000" y="457200"/>
            <a:ext cx="8305800" cy="5668963"/>
          </a:xfrm>
        </p:spPr>
        <p:txBody>
          <a:bodyPr>
            <a:normAutofit/>
          </a:bodyPr>
          <a:lstStyle/>
          <a:p>
            <a:pPr>
              <a:buNone/>
            </a:pPr>
            <a:r>
              <a:rPr lang="en-US" b="1" dirty="0" smtClean="0">
                <a:latin typeface="Times New Roman" pitchFamily="18" charset="0"/>
                <a:cs typeface="Times New Roman" pitchFamily="18" charset="0"/>
              </a:rPr>
              <a:t>2.  </a:t>
            </a:r>
            <a:r>
              <a:rPr lang="en-US" b="1" u="sng" dirty="0" smtClean="0">
                <a:latin typeface="Times New Roman" pitchFamily="18" charset="0"/>
                <a:cs typeface="Times New Roman" pitchFamily="18" charset="0"/>
              </a:rPr>
              <a:t>Encoding </a:t>
            </a:r>
            <a:r>
              <a:rPr lang="en-US" b="1" u="sng" dirty="0" smtClean="0">
                <a:latin typeface="Times New Roman" pitchFamily="18" charset="0"/>
                <a:cs typeface="Times New Roman" pitchFamily="18" charset="0"/>
              </a:rPr>
              <a:t>of Object datatype</a:t>
            </a:r>
            <a:r>
              <a:rPr lang="en-US" b="1"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the </a:t>
            </a:r>
            <a:r>
              <a:rPr lang="en-US" dirty="0" smtClean="0">
                <a:latin typeface="Times New Roman" pitchFamily="18" charset="0"/>
                <a:cs typeface="Times New Roman" pitchFamily="18" charset="0"/>
              </a:rPr>
              <a:t>dataset Brand</a:t>
            </a:r>
            <a:r>
              <a:rPr lang="en-US" dirty="0" smtClean="0">
                <a:latin typeface="Times New Roman" pitchFamily="18" charset="0"/>
                <a:cs typeface="Times New Roman" pitchFamily="18" charset="0"/>
              </a:rPr>
              <a:t>, Car Name, Variant, Number of Owners and fuel type columns are object type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Using .replace() the value of columns </a:t>
            </a:r>
            <a:r>
              <a:rPr lang="en-US" dirty="0" smtClean="0">
                <a:latin typeface="Times New Roman" pitchFamily="18" charset="0"/>
                <a:cs typeface="Times New Roman" pitchFamily="18" charset="0"/>
              </a:rPr>
              <a:t>Variant, Number of </a:t>
            </a:r>
            <a:r>
              <a:rPr lang="en-US" dirty="0" smtClean="0">
                <a:latin typeface="Times New Roman" pitchFamily="18" charset="0"/>
                <a:cs typeface="Times New Roman" pitchFamily="18" charset="0"/>
              </a:rPr>
              <a:t>Owners and fuel to numeric.</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Using </a:t>
            </a:r>
            <a:r>
              <a:rPr lang="en-US" dirty="0" smtClean="0">
                <a:latin typeface="Times New Roman" pitchFamily="18" charset="0"/>
                <a:cs typeface="Times New Roman" pitchFamily="18" charset="0"/>
              </a:rPr>
              <a:t>Label encoder the object datatype in the Brand </a:t>
            </a:r>
            <a:r>
              <a:rPr lang="en-US" dirty="0" smtClean="0">
                <a:latin typeface="Times New Roman" pitchFamily="18" charset="0"/>
                <a:cs typeface="Times New Roman" pitchFamily="18" charset="0"/>
              </a:rPr>
              <a:t> and </a:t>
            </a:r>
            <a:r>
              <a:rPr lang="en-US" dirty="0" smtClean="0">
                <a:latin typeface="Times New Roman" pitchFamily="18" charset="0"/>
                <a:cs typeface="Times New Roman" pitchFamily="18" charset="0"/>
              </a:rPr>
              <a:t>Car </a:t>
            </a:r>
            <a:r>
              <a:rPr lang="en-US" dirty="0" smtClean="0">
                <a:latin typeface="Times New Roman" pitchFamily="18" charset="0"/>
                <a:cs typeface="Times New Roman" pitchFamily="18" charset="0"/>
              </a:rPr>
              <a:t>Name columns are </a:t>
            </a:r>
            <a:r>
              <a:rPr lang="en-US" dirty="0" smtClean="0">
                <a:latin typeface="Times New Roman" pitchFamily="18" charset="0"/>
                <a:cs typeface="Times New Roman" pitchFamily="18" charset="0"/>
              </a:rPr>
              <a:t>coded into numeric datatype.</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pPr>
              <a:buNone/>
            </a:pPr>
            <a:r>
              <a:rPr lang="en-US" sz="2800" b="1" dirty="0" smtClean="0">
                <a:latin typeface="Times New Roman" pitchFamily="18" charset="0"/>
                <a:cs typeface="Times New Roman" pitchFamily="18" charset="0"/>
              </a:rPr>
              <a:t>3.  </a:t>
            </a:r>
            <a:r>
              <a:rPr lang="en-US" sz="2800" b="1" u="sng" dirty="0" smtClean="0">
                <a:latin typeface="Times New Roman" pitchFamily="18" charset="0"/>
                <a:cs typeface="Times New Roman" pitchFamily="18" charset="0"/>
              </a:rPr>
              <a:t>Describing dataset</a:t>
            </a:r>
            <a:r>
              <a:rPr lang="en-US" sz="2800" b="1"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Using datasetname.describe() we can check for outliers, skewness and graph type in the dataset.</a:t>
            </a:r>
          </a:p>
          <a:p>
            <a:r>
              <a:rPr lang="en-US" dirty="0" smtClean="0">
                <a:latin typeface="Times New Roman" pitchFamily="18" charset="0"/>
                <a:cs typeface="Times New Roman" pitchFamily="18" charset="0"/>
              </a:rPr>
              <a:t>Values of Mean is greater than median(50%) in the dataset maximum times so skewness is present.</a:t>
            </a:r>
          </a:p>
          <a:p>
            <a:r>
              <a:rPr lang="en-US" dirty="0" smtClean="0">
                <a:latin typeface="Times New Roman" pitchFamily="18" charset="0"/>
                <a:cs typeface="Times New Roman" pitchFamily="18" charset="0"/>
              </a:rPr>
              <a:t>75% percentile and max have greater difference in Price, Distance travelled and model </a:t>
            </a:r>
            <a:r>
              <a:rPr lang="en-US" dirty="0" smtClean="0">
                <a:latin typeface="Times New Roman" pitchFamily="18" charset="0"/>
                <a:cs typeface="Times New Roman" pitchFamily="18" charset="0"/>
              </a:rPr>
              <a:t>columns </a:t>
            </a:r>
            <a:r>
              <a:rPr lang="en-US" dirty="0" smtClean="0">
                <a:latin typeface="Times New Roman" pitchFamily="18" charset="0"/>
                <a:cs typeface="Times New Roman" pitchFamily="18" charset="0"/>
              </a:rPr>
              <a:t>which means outliers are present in </a:t>
            </a:r>
            <a:r>
              <a:rPr lang="en-US" dirty="0" smtClean="0">
                <a:latin typeface="Times New Roman" pitchFamily="18" charset="0"/>
                <a:cs typeface="Times New Roman" pitchFamily="18" charset="0"/>
              </a:rPr>
              <a:t>them.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Standard Deviation is less than mean so the graphs are high peaked.</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867400"/>
          </a:xfrm>
        </p:spPr>
        <p:txBody>
          <a:bodyPr>
            <a:normAutofit lnSpcReduction="10000"/>
          </a:bodyPr>
          <a:lstStyle/>
          <a:p>
            <a:pPr>
              <a:buNone/>
            </a:pPr>
            <a:r>
              <a:rPr lang="en-US" sz="2800" b="1" dirty="0" smtClean="0">
                <a:latin typeface="Times New Roman" pitchFamily="18" charset="0"/>
                <a:cs typeface="Times New Roman" pitchFamily="18" charset="0"/>
              </a:rPr>
              <a:t>4. </a:t>
            </a:r>
            <a:r>
              <a:rPr lang="en-US" sz="2800" b="1" dirty="0" smtClean="0">
                <a:latin typeface="Times New Roman" pitchFamily="18" charset="0"/>
                <a:cs typeface="Times New Roman" pitchFamily="18" charset="0"/>
              </a:rPr>
              <a:t> </a:t>
            </a:r>
            <a:r>
              <a:rPr lang="en-US" sz="2800" b="1" u="sng" dirty="0" smtClean="0">
                <a:latin typeface="Times New Roman" pitchFamily="18" charset="0"/>
                <a:cs typeface="Times New Roman" pitchFamily="18" charset="0"/>
              </a:rPr>
              <a:t>Correlation</a:t>
            </a:r>
            <a:r>
              <a:rPr lang="en-US" sz="2800" b="1"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Correlation helps to find which column is </a:t>
            </a:r>
            <a:r>
              <a:rPr lang="en-US" dirty="0" smtClean="0">
                <a:latin typeface="Times New Roman" pitchFamily="18" charset="0"/>
                <a:cs typeface="Times New Roman" pitchFamily="18" charset="0"/>
              </a:rPr>
              <a:t>positively </a:t>
            </a:r>
            <a:r>
              <a:rPr lang="en-US" dirty="0" smtClean="0">
                <a:latin typeface="Times New Roman" pitchFamily="18" charset="0"/>
                <a:cs typeface="Times New Roman" pitchFamily="18" charset="0"/>
              </a:rPr>
              <a:t>related and </a:t>
            </a:r>
            <a:r>
              <a:rPr lang="en-US" dirty="0" smtClean="0">
                <a:latin typeface="Times New Roman" pitchFamily="18" charset="0"/>
                <a:cs typeface="Times New Roman" pitchFamily="18" charset="0"/>
              </a:rPr>
              <a:t>negatively </a:t>
            </a:r>
            <a:r>
              <a:rPr lang="en-US" dirty="0" smtClean="0">
                <a:latin typeface="Times New Roman" pitchFamily="18" charset="0"/>
                <a:cs typeface="Times New Roman" pitchFamily="18" charset="0"/>
              </a:rPr>
              <a:t>related to the target column.</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From the dataset the target column </a:t>
            </a:r>
            <a:r>
              <a:rPr lang="en-US" dirty="0" smtClean="0">
                <a:latin typeface="Times New Roman" pitchFamily="18" charset="0"/>
                <a:cs typeface="Times New Roman" pitchFamily="18" charset="0"/>
              </a:rPr>
              <a:t>‘Price’ </a:t>
            </a:r>
            <a:r>
              <a:rPr lang="en-US" dirty="0" smtClean="0">
                <a:latin typeface="Times New Roman" pitchFamily="18" charset="0"/>
                <a:cs typeface="Times New Roman" pitchFamily="18" charset="0"/>
              </a:rPr>
              <a:t>is positively correlated </a:t>
            </a:r>
            <a:r>
              <a:rPr lang="en-US" dirty="0" smtClean="0">
                <a:latin typeface="Times New Roman" pitchFamily="18" charset="0"/>
                <a:cs typeface="Times New Roman" pitchFamily="18" charset="0"/>
              </a:rPr>
              <a:t>with Variant column and is negatively correlated with fuel type column.</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Variant </a:t>
            </a:r>
            <a:r>
              <a:rPr lang="en-US" dirty="0" smtClean="0">
                <a:latin typeface="Times New Roman" pitchFamily="18" charset="0"/>
                <a:cs typeface="Times New Roman" pitchFamily="18" charset="0"/>
              </a:rPr>
              <a:t>is </a:t>
            </a:r>
            <a:r>
              <a:rPr lang="en-US" dirty="0" smtClean="0">
                <a:latin typeface="Times New Roman" pitchFamily="18" charset="0"/>
                <a:cs typeface="Times New Roman" pitchFamily="18" charset="0"/>
              </a:rPr>
              <a:t>positively correlated with </a:t>
            </a:r>
            <a:r>
              <a:rPr lang="en-US" dirty="0" smtClean="0">
                <a:latin typeface="Times New Roman" pitchFamily="18" charset="0"/>
                <a:cs typeface="Times New Roman" pitchFamily="18" charset="0"/>
              </a:rPr>
              <a:t>Price column and </a:t>
            </a:r>
            <a:r>
              <a:rPr lang="en-US" dirty="0" smtClean="0">
                <a:latin typeface="Times New Roman" pitchFamily="18" charset="0"/>
                <a:cs typeface="Times New Roman" pitchFamily="18" charset="0"/>
              </a:rPr>
              <a:t>Variant </a:t>
            </a:r>
            <a:r>
              <a:rPr lang="en-US" dirty="0" smtClean="0">
                <a:latin typeface="Times New Roman" pitchFamily="18" charset="0"/>
                <a:cs typeface="Times New Roman" pitchFamily="18" charset="0"/>
              </a:rPr>
              <a:t>is negatively </a:t>
            </a:r>
            <a:r>
              <a:rPr lang="en-US" dirty="0" smtClean="0">
                <a:latin typeface="Times New Roman" pitchFamily="18" charset="0"/>
                <a:cs typeface="Times New Roman" pitchFamily="18" charset="0"/>
              </a:rPr>
              <a:t>correlated </a:t>
            </a:r>
            <a:r>
              <a:rPr lang="en-US" dirty="0" smtClean="0">
                <a:latin typeface="Times New Roman" pitchFamily="18" charset="0"/>
                <a:cs typeface="Times New Roman" pitchFamily="18" charset="0"/>
              </a:rPr>
              <a:t>with Car Name column.</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Price column is also correlated with Model year column.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pPr>
              <a:buNone/>
            </a:pPr>
            <a:r>
              <a:rPr lang="en-US" b="1" dirty="0" smtClean="0">
                <a:latin typeface="Times New Roman" pitchFamily="18" charset="0"/>
                <a:cs typeface="Times New Roman" pitchFamily="18" charset="0"/>
              </a:rPr>
              <a:t>5. </a:t>
            </a:r>
            <a:r>
              <a:rPr lang="en-US"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Outliers</a:t>
            </a:r>
            <a:r>
              <a:rPr lang="en-US" b="1"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Using boxplot checking for outliers in the dataset</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Price, Distance travelled and </a:t>
            </a:r>
            <a:r>
              <a:rPr lang="en-US" dirty="0" smtClean="0">
                <a:latin typeface="Times New Roman" pitchFamily="18" charset="0"/>
                <a:cs typeface="Times New Roman" pitchFamily="18" charset="0"/>
              </a:rPr>
              <a:t>model year columns have outliers present in them.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After applying </a:t>
            </a:r>
            <a:r>
              <a:rPr lang="en-US" dirty="0" smtClean="0">
                <a:latin typeface="Times New Roman" pitchFamily="18" charset="0"/>
                <a:cs typeface="Times New Roman" pitchFamily="18" charset="0"/>
              </a:rPr>
              <a:t>z-score method to remove the outliers , now the data is present which is outliers free.</a:t>
            </a:r>
          </a:p>
          <a:p>
            <a:r>
              <a:rPr lang="en-US" dirty="0" smtClean="0">
                <a:latin typeface="Times New Roman" pitchFamily="18" charset="0"/>
                <a:cs typeface="Times New Roman" pitchFamily="18" charset="0"/>
              </a:rPr>
              <a:t>Data Loss happened of 4.9% happened so which is bearable.</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601</TotalTime>
  <Words>924</Words>
  <Application>Microsoft Office PowerPoint</Application>
  <PresentationFormat>On-screen Show (4:3)</PresentationFormat>
  <Paragraphs>79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Car Price Prediction</vt:lpstr>
      <vt:lpstr>Problem Statement</vt:lpstr>
      <vt:lpstr>Data Pre-Processing</vt:lpstr>
      <vt:lpstr>Data Cleaning</vt:lpstr>
      <vt:lpstr>EDA : EXPLORATORY DATA ANALYSIS</vt:lpstr>
      <vt:lpstr>Slide 6</vt:lpstr>
      <vt:lpstr>Slide 7</vt:lpstr>
      <vt:lpstr>Slide 8</vt:lpstr>
      <vt:lpstr>Slide 9</vt:lpstr>
      <vt:lpstr>Slide 10</vt:lpstr>
      <vt:lpstr>Slide 11</vt:lpstr>
      <vt:lpstr>      Scaling Feature column </vt:lpstr>
      <vt:lpstr>Model Building</vt:lpstr>
      <vt:lpstr>Model Evaluation</vt:lpstr>
      <vt:lpstr>Best Model</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Windows User</cp:lastModifiedBy>
  <cp:revision>44</cp:revision>
  <dcterms:created xsi:type="dcterms:W3CDTF">2006-08-16T00:00:00Z</dcterms:created>
  <dcterms:modified xsi:type="dcterms:W3CDTF">2022-01-28T19:11:07Z</dcterms:modified>
</cp:coreProperties>
</file>