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8"/>
  </p:notesMasterIdLst>
  <p:sldIdLst>
    <p:sldId id="256" r:id="rId2"/>
    <p:sldId id="257" r:id="rId3"/>
    <p:sldId id="258" r:id="rId4"/>
    <p:sldId id="286" r:id="rId5"/>
    <p:sldId id="259" r:id="rId6"/>
    <p:sldId id="288"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79A5C6-AB34-4D4B-9554-997BB9FB5CF4}" type="datetimeFigureOut">
              <a:rPr lang="en-US" smtClean="0"/>
              <a:t>2/27/2022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CDB99-0204-4FC3-B69B-B22E308F162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0CDB99-0204-4FC3-B69B-B22E308F1621}"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en-US"/>
              <a:t>Click to edit Master title style</a:t>
            </a:r>
            <a:endParaRPr lang="en-US" dirty="0"/>
          </a:p>
        </p:txBody>
      </p:sp>
      <p:sp>
        <p:nvSpPr>
          <p:cNvPr id="3" name="Subtitle 2"/>
          <p:cNvSpPr>
            <a:spLocks noGrp="1"/>
          </p:cNvSpPr>
          <p:nvPr>
            <p:ph type="subTitle" idx="1"/>
          </p:nvPr>
        </p:nvSpPr>
        <p:spPr>
          <a:xfrm>
            <a:off x="1143000" y="3970315"/>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708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388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a:xfrm>
            <a:off x="2832102" y="6422855"/>
            <a:ext cx="3209752" cy="365125"/>
          </a:xfrm>
        </p:spPr>
        <p:txBody>
          <a:bodyPr/>
          <a:lstStyle/>
          <a:p>
            <a:endParaRPr lang="en-US"/>
          </a:p>
        </p:txBody>
      </p:sp>
      <p:sp>
        <p:nvSpPr>
          <p:cNvPr id="6" name="Slide Number Placeholder 5"/>
          <p:cNvSpPr>
            <a:spLocks noGrp="1"/>
          </p:cNvSpPr>
          <p:nvPr>
            <p:ph type="sldNum" sz="quarter" idx="12"/>
          </p:nvPr>
        </p:nvSpPr>
        <p:spPr>
          <a:xfrm>
            <a:off x="6054787" y="6422855"/>
            <a:ext cx="659819"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245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143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984400"/>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011106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314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7130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043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2555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1398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039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1D8BD707-D9CF-40AE-B4C6-C98DA3205C09}" type="datetimeFigureOut">
              <a:rPr lang="en-US" smtClean="0"/>
              <a:pPr/>
              <a:t>2/27/2022</a:t>
            </a:fld>
            <a:endParaRPr lang="en-US"/>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26711250"/>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t>FLIGHT Price Prediction</a:t>
            </a:r>
          </a:p>
        </p:txBody>
      </p:sp>
      <p:sp>
        <p:nvSpPr>
          <p:cNvPr id="3" name="Subtitle 2"/>
          <p:cNvSpPr>
            <a:spLocks noGrp="1"/>
          </p:cNvSpPr>
          <p:nvPr>
            <p:ph type="subTitle" idx="1"/>
          </p:nvPr>
        </p:nvSpPr>
        <p:spPr>
          <a:xfrm>
            <a:off x="1066800" y="4267200"/>
            <a:ext cx="6858000" cy="1309255"/>
          </a:xfrm>
        </p:spPr>
        <p:txBody>
          <a:bodyPr/>
          <a:lstStyle/>
          <a:p>
            <a:r>
              <a:rPr lang="en-US" sz="4000" u="sng" dirty="0">
                <a:solidFill>
                  <a:schemeClr val="tx1"/>
                </a:solidFill>
                <a:latin typeface="Times New Roman" pitchFamily="18" charset="0"/>
                <a:cs typeface="Times New Roman" pitchFamily="18" charset="0"/>
              </a:rPr>
              <a:t>Submitted by</a:t>
            </a:r>
            <a:r>
              <a:rPr lang="en-US" sz="4000" dirty="0">
                <a:solidFill>
                  <a:schemeClr val="tx1"/>
                </a:solidFill>
                <a:latin typeface="Times New Roman" pitchFamily="18" charset="0"/>
                <a:cs typeface="Times New Roman" pitchFamily="18" charset="0"/>
              </a:rPr>
              <a:t>:  Anita Thapa</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458200" cy="5440363"/>
          </a:xfrm>
        </p:spPr>
        <p:txBody>
          <a:bodyPr/>
          <a:lstStyle/>
          <a:p>
            <a:pPr>
              <a:buNone/>
            </a:pPr>
            <a:r>
              <a:rPr lang="en-US" sz="3600" b="1" dirty="0">
                <a:solidFill>
                  <a:schemeClr val="bg1"/>
                </a:solidFill>
                <a:latin typeface="Times New Roman" pitchFamily="18" charset="0"/>
                <a:cs typeface="Times New Roman" pitchFamily="18" charset="0"/>
              </a:rPr>
              <a:t>6.</a:t>
            </a:r>
            <a:r>
              <a:rPr lang="en-US" sz="3600" dirty="0">
                <a:solidFill>
                  <a:schemeClr val="bg1"/>
                </a:solidFill>
                <a:latin typeface="Times New Roman" pitchFamily="18" charset="0"/>
                <a:cs typeface="Times New Roman" pitchFamily="18" charset="0"/>
              </a:rPr>
              <a:t>  </a:t>
            </a:r>
            <a:r>
              <a:rPr lang="en-US" sz="3600" b="1" u="sng" dirty="0">
                <a:solidFill>
                  <a:schemeClr val="bg1"/>
                </a:solidFill>
                <a:latin typeface="Times New Roman" pitchFamily="18" charset="0"/>
                <a:cs typeface="Times New Roman" pitchFamily="18" charset="0"/>
              </a:rPr>
              <a:t>Separation of Feature &amp; Target from dataset </a:t>
            </a:r>
            <a:r>
              <a:rPr lang="en-US" sz="3600" dirty="0">
                <a:solidFill>
                  <a:schemeClr val="bg1"/>
                </a:solidFill>
                <a:latin typeface="Times New Roman" pitchFamily="18" charset="0"/>
                <a:cs typeface="Times New Roman" pitchFamily="18" charset="0"/>
              </a:rPr>
              <a:t>:</a:t>
            </a:r>
          </a:p>
          <a:p>
            <a:pPr>
              <a:buNone/>
            </a:pPr>
            <a:endParaRPr lang="en-US" sz="2800" dirty="0">
              <a:solidFill>
                <a:schemeClr val="bg1"/>
              </a:solidFill>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r>
              <a:rPr lang="en-US" sz="2600" dirty="0">
                <a:latin typeface="Times New Roman" pitchFamily="18" charset="0"/>
                <a:cs typeface="Times New Roman" pitchFamily="18" charset="0"/>
              </a:rPr>
              <a:t>Dataset not containing ‘Price’ column is the feature column. It is termed as ‘x’ variable.</a:t>
            </a:r>
          </a:p>
          <a:p>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Dataset only containing ‘Price’ column is called the target column. It is termed as ‘y’ variable.</a:t>
            </a:r>
          </a:p>
          <a:p>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lnSpcReduction="10000"/>
          </a:bodyPr>
          <a:lstStyle/>
          <a:p>
            <a:pPr algn="just">
              <a:buNone/>
            </a:pPr>
            <a:r>
              <a:rPr lang="en-US" sz="3600" b="1" dirty="0">
                <a:solidFill>
                  <a:schemeClr val="bg1"/>
                </a:solidFill>
                <a:latin typeface="Times New Roman" pitchFamily="18" charset="0"/>
                <a:cs typeface="Times New Roman" pitchFamily="18" charset="0"/>
              </a:rPr>
              <a:t>7.  </a:t>
            </a:r>
            <a:r>
              <a:rPr lang="en-US" sz="3600" b="1" u="sng" dirty="0">
                <a:solidFill>
                  <a:schemeClr val="bg1"/>
                </a:solidFill>
                <a:latin typeface="Times New Roman" pitchFamily="18" charset="0"/>
                <a:cs typeface="Times New Roman" pitchFamily="18" charset="0"/>
              </a:rPr>
              <a:t>Skewness</a:t>
            </a:r>
            <a:r>
              <a:rPr lang="en-US" sz="3600" b="1" dirty="0">
                <a:solidFill>
                  <a:schemeClr val="bg1"/>
                </a:solidFill>
                <a:latin typeface="Times New Roman" pitchFamily="18" charset="0"/>
                <a:cs typeface="Times New Roman" pitchFamily="18" charset="0"/>
              </a:rPr>
              <a:t>:  </a:t>
            </a:r>
          </a:p>
          <a:p>
            <a:pPr algn="just">
              <a:buNone/>
            </a:pPr>
            <a:endParaRPr lang="en-US" sz="2800" b="1" dirty="0">
              <a:solidFill>
                <a:schemeClr val="bg1"/>
              </a:solidFill>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For checking the skewness in the feature columns x.skew() was used as x represents feature column.</a:t>
            </a:r>
          </a:p>
          <a:p>
            <a:pPr algn="just"/>
            <a:r>
              <a:rPr lang="en-US" sz="2600" dirty="0">
                <a:latin typeface="Times New Roman" pitchFamily="18" charset="0"/>
                <a:cs typeface="Times New Roman" pitchFamily="18" charset="0"/>
              </a:rPr>
              <a:t>As the range of skewness is between +/-0.5 so value greater than this have skewness.</a:t>
            </a:r>
          </a:p>
          <a:p>
            <a:r>
              <a:rPr lang="en-US" sz="2600" dirty="0">
                <a:latin typeface="Times New Roman" pitchFamily="18" charset="0"/>
                <a:cs typeface="Times New Roman" pitchFamily="18" charset="0"/>
              </a:rPr>
              <a:t>Variant, Number of Owners ,fuel type and Model Year columns have higher skewness value.</a:t>
            </a:r>
          </a:p>
          <a:p>
            <a:pPr algn="just"/>
            <a:r>
              <a:rPr lang="en-US" sz="2600" dirty="0">
                <a:latin typeface="Times New Roman" pitchFamily="18" charset="0"/>
                <a:cs typeface="Times New Roman" pitchFamily="18" charset="0"/>
              </a:rPr>
              <a:t>Using </a:t>
            </a:r>
            <a:r>
              <a:rPr lang="en-US" sz="2600" dirty="0" err="1">
                <a:latin typeface="Times New Roman" pitchFamily="18" charset="0"/>
                <a:cs typeface="Times New Roman" pitchFamily="18" charset="0"/>
              </a:rPr>
              <a:t>Yeo</a:t>
            </a:r>
            <a:r>
              <a:rPr lang="en-US" sz="2600" dirty="0">
                <a:latin typeface="Times New Roman" pitchFamily="18" charset="0"/>
                <a:cs typeface="Times New Roman" pitchFamily="18" charset="0"/>
              </a:rPr>
              <a:t> Johnson method removing skewness.</a:t>
            </a:r>
          </a:p>
          <a:p>
            <a:pPr algn="just"/>
            <a:r>
              <a:rPr lang="en-US" sz="2600" dirty="0">
                <a:latin typeface="Times New Roman" pitchFamily="18" charset="0"/>
                <a:cs typeface="Times New Roman" pitchFamily="18" charset="0"/>
              </a:rPr>
              <a:t>Dropping fuel type column as it has skewness and is also negatively correlated with Price column.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685800"/>
          </a:xfrm>
        </p:spPr>
        <p:txBody>
          <a:bodyPr>
            <a:normAutofit fontScale="90000"/>
          </a:bodyPr>
          <a:lstStyle/>
          <a:p>
            <a:pPr lvl="0" algn="ct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r>
              <a:rPr lang="en-US" sz="4000" b="1" u="sng" dirty="0">
                <a:latin typeface="Times New Roman" pitchFamily="18" charset="0"/>
                <a:cs typeface="Times New Roman" pitchFamily="18" charset="0"/>
              </a:rPr>
              <a:t>Scaling Feature column</a:t>
            </a: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t>
            </a:r>
            <a:endParaRPr lang="en-US" sz="4400" dirty="0"/>
          </a:p>
        </p:txBody>
      </p:sp>
      <p:sp>
        <p:nvSpPr>
          <p:cNvPr id="3" name="Content Placeholder 2"/>
          <p:cNvSpPr>
            <a:spLocks noGrp="1"/>
          </p:cNvSpPr>
          <p:nvPr>
            <p:ph idx="1"/>
          </p:nvPr>
        </p:nvSpPr>
        <p:spPr>
          <a:xfrm>
            <a:off x="609600" y="2209800"/>
            <a:ext cx="7772400" cy="3886200"/>
          </a:xfrm>
        </p:spPr>
        <p:txBody>
          <a:bodyPr>
            <a:normAutofit/>
          </a:bodyPr>
          <a:lstStyle/>
          <a:p>
            <a:r>
              <a:rPr lang="en-US" sz="2600" dirty="0">
                <a:latin typeface="Times New Roman" pitchFamily="18" charset="0"/>
                <a:cs typeface="Times New Roman" pitchFamily="18" charset="0"/>
              </a:rPr>
              <a:t>Scaling is done on Feature columns as it is important to step before modeling the dataset as it helps to scales the features of our data so that they all have a similar range.</a:t>
            </a:r>
          </a:p>
          <a:p>
            <a:r>
              <a:rPr lang="en-US" sz="2600" dirty="0">
                <a:latin typeface="Times New Roman" pitchFamily="18" charset="0"/>
                <a:cs typeface="Times New Roman" pitchFamily="18" charset="0"/>
              </a:rPr>
              <a:t>For scaling using Standard Scaler and importing Standard Scaler  library from sklearn.preprocessing.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a:latin typeface="Times New Roman" pitchFamily="18" charset="0"/>
                <a:cs typeface="Times New Roman" pitchFamily="18" charset="0"/>
              </a:rPr>
              <a:t>Model Building</a:t>
            </a:r>
          </a:p>
        </p:txBody>
      </p:sp>
      <p:sp>
        <p:nvSpPr>
          <p:cNvPr id="3" name="Content Placeholder 2"/>
          <p:cNvSpPr>
            <a:spLocks noGrp="1"/>
          </p:cNvSpPr>
          <p:nvPr>
            <p:ph idx="1"/>
          </p:nvPr>
        </p:nvSpPr>
        <p:spPr>
          <a:xfrm>
            <a:off x="685019" y="2133600"/>
            <a:ext cx="8001781" cy="3886200"/>
          </a:xfrm>
        </p:spPr>
        <p:txBody>
          <a:bodyPr>
            <a:normAutofit/>
          </a:bodyPr>
          <a:lstStyle/>
          <a:p>
            <a:r>
              <a:rPr lang="en-US" sz="2600" dirty="0">
                <a:latin typeface="Times New Roman" pitchFamily="18" charset="0"/>
                <a:cs typeface="Times New Roman" pitchFamily="18" charset="0"/>
              </a:rPr>
              <a:t>For Model Building Scaled feature data is used.</a:t>
            </a:r>
          </a:p>
          <a:p>
            <a:r>
              <a:rPr lang="en-US" sz="2600" dirty="0">
                <a:latin typeface="Times New Roman" pitchFamily="18" charset="0"/>
                <a:cs typeface="Times New Roman" pitchFamily="18" charset="0"/>
              </a:rPr>
              <a:t>Importing Linear regression and sklearn metrics library. Using train and test split library to train and test the dataset.</a:t>
            </a:r>
          </a:p>
          <a:p>
            <a:r>
              <a:rPr lang="en-US" sz="2600" dirty="0">
                <a:latin typeface="Times New Roman" pitchFamily="18" charset="0"/>
                <a:cs typeface="Times New Roman" pitchFamily="18" charset="0"/>
              </a:rPr>
              <a:t>The dataset is of Regression Model so using the Linear regression and other regression algorithm.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249362"/>
          </a:xfrm>
        </p:spPr>
        <p:txBody>
          <a:bodyPr/>
          <a:lstStyle/>
          <a:p>
            <a:pPr algn="ctr"/>
            <a:r>
              <a:rPr lang="en-US" b="1" u="sng" dirty="0">
                <a:latin typeface="Times New Roman" pitchFamily="18" charset="0"/>
                <a:cs typeface="Times New Roman" pitchFamily="18" charset="0"/>
              </a:rPr>
              <a:t>Model Evaluation</a:t>
            </a:r>
            <a:endParaRPr lang="en-US" b="1" u="sng" dirty="0"/>
          </a:p>
        </p:txBody>
      </p:sp>
      <p:sp>
        <p:nvSpPr>
          <p:cNvPr id="3" name="Content Placeholder 2"/>
          <p:cNvSpPr>
            <a:spLocks noGrp="1"/>
          </p:cNvSpPr>
          <p:nvPr>
            <p:ph idx="1"/>
          </p:nvPr>
        </p:nvSpPr>
        <p:spPr>
          <a:xfrm>
            <a:off x="228601" y="1981200"/>
            <a:ext cx="8557180" cy="4876800"/>
          </a:xfrm>
        </p:spPr>
        <p:txBody>
          <a:bodyPr>
            <a:normAutofit fontScale="70000" lnSpcReduction="20000"/>
          </a:bodyPr>
          <a:lstStyle/>
          <a:p>
            <a:pPr marL="0" indent="0" algn="just">
              <a:buNone/>
            </a:pPr>
            <a:r>
              <a:rPr lang="en-US" sz="3700" dirty="0">
                <a:latin typeface="Times New Roman" pitchFamily="18" charset="0"/>
                <a:cs typeface="Times New Roman" pitchFamily="18" charset="0"/>
              </a:rPr>
              <a:t>As it is a Regression problem so Linear Regression is used. </a:t>
            </a:r>
          </a:p>
          <a:p>
            <a:pPr marL="0" indent="0" algn="just">
              <a:buNone/>
            </a:pPr>
            <a:r>
              <a:rPr lang="en-US" sz="3700" dirty="0">
                <a:latin typeface="Times New Roman" pitchFamily="18" charset="0"/>
                <a:cs typeface="Times New Roman" pitchFamily="18" charset="0"/>
              </a:rPr>
              <a:t>Applying Algorithms like Decision Tree Regressor, SVR, Random Forest Regressor and K-Neighbors Regressor.</a:t>
            </a:r>
          </a:p>
          <a:p>
            <a:pPr algn="just"/>
            <a:r>
              <a:rPr lang="en-US" sz="3400" dirty="0">
                <a:latin typeface="Times New Roman" pitchFamily="18" charset="0"/>
                <a:cs typeface="Times New Roman" pitchFamily="18" charset="0"/>
              </a:rPr>
              <a:t>K-Neighbors Regressor: R2 Score and Cross validation score  are 71.5% and -23.4% .</a:t>
            </a:r>
          </a:p>
          <a:p>
            <a:pPr algn="just"/>
            <a:r>
              <a:rPr lang="en-US" sz="3400" dirty="0">
                <a:latin typeface="Times New Roman" pitchFamily="18" charset="0"/>
                <a:cs typeface="Times New Roman" pitchFamily="18" charset="0"/>
              </a:rPr>
              <a:t>Decision Tree Regressor: R2 Score and Cross validation score are  45.6% and 10.7% .</a:t>
            </a:r>
          </a:p>
          <a:p>
            <a:pPr algn="just"/>
            <a:r>
              <a:rPr lang="en-US" sz="3400" dirty="0">
                <a:latin typeface="Times New Roman" pitchFamily="18" charset="0"/>
                <a:cs typeface="Times New Roman" pitchFamily="18" charset="0"/>
              </a:rPr>
              <a:t>Random Forest Regressor: R2 Score and Cross validation score are 81.9% and 30.1% </a:t>
            </a:r>
          </a:p>
          <a:p>
            <a:pPr algn="just"/>
            <a:r>
              <a:rPr lang="en-US" sz="3400" dirty="0">
                <a:latin typeface="Times New Roman" pitchFamily="18" charset="0"/>
                <a:cs typeface="Times New Roman" pitchFamily="18" charset="0"/>
              </a:rPr>
              <a:t>SVR: R2 Score and Cross validation score  are 49.4% and -4.25% </a:t>
            </a:r>
          </a:p>
          <a:p>
            <a:pPr algn="just"/>
            <a:r>
              <a:rPr lang="en-US" sz="3400" dirty="0">
                <a:latin typeface="Times New Roman" pitchFamily="18" charset="0"/>
                <a:cs typeface="Times New Roman" pitchFamily="18" charset="0"/>
              </a:rPr>
              <a:t>XGBOOST: R2 Score and Cross validation score  are 82.2% and 41.7% </a:t>
            </a:r>
          </a:p>
          <a:p>
            <a:pPr algn="just"/>
            <a:endParaRPr lang="en-US" sz="28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772400" cy="868362"/>
          </a:xfrm>
        </p:spPr>
        <p:txBody>
          <a:bodyPr/>
          <a:lstStyle/>
          <a:p>
            <a:pPr algn="ctr"/>
            <a:r>
              <a:rPr lang="en-US" b="1" u="sng" dirty="0">
                <a:latin typeface="Times New Roman" pitchFamily="18" charset="0"/>
                <a:cs typeface="Times New Roman" pitchFamily="18" charset="0"/>
              </a:rPr>
              <a:t>Best Model</a:t>
            </a:r>
          </a:p>
        </p:txBody>
      </p:sp>
      <p:sp>
        <p:nvSpPr>
          <p:cNvPr id="3" name="Content Placeholder 2"/>
          <p:cNvSpPr>
            <a:spLocks noGrp="1"/>
          </p:cNvSpPr>
          <p:nvPr>
            <p:ph idx="1"/>
          </p:nvPr>
        </p:nvSpPr>
        <p:spPr>
          <a:xfrm>
            <a:off x="762000" y="2286000"/>
            <a:ext cx="7924800" cy="3733800"/>
          </a:xfrm>
        </p:spPr>
        <p:txBody>
          <a:bodyPr/>
          <a:lstStyle/>
          <a:p>
            <a:r>
              <a:rPr lang="en-US" sz="2600" dirty="0">
                <a:latin typeface="Times New Roman" pitchFamily="18" charset="0"/>
                <a:cs typeface="Times New Roman" pitchFamily="18" charset="0"/>
              </a:rPr>
              <a:t>Out of all the algorithm Random Forest Regressor R2 Score and Cross validation score are 81.9% and 30.1% respectively so it is the best Model.</a:t>
            </a:r>
          </a:p>
          <a:p>
            <a:r>
              <a:rPr lang="en-US" sz="2600" dirty="0">
                <a:latin typeface="Times New Roman" pitchFamily="18" charset="0"/>
                <a:cs typeface="Times New Roman" pitchFamily="18" charset="0"/>
              </a:rPr>
              <a:t>Using pickle library deploying the model and the accuracy of the model is 81.9%.</a:t>
            </a:r>
          </a:p>
          <a:p>
            <a:r>
              <a:rPr lang="en-US" sz="2600" dirty="0">
                <a:latin typeface="Times New Roman" pitchFamily="18" charset="0"/>
                <a:cs typeface="Times New Roman" pitchFamily="18" charset="0"/>
              </a:rPr>
              <a:t>Model is able to predict the values approximately equal to actual values.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hp\Downloads\ty.jpg"/>
          <p:cNvPicPr>
            <a:picLocks noChangeAspect="1" noChangeArrowheads="1"/>
          </p:cNvPicPr>
          <p:nvPr/>
        </p:nvPicPr>
        <p:blipFill>
          <a:blip r:embed="rId2"/>
          <a:srcRect l="3241" t="1720" r="2546" b="3704"/>
          <a:stretch>
            <a:fillRect/>
          </a:stretch>
        </p:blipFill>
        <p:spPr bwMode="auto">
          <a:xfrm>
            <a:off x="533400" y="914400"/>
            <a:ext cx="8085513" cy="487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7332134" cy="1303867"/>
          </a:xfrm>
        </p:spPr>
        <p:txBody>
          <a:bodyPr>
            <a:normAutofit/>
          </a:bodyPr>
          <a:lstStyle/>
          <a:p>
            <a:pPr algn="ctr"/>
            <a:r>
              <a:rPr lang="en-US" sz="4400" b="1" u="sng" dirty="0">
                <a:latin typeface="Times New Roman" pitchFamily="18" charset="0"/>
                <a:cs typeface="Times New Roman" pitchFamily="18" charset="0"/>
              </a:rPr>
              <a:t>Problem Statement</a:t>
            </a:r>
            <a:endParaRPr lang="en-US" sz="4400" u="sng" dirty="0"/>
          </a:p>
        </p:txBody>
      </p:sp>
      <p:sp>
        <p:nvSpPr>
          <p:cNvPr id="5" name="Content Placeholder 4"/>
          <p:cNvSpPr>
            <a:spLocks noGrp="1"/>
          </p:cNvSpPr>
          <p:nvPr>
            <p:ph idx="1"/>
          </p:nvPr>
        </p:nvSpPr>
        <p:spPr>
          <a:xfrm>
            <a:off x="609600" y="2133600"/>
            <a:ext cx="8077200" cy="4114800"/>
          </a:xfrm>
        </p:spPr>
        <p:txBody>
          <a:bodyPr>
            <a:normAutofit/>
          </a:bodyPr>
          <a:lstStyle/>
          <a:p>
            <a:pPr marL="0" indent="0" algn="just">
              <a:buNone/>
            </a:pPr>
            <a:r>
              <a:rPr lang="en-US" sz="2800" dirty="0">
                <a:latin typeface="Times New Roman" pitchFamily="18" charset="0"/>
                <a:cs typeface="Times New Roman" pitchFamily="18" charset="0"/>
              </a:rPr>
              <a:t>Airline Industry has picked up a rapid pace in terms of revenue as soon as the covid-19 curbs uplifted from the country. To understand the dynamics of the flight fare changes a model needs to be built . The model will help to analyze the factors which are affecting the rise and fall of the flight fares. The prediction will be useful for consumers to book flight at the best time so that they save the most by taking the least risk.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772400" cy="1020762"/>
          </a:xfrm>
        </p:spPr>
        <p:txBody>
          <a:bodyPr>
            <a:normAutofit/>
          </a:bodyPr>
          <a:lstStyle/>
          <a:p>
            <a:pPr algn="ctr"/>
            <a:r>
              <a:rPr lang="en-US" sz="4400" b="1" u="sng" dirty="0">
                <a:latin typeface="Times New Roman" pitchFamily="18" charset="0"/>
                <a:cs typeface="Times New Roman" pitchFamily="18" charset="0"/>
              </a:rPr>
              <a:t>Data Pre-Processing</a:t>
            </a:r>
            <a:endParaRPr lang="en-US" sz="4400" u="sng" dirty="0"/>
          </a:p>
        </p:txBody>
      </p:sp>
      <p:sp>
        <p:nvSpPr>
          <p:cNvPr id="3" name="Content Placeholder 2"/>
          <p:cNvSpPr>
            <a:spLocks noGrp="1"/>
          </p:cNvSpPr>
          <p:nvPr>
            <p:ph idx="1"/>
          </p:nvPr>
        </p:nvSpPr>
        <p:spPr>
          <a:xfrm>
            <a:off x="457200" y="2057400"/>
            <a:ext cx="8229600" cy="4343400"/>
          </a:xfrm>
        </p:spPr>
        <p:txBody>
          <a:bodyPr>
            <a:normAutofit/>
          </a:bodyPr>
          <a:lstStyle/>
          <a:p>
            <a:pPr algn="just"/>
            <a:r>
              <a:rPr lang="en-US" dirty="0">
                <a:latin typeface="Times New Roman" pitchFamily="18" charset="0"/>
                <a:cs typeface="Times New Roman" pitchFamily="18" charset="0"/>
              </a:rPr>
              <a:t>Data is loaded using pandas and then using dataframe data is converted into rows and columns and is named df.</a:t>
            </a:r>
          </a:p>
          <a:p>
            <a:pPr algn="just"/>
            <a:r>
              <a:rPr lang="en-US" dirty="0">
                <a:latin typeface="Times New Roman" pitchFamily="18" charset="0"/>
                <a:cs typeface="Times New Roman" pitchFamily="18" charset="0"/>
              </a:rPr>
              <a:t>Dataset is a Regression type as the target column has discrete  numeric values.</a:t>
            </a:r>
          </a:p>
          <a:p>
            <a:pPr algn="just"/>
            <a:r>
              <a:rPr lang="en-US" dirty="0">
                <a:latin typeface="Times New Roman" pitchFamily="18" charset="0"/>
                <a:cs typeface="Times New Roman" pitchFamily="18" charset="0"/>
              </a:rPr>
              <a:t>Dataset has 4749 Rows and 12 Columns. </a:t>
            </a:r>
          </a:p>
          <a:p>
            <a:pPr algn="just"/>
            <a:r>
              <a:rPr lang="en-US" dirty="0">
                <a:latin typeface="Times New Roman" pitchFamily="18" charset="0"/>
                <a:cs typeface="Times New Roman" pitchFamily="18" charset="0"/>
              </a:rPr>
              <a:t>2 columns are numeric and rest 10 columns are object type.</a:t>
            </a:r>
          </a:p>
          <a:p>
            <a:pPr algn="just"/>
            <a:r>
              <a:rPr lang="en-US" dirty="0">
                <a:latin typeface="Times New Roman" pitchFamily="18" charset="0"/>
                <a:cs typeface="Times New Roman" pitchFamily="18" charset="0"/>
              </a:rPr>
              <a:t>Target column is ‘Price’ and rest are feature columns.</a:t>
            </a:r>
          </a:p>
          <a:p>
            <a:pPr algn="just"/>
            <a:r>
              <a:rPr lang="en-US" dirty="0">
                <a:latin typeface="Times New Roman" pitchFamily="18" charset="0"/>
                <a:cs typeface="Times New Roman" pitchFamily="18" charset="0"/>
              </a:rPr>
              <a:t>Journey Date converted to day and month, Dep_Time, Arrival_Time and Duration converted into hours and minutes.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508760"/>
          </a:xfrm>
        </p:spPr>
        <p:txBody>
          <a:bodyPr>
            <a:normAutofit/>
          </a:bodyPr>
          <a:lstStyle/>
          <a:p>
            <a:pPr algn="ctr"/>
            <a:r>
              <a:rPr lang="en-US" sz="4800" b="1" u="sng" dirty="0">
                <a:latin typeface="Times New Roman" pitchFamily="18" charset="0"/>
                <a:cs typeface="Times New Roman" pitchFamily="18" charset="0"/>
              </a:rPr>
              <a:t>Data Cleaning</a:t>
            </a:r>
            <a:endParaRPr lang="en-US" sz="4800" u="sng" dirty="0"/>
          </a:p>
        </p:txBody>
      </p:sp>
      <p:sp>
        <p:nvSpPr>
          <p:cNvPr id="3" name="Content Placeholder 2"/>
          <p:cNvSpPr>
            <a:spLocks noGrp="1"/>
          </p:cNvSpPr>
          <p:nvPr>
            <p:ph idx="1"/>
          </p:nvPr>
        </p:nvSpPr>
        <p:spPr>
          <a:xfrm>
            <a:off x="838200" y="2286000"/>
            <a:ext cx="7772400" cy="3962400"/>
          </a:xfrm>
        </p:spPr>
        <p:txBody>
          <a:bodyPr>
            <a:normAutofit/>
          </a:bodyPr>
          <a:lstStyle/>
          <a:p>
            <a:r>
              <a:rPr lang="en-US" sz="2800" dirty="0">
                <a:latin typeface="Times New Roman" pitchFamily="18" charset="0"/>
                <a:cs typeface="Times New Roman" pitchFamily="18" charset="0"/>
              </a:rPr>
              <a:t>Column named Duration, Arrival_Time, Dep_Time, Journey Date, Unnamed: 0 are dropped as they are not contributing much in finding the target column .</a:t>
            </a:r>
          </a:p>
          <a:p>
            <a:r>
              <a:rPr lang="en-US" sz="2800" dirty="0">
                <a:latin typeface="Times New Roman" pitchFamily="18" charset="0"/>
                <a:cs typeface="Times New Roman" pitchFamily="18" charset="0"/>
              </a:rPr>
              <a:t>Route column is dropped as it is same as Total stops column and Flight no is dropped as its not contributing much in the final prediction.</a:t>
            </a:r>
          </a:p>
          <a:p>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382000" cy="1158082"/>
          </a:xfrm>
        </p:spPr>
        <p:txBody>
          <a:bodyPr>
            <a:noAutofit/>
          </a:bodyPr>
          <a:lstStyle/>
          <a:p>
            <a:pPr algn="ctr"/>
            <a:r>
              <a:rPr lang="en-US" sz="3600" b="1" u="sng" dirty="0">
                <a:latin typeface="Times New Roman" pitchFamily="18" charset="0"/>
                <a:cs typeface="Times New Roman" pitchFamily="18" charset="0"/>
              </a:rPr>
              <a:t>EDA : EXPLORATORY DATA ANALYSIS</a:t>
            </a:r>
            <a:br>
              <a:rPr lang="en-US" b="1" u="sng"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304800" y="1905000"/>
            <a:ext cx="8229600" cy="4953000"/>
          </a:xfrm>
        </p:spPr>
        <p:txBody>
          <a:bodyPr>
            <a:normAutofit/>
          </a:bodyPr>
          <a:lstStyle/>
          <a:p>
            <a:pPr marL="82296" indent="0">
              <a:buNone/>
            </a:pPr>
            <a:r>
              <a:rPr lang="en-US" sz="3200" b="1" dirty="0">
                <a:solidFill>
                  <a:schemeClr val="bg1"/>
                </a:solidFill>
                <a:latin typeface="Times New Roman" pitchFamily="18" charset="0"/>
                <a:cs typeface="Times New Roman" pitchFamily="18" charset="0"/>
              </a:rPr>
              <a:t>1. </a:t>
            </a:r>
            <a:r>
              <a:rPr lang="en-US" sz="3200" b="1" u="sng" dirty="0">
                <a:solidFill>
                  <a:schemeClr val="bg1"/>
                </a:solidFill>
                <a:latin typeface="Times New Roman" pitchFamily="18" charset="0"/>
                <a:cs typeface="Times New Roman" pitchFamily="18" charset="0"/>
              </a:rPr>
              <a:t>Visualization</a:t>
            </a:r>
            <a:r>
              <a:rPr lang="en-US" sz="3200" dirty="0">
                <a:solidFill>
                  <a:schemeClr val="bg1"/>
                </a:solidFill>
                <a:latin typeface="Times New Roman" pitchFamily="18" charset="0"/>
                <a:cs typeface="Times New Roman" pitchFamily="18" charset="0"/>
              </a:rPr>
              <a:t>:</a:t>
            </a:r>
          </a:p>
          <a:p>
            <a:pPr marL="82296" indent="0">
              <a:buNone/>
            </a:pPr>
            <a:r>
              <a:rPr lang="en-US" dirty="0">
                <a:latin typeface="Times New Roman" pitchFamily="18" charset="0"/>
                <a:cs typeface="Times New Roman" pitchFamily="18" charset="0"/>
              </a:rPr>
              <a:t>Observations from data analysis:</a:t>
            </a:r>
          </a:p>
          <a:p>
            <a:pPr marL="425196" indent="-342900"/>
            <a:r>
              <a:rPr lang="en-US" dirty="0">
                <a:latin typeface="Times New Roman" pitchFamily="18" charset="0"/>
                <a:cs typeface="Times New Roman" pitchFamily="18" charset="0"/>
              </a:rPr>
              <a:t>Flights with duration 5 hours and above have higher prices.</a:t>
            </a:r>
          </a:p>
          <a:p>
            <a:pPr marL="425196" indent="-342900"/>
            <a:r>
              <a:rPr lang="en-US" dirty="0">
                <a:latin typeface="Times New Roman" pitchFamily="18" charset="0"/>
                <a:cs typeface="Times New Roman" pitchFamily="18" charset="0"/>
              </a:rPr>
              <a:t>Early morning flights are expensive.</a:t>
            </a:r>
          </a:p>
          <a:p>
            <a:pPr marL="425196" indent="-342900"/>
            <a:r>
              <a:rPr lang="en-US" dirty="0">
                <a:latin typeface="Times New Roman" pitchFamily="18" charset="0"/>
                <a:cs typeface="Times New Roman" pitchFamily="18" charset="0"/>
              </a:rPr>
              <a:t>Flight fares are high during start of the month but fare is less in the mid and end last two-three days of the month.</a:t>
            </a:r>
          </a:p>
          <a:p>
            <a:pPr marL="425196" indent="-342900"/>
            <a:r>
              <a:rPr lang="en-US" dirty="0">
                <a:latin typeface="Times New Roman" pitchFamily="18" charset="0"/>
                <a:cs typeface="Times New Roman" pitchFamily="18" charset="0"/>
              </a:rPr>
              <a:t>Flight fare increases with increase in the number of stops.</a:t>
            </a:r>
          </a:p>
          <a:p>
            <a:pPr marL="425196" indent="-342900"/>
            <a:r>
              <a:rPr lang="en-US" dirty="0">
                <a:latin typeface="Times New Roman" pitchFamily="18" charset="0"/>
                <a:cs typeface="Times New Roman" pitchFamily="18" charset="0"/>
              </a:rPr>
              <a:t>Vistara and Air India are expensive airlines.</a:t>
            </a:r>
          </a:p>
          <a:p>
            <a:pPr marL="425196" indent="-342900"/>
            <a:r>
              <a:rPr lang="en-US" dirty="0">
                <a:latin typeface="Times New Roman" pitchFamily="18" charset="0"/>
                <a:cs typeface="Times New Roman" pitchFamily="18" charset="0"/>
              </a:rPr>
              <a:t>Delhi source flights  and Goa destination flights have higher prices.</a:t>
            </a:r>
          </a:p>
          <a:p>
            <a:pPr marL="82296" indent="0">
              <a:buNone/>
            </a:pP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10200"/>
          </a:xfrm>
        </p:spPr>
        <p:txBody>
          <a:bodyPr>
            <a:normAutofit/>
          </a:bodyPr>
          <a:lstStyle/>
          <a:p>
            <a:pPr>
              <a:buNone/>
            </a:pPr>
            <a:r>
              <a:rPr lang="en-US" sz="3600" b="1" dirty="0">
                <a:solidFill>
                  <a:schemeClr val="bg1"/>
                </a:solidFill>
                <a:latin typeface="Times New Roman" pitchFamily="18" charset="0"/>
                <a:cs typeface="Times New Roman" pitchFamily="18" charset="0"/>
              </a:rPr>
              <a:t>2.  </a:t>
            </a:r>
            <a:r>
              <a:rPr lang="en-US" sz="3600" b="1" u="sng" dirty="0">
                <a:solidFill>
                  <a:schemeClr val="bg1"/>
                </a:solidFill>
                <a:latin typeface="Times New Roman" pitchFamily="18" charset="0"/>
                <a:cs typeface="Times New Roman" pitchFamily="18" charset="0"/>
              </a:rPr>
              <a:t>Encoding</a:t>
            </a:r>
            <a:r>
              <a:rPr lang="en-US" sz="3600" b="1" dirty="0">
                <a:solidFill>
                  <a:schemeClr val="bg1"/>
                </a:solidFill>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r>
              <a:rPr lang="en-US" sz="2800" dirty="0">
                <a:latin typeface="Times New Roman" pitchFamily="18" charset="0"/>
                <a:cs typeface="Times New Roman" pitchFamily="18" charset="0"/>
              </a:rPr>
              <a:t>Nominal data are present in Airline, Source and Destination column in the dataset and these are object type.</a:t>
            </a:r>
          </a:p>
          <a:p>
            <a:r>
              <a:rPr lang="en-US" sz="2800" dirty="0">
                <a:latin typeface="Times New Roman" pitchFamily="18" charset="0"/>
                <a:cs typeface="Times New Roman" pitchFamily="18" charset="0"/>
              </a:rPr>
              <a:t>One-Hot Encoder was used to convert the categorical datatype into numeric datatype.</a:t>
            </a:r>
          </a:p>
          <a:p>
            <a:r>
              <a:rPr lang="en-US" sz="2800" dirty="0">
                <a:latin typeface="Times New Roman" pitchFamily="18" charset="0"/>
                <a:cs typeface="Times New Roman" pitchFamily="18" charset="0"/>
              </a:rPr>
              <a:t>Now the dataset contains 29 columns in total.</a:t>
            </a:r>
          </a:p>
          <a:p>
            <a:endParaRPr lang="en-US" dirty="0"/>
          </a:p>
        </p:txBody>
      </p:sp>
    </p:spTree>
    <p:extLst>
      <p:ext uri="{BB962C8B-B14F-4D97-AF65-F5344CB8AC3E}">
        <p14:creationId xmlns:p14="http://schemas.microsoft.com/office/powerpoint/2010/main" val="319732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10200"/>
          </a:xfrm>
        </p:spPr>
        <p:txBody>
          <a:bodyPr>
            <a:normAutofit lnSpcReduction="10000"/>
          </a:bodyPr>
          <a:lstStyle/>
          <a:p>
            <a:pPr>
              <a:buNone/>
            </a:pPr>
            <a:r>
              <a:rPr lang="en-US" sz="3600" b="1" dirty="0">
                <a:solidFill>
                  <a:schemeClr val="bg1"/>
                </a:solidFill>
                <a:latin typeface="Times New Roman" pitchFamily="18" charset="0"/>
                <a:cs typeface="Times New Roman" pitchFamily="18" charset="0"/>
              </a:rPr>
              <a:t>3.  </a:t>
            </a:r>
            <a:r>
              <a:rPr lang="en-US" sz="3600" b="1" u="sng" dirty="0">
                <a:solidFill>
                  <a:schemeClr val="bg1"/>
                </a:solidFill>
                <a:latin typeface="Times New Roman" pitchFamily="18" charset="0"/>
                <a:cs typeface="Times New Roman" pitchFamily="18" charset="0"/>
              </a:rPr>
              <a:t>Describing dataset</a:t>
            </a:r>
            <a:r>
              <a:rPr lang="en-US" sz="3600" b="1" dirty="0">
                <a:solidFill>
                  <a:schemeClr val="bg1"/>
                </a:solidFill>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r>
              <a:rPr lang="en-US" sz="2600" dirty="0">
                <a:latin typeface="Times New Roman" pitchFamily="18" charset="0"/>
                <a:cs typeface="Times New Roman" pitchFamily="18" charset="0"/>
              </a:rPr>
              <a:t>Using datasetname.describe() we can check for outliers, skewness and graph type in the dataset.</a:t>
            </a:r>
          </a:p>
          <a:p>
            <a:r>
              <a:rPr lang="en-US" sz="2600" dirty="0">
                <a:latin typeface="Times New Roman" pitchFamily="18" charset="0"/>
                <a:cs typeface="Times New Roman" pitchFamily="18" charset="0"/>
              </a:rPr>
              <a:t>Values of Mean is greater than median(50%) in the dataset maximum times so skewness is present.</a:t>
            </a:r>
          </a:p>
          <a:p>
            <a:r>
              <a:rPr lang="en-US" sz="2600" dirty="0">
                <a:latin typeface="Times New Roman" pitchFamily="18" charset="0"/>
                <a:cs typeface="Times New Roman" pitchFamily="18" charset="0"/>
              </a:rPr>
              <a:t>75% percentile and max have greater difference in Price and Duration hours columns which means outliers are present in them.</a:t>
            </a:r>
          </a:p>
          <a:p>
            <a:r>
              <a:rPr lang="en-US" sz="2600" dirty="0">
                <a:latin typeface="Times New Roman" pitchFamily="18" charset="0"/>
                <a:cs typeface="Times New Roman" pitchFamily="18" charset="0"/>
              </a:rPr>
              <a:t>Standard Deviation is less than mean so the graphs are high peaked.</a:t>
            </a:r>
          </a:p>
          <a:p>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10200"/>
          </a:xfrm>
        </p:spPr>
        <p:txBody>
          <a:bodyPr>
            <a:normAutofit/>
          </a:bodyPr>
          <a:lstStyle/>
          <a:p>
            <a:pPr>
              <a:buNone/>
            </a:pPr>
            <a:r>
              <a:rPr lang="en-US" sz="3600" b="1" dirty="0">
                <a:solidFill>
                  <a:schemeClr val="bg1"/>
                </a:solidFill>
                <a:latin typeface="Times New Roman" pitchFamily="18" charset="0"/>
                <a:cs typeface="Times New Roman" pitchFamily="18" charset="0"/>
              </a:rPr>
              <a:t>4.  </a:t>
            </a:r>
            <a:r>
              <a:rPr lang="en-US" sz="3600" b="1" u="sng" dirty="0">
                <a:solidFill>
                  <a:schemeClr val="bg1"/>
                </a:solidFill>
                <a:latin typeface="Times New Roman" pitchFamily="18" charset="0"/>
                <a:cs typeface="Times New Roman" pitchFamily="18" charset="0"/>
              </a:rPr>
              <a:t>Correlation</a:t>
            </a:r>
            <a:r>
              <a:rPr lang="en-US" sz="3600" b="1" dirty="0">
                <a:solidFill>
                  <a:schemeClr val="bg1"/>
                </a:solidFill>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r>
              <a:rPr lang="en-US" sz="2600" dirty="0">
                <a:latin typeface="Times New Roman" pitchFamily="18" charset="0"/>
                <a:cs typeface="Times New Roman" pitchFamily="18" charset="0"/>
              </a:rPr>
              <a:t>Correlation helps to find which column is positively related and negatively related to the target column.</a:t>
            </a:r>
          </a:p>
          <a:p>
            <a:r>
              <a:rPr lang="en-US" sz="2600" dirty="0">
                <a:latin typeface="Times New Roman" pitchFamily="18" charset="0"/>
                <a:cs typeface="Times New Roman" pitchFamily="18" charset="0"/>
              </a:rPr>
              <a:t>The target label ‘Price’  has positive correlation with Total_Stops and negative correlation with Journey_month..</a:t>
            </a:r>
          </a:p>
          <a:p>
            <a:r>
              <a:rPr lang="en-US" sz="2600" dirty="0">
                <a:latin typeface="Times New Roman" pitchFamily="18" charset="0"/>
                <a:cs typeface="Times New Roman" pitchFamily="18" charset="0"/>
              </a:rPr>
              <a:t>Total_Stops has positive correlation with </a:t>
            </a:r>
            <a:r>
              <a:rPr lang="en-US" sz="2600" dirty="0" err="1">
                <a:latin typeface="Times New Roman" pitchFamily="18" charset="0"/>
                <a:cs typeface="Times New Roman" pitchFamily="18" charset="0"/>
              </a:rPr>
              <a:t>Duration_hours</a:t>
            </a:r>
            <a:r>
              <a:rPr lang="en-US" sz="2600" dirty="0">
                <a:latin typeface="Times New Roman" pitchFamily="18" charset="0"/>
                <a:cs typeface="Times New Roman" pitchFamily="18" charset="0"/>
              </a:rPr>
              <a:t> and negative correlation with </a:t>
            </a:r>
            <a:r>
              <a:rPr lang="en-US" sz="2600" dirty="0" err="1">
                <a:latin typeface="Times New Roman" pitchFamily="18" charset="0"/>
                <a:cs typeface="Times New Roman" pitchFamily="18" charset="0"/>
              </a:rPr>
              <a:t>Airline_Indigo</a:t>
            </a:r>
            <a:r>
              <a:rPr lang="en-US" sz="2600" dirty="0">
                <a:latin typeface="Times New Roman" pitchFamily="18" charset="0"/>
                <a:cs typeface="Times New Roman" pitchFamily="18" charset="0"/>
              </a:rPr>
              <a:t>.</a:t>
            </a:r>
          </a:p>
          <a:p>
            <a:r>
              <a:rPr lang="en-US" sz="2600" dirty="0">
                <a:latin typeface="Times New Roman" pitchFamily="18" charset="0"/>
                <a:cs typeface="Times New Roman" pitchFamily="18" charset="0"/>
              </a:rPr>
              <a:t>Multicollinearity exist in the dataset.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buNone/>
            </a:pPr>
            <a:r>
              <a:rPr lang="en-US" sz="3600" b="1" dirty="0">
                <a:solidFill>
                  <a:schemeClr val="bg1"/>
                </a:solidFill>
                <a:latin typeface="Times New Roman" pitchFamily="18" charset="0"/>
                <a:cs typeface="Times New Roman" pitchFamily="18" charset="0"/>
              </a:rPr>
              <a:t>5.  </a:t>
            </a:r>
            <a:r>
              <a:rPr lang="en-US" sz="3600" b="1" u="sng" dirty="0">
                <a:solidFill>
                  <a:schemeClr val="bg1"/>
                </a:solidFill>
                <a:latin typeface="Times New Roman" pitchFamily="18" charset="0"/>
                <a:cs typeface="Times New Roman" pitchFamily="18" charset="0"/>
              </a:rPr>
              <a:t>Outliers</a:t>
            </a:r>
            <a:r>
              <a:rPr lang="en-US" sz="3600" b="1" dirty="0">
                <a:solidFill>
                  <a:schemeClr val="bg1"/>
                </a:solidFill>
                <a:latin typeface="Times New Roman" pitchFamily="18" charset="0"/>
                <a:cs typeface="Times New Roman" pitchFamily="18" charset="0"/>
              </a:rPr>
              <a:t>:</a:t>
            </a:r>
          </a:p>
          <a:p>
            <a:pPr>
              <a:buNone/>
            </a:pPr>
            <a:endParaRPr lang="en-US" sz="2800" b="1" dirty="0">
              <a:solidFill>
                <a:schemeClr val="bg1"/>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sz="2600" dirty="0">
                <a:latin typeface="Times New Roman" pitchFamily="18" charset="0"/>
                <a:cs typeface="Times New Roman" pitchFamily="18" charset="0"/>
              </a:rPr>
              <a:t>Using boxplot checking for outliers in the dataset.</a:t>
            </a:r>
          </a:p>
          <a:p>
            <a:r>
              <a:rPr lang="en-US" sz="2600" dirty="0">
                <a:latin typeface="Times New Roman" pitchFamily="18" charset="0"/>
                <a:cs typeface="Times New Roman" pitchFamily="18" charset="0"/>
              </a:rPr>
              <a:t>Price and Duration_hours columns have outliers present in them.</a:t>
            </a:r>
          </a:p>
          <a:p>
            <a:r>
              <a:rPr lang="en-US" sz="2600" dirty="0">
                <a:latin typeface="Times New Roman" pitchFamily="18" charset="0"/>
                <a:cs typeface="Times New Roman" pitchFamily="18" charset="0"/>
              </a:rPr>
              <a:t>IQR Method is used to cap the outliers in the dataset.</a:t>
            </a:r>
          </a:p>
          <a:p>
            <a:r>
              <a:rPr lang="en-US" sz="2600" dirty="0">
                <a:latin typeface="Times New Roman" pitchFamily="18" charset="0"/>
                <a:cs typeface="Times New Roman" pitchFamily="18" charset="0"/>
              </a:rPr>
              <a:t>No loss of data due to capping of outliers.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TM03090430[[fn=Banded]]</Template>
  <TotalTime>877</TotalTime>
  <Words>983</Words>
  <Application>Microsoft Office PowerPoint</Application>
  <PresentationFormat>On-screen Show (4:3)</PresentationFormat>
  <Paragraphs>85</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Corbel</vt:lpstr>
      <vt:lpstr>Times New Roman</vt:lpstr>
      <vt:lpstr>Wingdings</vt:lpstr>
      <vt:lpstr>Banded</vt:lpstr>
      <vt:lpstr>FLIGHT Price Prediction</vt:lpstr>
      <vt:lpstr>Problem Statement</vt:lpstr>
      <vt:lpstr>Data Pre-Processing</vt:lpstr>
      <vt:lpstr>Data Cleaning</vt:lpstr>
      <vt:lpstr>EDA : EXPLORATORY DATA ANALYSIS </vt:lpstr>
      <vt:lpstr>PowerPoint Presentation</vt:lpstr>
      <vt:lpstr>PowerPoint Presentation</vt:lpstr>
      <vt:lpstr>PowerPoint Presentation</vt:lpstr>
      <vt:lpstr>PowerPoint Presentation</vt:lpstr>
      <vt:lpstr>PowerPoint Presentation</vt:lpstr>
      <vt:lpstr>PowerPoint Presentation</vt:lpstr>
      <vt:lpstr>   Scaling Feature column   </vt:lpstr>
      <vt:lpstr>Model Building</vt:lpstr>
      <vt:lpstr>Model Evaluation</vt:lpstr>
      <vt:lpstr>Best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NAVEEN KUMAR</cp:lastModifiedBy>
  <cp:revision>59</cp:revision>
  <dcterms:created xsi:type="dcterms:W3CDTF">2006-08-16T00:00:00Z</dcterms:created>
  <dcterms:modified xsi:type="dcterms:W3CDTF">2022-02-27T18:20:27Z</dcterms:modified>
</cp:coreProperties>
</file>