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87" r:id="rId5"/>
    <p:sldId id="286" r:id="rId6"/>
    <p:sldId id="259" r:id="rId7"/>
    <p:sldId id="285"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79A5C6-AB34-4D4B-9554-997BB9FB5CF4}" type="datetimeFigureOut">
              <a:rPr lang="en-US" smtClean="0"/>
              <a:pPr/>
              <a:t>2/13/2022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CDB99-0204-4FC3-B69B-B22E308F16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0CDB99-0204-4FC3-B69B-B22E308F1621}"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2/13/2022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2/13/2022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u="sng" dirty="0" smtClean="0">
                <a:solidFill>
                  <a:schemeClr val="tx1"/>
                </a:solidFill>
                <a:latin typeface="Times New Roman" pitchFamily="18" charset="0"/>
                <a:cs typeface="Times New Roman" pitchFamily="18" charset="0"/>
              </a:rPr>
              <a:t>Submitted by</a:t>
            </a:r>
            <a:r>
              <a:rPr lang="en-US" dirty="0" smtClean="0">
                <a:solidFill>
                  <a:schemeClr val="tx1"/>
                </a:solidFill>
                <a:latin typeface="Times New Roman" pitchFamily="18" charset="0"/>
                <a:cs typeface="Times New Roman" pitchFamily="18" charset="0"/>
              </a:rPr>
              <a:t>:  Anita Thapa</a:t>
            </a:r>
          </a:p>
          <a:p>
            <a:endParaRPr lang="en-US" dirty="0"/>
          </a:p>
        </p:txBody>
      </p:sp>
      <p:sp>
        <p:nvSpPr>
          <p:cNvPr id="2" name="Title 1"/>
          <p:cNvSpPr>
            <a:spLocks noGrp="1"/>
          </p:cNvSpPr>
          <p:nvPr>
            <p:ph type="ctrTitle"/>
          </p:nvPr>
        </p:nvSpPr>
        <p:spPr/>
        <p:txBody>
          <a:bodyPr/>
          <a:lstStyle/>
          <a:p>
            <a:r>
              <a:rPr smtClean="0"/>
              <a:t>Housing</a:t>
            </a:r>
            <a:r>
              <a:rPr lang="en-US" dirty="0" smtClean="0"/>
              <a:t> </a:t>
            </a:r>
            <a:r>
              <a:rPr lang="en-US" dirty="0" smtClean="0"/>
              <a:t>Price Prediction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791200"/>
          </a:xfrm>
        </p:spPr>
        <p:txBody>
          <a:bodyPr>
            <a:normAutofit lnSpcReduction="10000"/>
          </a:bodyPr>
          <a:lstStyle/>
          <a:p>
            <a:pPr>
              <a:buNone/>
            </a:pPr>
            <a:r>
              <a:rPr lang="en-US" b="1" dirty="0" smtClean="0">
                <a:latin typeface="Times New Roman" pitchFamily="18" charset="0"/>
                <a:cs typeface="Times New Roman" pitchFamily="18" charset="0"/>
              </a:rPr>
              <a:t>5.  </a:t>
            </a:r>
            <a:r>
              <a:rPr lang="en-US" sz="2800" b="1" u="sng" dirty="0" smtClean="0">
                <a:latin typeface="Times New Roman" pitchFamily="18" charset="0"/>
                <a:cs typeface="Times New Roman" pitchFamily="18" charset="0"/>
              </a:rPr>
              <a:t>Outliers</a:t>
            </a:r>
            <a:r>
              <a:rPr lang="en-US" b="1"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Using boxplot checking for outliers in the dataset</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MSSubClass,LotFrontage,LotArea,OverallCond,YearBuilt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MasVnrArea</a:t>
            </a:r>
            <a:r>
              <a:rPr lang="en-US" dirty="0" smtClean="0">
                <a:latin typeface="Times New Roman" pitchFamily="18" charset="0"/>
                <a:cs typeface="Times New Roman" pitchFamily="18" charset="0"/>
              </a:rPr>
              <a:t>, BsmtFinSF1, BsmtFinSF2, </a:t>
            </a:r>
            <a:r>
              <a:rPr lang="en-US" dirty="0" err="1" smtClean="0">
                <a:latin typeface="Times New Roman" pitchFamily="18" charset="0"/>
                <a:cs typeface="Times New Roman" pitchFamily="18" charset="0"/>
              </a:rPr>
              <a:t>BsmtUnfSF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TotalBsmtSF</a:t>
            </a:r>
            <a:r>
              <a:rPr lang="en-US" dirty="0" smtClean="0">
                <a:latin typeface="Times New Roman" pitchFamily="18" charset="0"/>
                <a:cs typeface="Times New Roman" pitchFamily="18" charset="0"/>
              </a:rPr>
              <a:t>, 1stFlrSF</a:t>
            </a:r>
            <a:r>
              <a:rPr lang="en-US" dirty="0" smtClean="0">
                <a:latin typeface="Times New Roman" pitchFamily="18" charset="0"/>
                <a:cs typeface="Times New Roman" pitchFamily="18" charset="0"/>
              </a:rPr>
              <a:t>, 2ndFlrSF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LowQualFinSF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GrLivArea,BedroomAbvGr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KitchenAbvGr</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TotRmsAbvGrd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GarageArea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WoodDeckSF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WoodDeckSF</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OpenPorchSF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EnclosedPorch</a:t>
            </a:r>
            <a:r>
              <a:rPr lang="en-US" dirty="0" smtClean="0">
                <a:latin typeface="Times New Roman" pitchFamily="18" charset="0"/>
                <a:cs typeface="Times New Roman" pitchFamily="18" charset="0"/>
              </a:rPr>
              <a:t>, 3SsnPorch,  </a:t>
            </a:r>
            <a:r>
              <a:rPr lang="en-US" dirty="0" err="1" smtClean="0">
                <a:latin typeface="Times New Roman" pitchFamily="18" charset="0"/>
                <a:cs typeface="Times New Roman" pitchFamily="18" charset="0"/>
              </a:rPr>
              <a:t>ScreenPorch</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have outliers columns </a:t>
            </a:r>
            <a:r>
              <a:rPr lang="en-US" dirty="0" smtClean="0">
                <a:latin typeface="Times New Roman" pitchFamily="18" charset="0"/>
                <a:cs typeface="Times New Roman" pitchFamily="18" charset="0"/>
              </a:rPr>
              <a:t>have outliers present in them</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After applying </a:t>
            </a:r>
            <a:r>
              <a:rPr lang="en-US" dirty="0" smtClean="0">
                <a:latin typeface="Times New Roman" pitchFamily="18" charset="0"/>
                <a:cs typeface="Times New Roman" pitchFamily="18" charset="0"/>
              </a:rPr>
              <a:t>IQR </a:t>
            </a:r>
            <a:r>
              <a:rPr lang="en-US" dirty="0" smtClean="0">
                <a:latin typeface="Times New Roman" pitchFamily="18" charset="0"/>
                <a:cs typeface="Times New Roman" pitchFamily="18" charset="0"/>
              </a:rPr>
              <a:t>method </a:t>
            </a:r>
            <a:r>
              <a:rPr lang="en-US" dirty="0" smtClean="0">
                <a:latin typeface="Times New Roman" pitchFamily="18" charset="0"/>
                <a:cs typeface="Times New Roman" pitchFamily="18" charset="0"/>
              </a:rPr>
              <a:t>for capping the outliers.</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pPr>
              <a:buNone/>
            </a:pPr>
            <a:r>
              <a:rPr lang="en-US" b="1"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Separation of Feature &amp; Target from dataset </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Dataset containing train and test data is separated.</a:t>
            </a:r>
          </a:p>
          <a:p>
            <a:pPr>
              <a:buNone/>
            </a:pP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Train Dataset </a:t>
            </a:r>
            <a:r>
              <a:rPr lang="en-US" dirty="0" smtClean="0">
                <a:latin typeface="Times New Roman" pitchFamily="18" charset="0"/>
                <a:cs typeface="Times New Roman" pitchFamily="18" charset="0"/>
              </a:rPr>
              <a:t>not containing </a:t>
            </a:r>
            <a:r>
              <a:rPr lang="en-US" dirty="0" smtClean="0">
                <a:latin typeface="Times New Roman" pitchFamily="18" charset="0"/>
                <a:cs typeface="Times New Roman" pitchFamily="18" charset="0"/>
              </a:rPr>
              <a:t>‘SalePrice</a:t>
            </a:r>
            <a:r>
              <a:rPr lang="en-US" dirty="0" smtClean="0">
                <a:latin typeface="Times New Roman" pitchFamily="18" charset="0"/>
                <a:cs typeface="Times New Roman" pitchFamily="18" charset="0"/>
              </a:rPr>
              <a:t>’ column is the feature column. It is termed as ‘x’ variable.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Dataset only containing </a:t>
            </a:r>
            <a:r>
              <a:rPr lang="en-US" dirty="0" smtClean="0">
                <a:latin typeface="Times New Roman" pitchFamily="18" charset="0"/>
                <a:cs typeface="Times New Roman" pitchFamily="18" charset="0"/>
              </a:rPr>
              <a:t>‘SalePrice</a:t>
            </a:r>
            <a:r>
              <a:rPr lang="en-US" dirty="0" smtClean="0">
                <a:latin typeface="Times New Roman" pitchFamily="18" charset="0"/>
                <a:cs typeface="Times New Roman" pitchFamily="18" charset="0"/>
              </a:rPr>
              <a:t>’ column is called the target column. It is termed as ‘y’ variable.</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715000"/>
          </a:xfrm>
        </p:spPr>
        <p:txBody>
          <a:bodyPr>
            <a:normAutofit/>
          </a:bodyPr>
          <a:lstStyle/>
          <a:p>
            <a:pPr algn="just">
              <a:buNone/>
            </a:pPr>
            <a:r>
              <a:rPr lang="en-US" b="1" dirty="0" smtClean="0">
                <a:latin typeface="Times New Roman" pitchFamily="18" charset="0"/>
                <a:cs typeface="Times New Roman" pitchFamily="18" charset="0"/>
              </a:rPr>
              <a:t>7.  </a:t>
            </a:r>
            <a:r>
              <a:rPr lang="en-US" b="1" u="sng" dirty="0" smtClean="0">
                <a:latin typeface="Times New Roman" pitchFamily="18" charset="0"/>
                <a:cs typeface="Times New Roman" pitchFamily="18" charset="0"/>
              </a:rPr>
              <a:t>Skewness</a:t>
            </a:r>
            <a:r>
              <a:rPr lang="en-US" b="1" dirty="0" smtClean="0">
                <a:latin typeface="Times New Roman" pitchFamily="18" charset="0"/>
                <a:cs typeface="Times New Roman" pitchFamily="18" charset="0"/>
              </a:rPr>
              <a:t>:</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For checking the skewness in the feature columns x.skew() was used as x represents feature column.</a:t>
            </a:r>
          </a:p>
          <a:p>
            <a:pPr algn="just"/>
            <a:r>
              <a:rPr lang="en-US" dirty="0" smtClean="0">
                <a:latin typeface="Times New Roman" pitchFamily="18" charset="0"/>
                <a:cs typeface="Times New Roman" pitchFamily="18" charset="0"/>
              </a:rPr>
              <a:t>As the range of skewness is between +/-0.5 so value greater than this have skewness.</a:t>
            </a:r>
          </a:p>
          <a:p>
            <a:pPr algn="just"/>
            <a:r>
              <a:rPr lang="en-US" dirty="0" smtClean="0">
                <a:latin typeface="Times New Roman" pitchFamily="18" charset="0"/>
                <a:cs typeface="Times New Roman" pitchFamily="18" charset="0"/>
              </a:rPr>
              <a:t>Using </a:t>
            </a:r>
            <a:r>
              <a:rPr lang="en-US" dirty="0" smtClean="0">
                <a:latin typeface="Times New Roman" pitchFamily="18" charset="0"/>
                <a:cs typeface="Times New Roman" pitchFamily="18" charset="0"/>
              </a:rPr>
              <a:t>Yeo Johnson method removing skewness.</a:t>
            </a:r>
          </a:p>
          <a:p>
            <a:pPr algn="just"/>
            <a:r>
              <a:rPr lang="en-US" dirty="0" smtClean="0">
                <a:latin typeface="Times New Roman" pitchFamily="18" charset="0"/>
                <a:cs typeface="Times New Roman" pitchFamily="18" charset="0"/>
              </a:rPr>
              <a:t>Dropping </a:t>
            </a:r>
            <a:r>
              <a:rPr lang="en-US" dirty="0" smtClean="0">
                <a:latin typeface="Times New Roman" pitchFamily="18" charset="0"/>
                <a:cs typeface="Times New Roman" pitchFamily="18" charset="0"/>
              </a:rPr>
              <a:t>171, 31, 32, 40 and 41 </a:t>
            </a:r>
            <a:r>
              <a:rPr lang="en-US" dirty="0" smtClean="0">
                <a:latin typeface="Times New Roman" pitchFamily="18" charset="0"/>
                <a:cs typeface="Times New Roman" pitchFamily="18" charset="0"/>
              </a:rPr>
              <a:t>column </a:t>
            </a:r>
            <a:r>
              <a:rPr lang="en-US" dirty="0" smtClean="0">
                <a:latin typeface="Times New Roman" pitchFamily="18" charset="0"/>
                <a:cs typeface="Times New Roman" pitchFamily="18" charset="0"/>
              </a:rPr>
              <a:t>as it has skewness and is also negatively correlated with </a:t>
            </a:r>
            <a:r>
              <a:rPr lang="en-US" dirty="0" smtClean="0">
                <a:latin typeface="Times New Roman" pitchFamily="18" charset="0"/>
                <a:cs typeface="Times New Roman" pitchFamily="18" charset="0"/>
              </a:rPr>
              <a:t>SalePrice </a:t>
            </a:r>
            <a:r>
              <a:rPr lang="en-US" dirty="0" smtClean="0">
                <a:latin typeface="Times New Roman" pitchFamily="18" charset="0"/>
                <a:cs typeface="Times New Roman" pitchFamily="18" charset="0"/>
              </a:rPr>
              <a:t>column.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pPr lvl="0"/>
            <a:r>
              <a:rPr lang="en-US" b="1" u="sng" dirty="0" smtClean="0">
                <a:solidFill>
                  <a:schemeClr val="tx2">
                    <a:satMod val="130000"/>
                  </a:schemeClr>
                </a:solidFill>
                <a:latin typeface="Times New Roman" pitchFamily="18" charset="0"/>
                <a:cs typeface="Times New Roman" pitchFamily="18" charset="0"/>
              </a:rPr>
              <a:t/>
            </a:r>
            <a:br>
              <a:rPr lang="en-US" b="1" u="sng" dirty="0" smtClean="0">
                <a:solidFill>
                  <a:schemeClr val="tx2">
                    <a:satMod val="130000"/>
                  </a:schemeClr>
                </a:solidFill>
                <a:latin typeface="Times New Roman" pitchFamily="18" charset="0"/>
                <a:cs typeface="Times New Roman" pitchFamily="18" charset="0"/>
              </a:rPr>
            </a:br>
            <a:r>
              <a:rPr lang="en-US" b="1" u="sng" dirty="0" smtClean="0">
                <a:solidFill>
                  <a:schemeClr val="tx2">
                    <a:satMod val="130000"/>
                  </a:schemeClr>
                </a:solidFill>
                <a:latin typeface="Times New Roman" pitchFamily="18" charset="0"/>
                <a:cs typeface="Times New Roman" pitchFamily="18" charset="0"/>
              </a:rPr>
              <a:t/>
            </a:r>
            <a:br>
              <a:rPr lang="en-US" b="1" u="sng" dirty="0" smtClean="0">
                <a:solidFill>
                  <a:schemeClr val="tx2">
                    <a:satMod val="130000"/>
                  </a:schemeClr>
                </a:solidFill>
                <a:latin typeface="Times New Roman" pitchFamily="18" charset="0"/>
                <a:cs typeface="Times New Roman" pitchFamily="18" charset="0"/>
              </a:rPr>
            </a:br>
            <a:r>
              <a:rPr lang="en-US" b="1" u="sng" dirty="0" smtClean="0">
                <a:solidFill>
                  <a:schemeClr val="tx2">
                    <a:satMod val="130000"/>
                  </a:schemeClr>
                </a:solidFill>
                <a:latin typeface="Times New Roman" pitchFamily="18" charset="0"/>
                <a:cs typeface="Times New Roman" pitchFamily="18" charset="0"/>
              </a:rPr>
              <a:t/>
            </a:r>
            <a:br>
              <a:rPr lang="en-US" b="1" u="sng" dirty="0" smtClean="0">
                <a:solidFill>
                  <a:schemeClr val="tx2">
                    <a:satMod val="130000"/>
                  </a:schemeClr>
                </a:solidFill>
                <a:latin typeface="Times New Roman" pitchFamily="18" charset="0"/>
                <a:cs typeface="Times New Roman" pitchFamily="18" charset="0"/>
              </a:rPr>
            </a:br>
            <a:r>
              <a:rPr lang="en-US" b="1" u="sng" dirty="0" smtClean="0">
                <a:solidFill>
                  <a:schemeClr val="tx2">
                    <a:satMod val="130000"/>
                  </a:schemeClr>
                </a:solidFill>
                <a:latin typeface="Times New Roman" pitchFamily="18" charset="0"/>
                <a:cs typeface="Times New Roman" pitchFamily="18" charset="0"/>
              </a:rPr>
              <a:t/>
            </a:r>
            <a:br>
              <a:rPr lang="en-US" b="1" u="sng" dirty="0" smtClean="0">
                <a:solidFill>
                  <a:schemeClr val="tx2">
                    <a:satMod val="130000"/>
                  </a:schemeClr>
                </a:solidFill>
                <a:latin typeface="Times New Roman" pitchFamily="18" charset="0"/>
                <a:cs typeface="Times New Roman" pitchFamily="18" charset="0"/>
              </a:rPr>
            </a:br>
            <a:r>
              <a:rPr lang="en-US" b="1" u="sng" dirty="0" smtClean="0">
                <a:solidFill>
                  <a:schemeClr val="tx2">
                    <a:satMod val="130000"/>
                  </a:schemeClr>
                </a:solidFill>
                <a:latin typeface="Times New Roman" pitchFamily="18" charset="0"/>
                <a:cs typeface="Times New Roman" pitchFamily="18" charset="0"/>
              </a:rPr>
              <a:t/>
            </a:r>
            <a:br>
              <a:rPr lang="en-US" b="1" u="sng" dirty="0" smtClean="0">
                <a:solidFill>
                  <a:schemeClr val="tx2">
                    <a:satMod val="130000"/>
                  </a:schemeClr>
                </a:solidFill>
                <a:latin typeface="Times New Roman" pitchFamily="18" charset="0"/>
                <a:cs typeface="Times New Roman" pitchFamily="18" charset="0"/>
              </a:rPr>
            </a:br>
            <a:r>
              <a:rPr lang="en-US" b="1" u="sng" dirty="0" smtClean="0">
                <a:latin typeface="Times New Roman" pitchFamily="18" charset="0"/>
                <a:cs typeface="Times New Roman" pitchFamily="18" charset="0"/>
              </a:rPr>
              <a:t> </a:t>
            </a:r>
            <a:r>
              <a:rPr lang="en-US" sz="4400" b="1" u="sng" dirty="0" smtClean="0">
                <a:solidFill>
                  <a:schemeClr val="tx1"/>
                </a:solidFill>
                <a:latin typeface="Times New Roman" pitchFamily="18" charset="0"/>
                <a:cs typeface="Times New Roman" pitchFamily="18" charset="0"/>
              </a:rPr>
              <a:t>Scaling Feature column </a:t>
            </a:r>
            <a:endParaRPr lang="en-US" sz="4400" dirty="0">
              <a:solidFill>
                <a:schemeClr val="tx1"/>
              </a:solidFill>
            </a:endParaRPr>
          </a:p>
        </p:txBody>
      </p:sp>
      <p:sp>
        <p:nvSpPr>
          <p:cNvPr id="3" name="Content Placeholder 2"/>
          <p:cNvSpPr>
            <a:spLocks noGrp="1"/>
          </p:cNvSpPr>
          <p:nvPr>
            <p:ph sz="quarter" idx="1"/>
          </p:nvPr>
        </p:nvSpPr>
        <p:spPr>
          <a:xfrm>
            <a:off x="609600" y="1524000"/>
            <a:ext cx="7772400" cy="4572000"/>
          </a:xfrm>
        </p:spPr>
        <p:txBody>
          <a:bodyPr/>
          <a:lstStyle/>
          <a:p>
            <a:pPr algn="just"/>
            <a:r>
              <a:rPr lang="en-US" dirty="0" smtClean="0">
                <a:latin typeface="Times New Roman" pitchFamily="18" charset="0"/>
                <a:cs typeface="Times New Roman" pitchFamily="18" charset="0"/>
              </a:rPr>
              <a:t>Scaling is done on Feature columns as it is important to step before modeling the dataset as it helps to scales the features of our data so that they all have a similar range.</a:t>
            </a:r>
          </a:p>
          <a:p>
            <a:pPr algn="just"/>
            <a:r>
              <a:rPr lang="en-US" dirty="0" smtClean="0">
                <a:latin typeface="Times New Roman" pitchFamily="18" charset="0"/>
                <a:cs typeface="Times New Roman" pitchFamily="18" charset="0"/>
              </a:rPr>
              <a:t>For scaling using Standard Scaler and importing Standard Scaler  library from sklearn.preprocessing.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latin typeface="Times New Roman" pitchFamily="18" charset="0"/>
                <a:cs typeface="Times New Roman" pitchFamily="18" charset="0"/>
              </a:rPr>
              <a:t>Model Building</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76400"/>
            <a:ext cx="7772400" cy="4343400"/>
          </a:xfrm>
        </p:spPr>
        <p:txBody>
          <a:bodyPr/>
          <a:lstStyle/>
          <a:p>
            <a:pPr algn="just"/>
            <a:r>
              <a:rPr lang="en-US" dirty="0" smtClean="0">
                <a:latin typeface="Times New Roman" pitchFamily="18" charset="0"/>
                <a:cs typeface="Times New Roman" pitchFamily="18" charset="0"/>
              </a:rPr>
              <a:t>For Model Building Scaled feature data is used.</a:t>
            </a:r>
          </a:p>
          <a:p>
            <a:pPr algn="just"/>
            <a:r>
              <a:rPr lang="en-US" dirty="0" smtClean="0">
                <a:latin typeface="Times New Roman" pitchFamily="18" charset="0"/>
                <a:cs typeface="Times New Roman" pitchFamily="18" charset="0"/>
              </a:rPr>
              <a:t>Importing Linear regression and sklearn metrics library. Using train and test split library to train and test the dataset.</a:t>
            </a:r>
          </a:p>
          <a:p>
            <a:pPr algn="just"/>
            <a:r>
              <a:rPr lang="en-US" dirty="0" smtClean="0">
                <a:latin typeface="Times New Roman" pitchFamily="18" charset="0"/>
                <a:cs typeface="Times New Roman" pitchFamily="18" charset="0"/>
              </a:rPr>
              <a:t>The dataset is of Regression Model so using the Linear regression and other regression algorithm.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b="1" u="sng" dirty="0" smtClean="0">
                <a:solidFill>
                  <a:schemeClr val="tx1"/>
                </a:solidFill>
                <a:latin typeface="Times New Roman" pitchFamily="18" charset="0"/>
                <a:cs typeface="Times New Roman" pitchFamily="18" charset="0"/>
              </a:rPr>
              <a:t>Model Evaluation</a:t>
            </a:r>
            <a:endParaRPr lang="en-US" b="1" u="sng" dirty="0">
              <a:solidFill>
                <a:schemeClr val="tx1"/>
              </a:solidFill>
            </a:endParaRPr>
          </a:p>
        </p:txBody>
      </p:sp>
      <p:sp>
        <p:nvSpPr>
          <p:cNvPr id="3" name="Content Placeholder 2"/>
          <p:cNvSpPr>
            <a:spLocks noGrp="1"/>
          </p:cNvSpPr>
          <p:nvPr>
            <p:ph sz="quarter" idx="1"/>
          </p:nvPr>
        </p:nvSpPr>
        <p:spPr>
          <a:xfrm>
            <a:off x="914400" y="1447800"/>
            <a:ext cx="7772400" cy="5029200"/>
          </a:xfrm>
        </p:spPr>
        <p:txBody>
          <a:bodyPr>
            <a:normAutofit fontScale="92500" lnSpcReduction="20000"/>
          </a:bodyPr>
          <a:lstStyle/>
          <a:p>
            <a:pPr algn="just"/>
            <a:r>
              <a:rPr lang="en-US" sz="2800" dirty="0" smtClean="0">
                <a:latin typeface="Times New Roman" pitchFamily="18" charset="0"/>
                <a:cs typeface="Times New Roman" pitchFamily="18" charset="0"/>
              </a:rPr>
              <a:t>As it is a Regression problem so Linear Regression is used. </a:t>
            </a:r>
          </a:p>
          <a:p>
            <a:pPr algn="just"/>
            <a:r>
              <a:rPr lang="en-US" sz="2800" dirty="0" smtClean="0">
                <a:latin typeface="Times New Roman" pitchFamily="18" charset="0"/>
                <a:cs typeface="Times New Roman" pitchFamily="18" charset="0"/>
              </a:rPr>
              <a:t>Applying Algorithms like Decision Tree Regressor, SVR, Random Forest Regressor and K-Neighbors Regressor.</a:t>
            </a:r>
          </a:p>
          <a:p>
            <a:pPr algn="just"/>
            <a:r>
              <a:rPr lang="en-US" sz="2800" dirty="0" smtClean="0">
                <a:latin typeface="Times New Roman" pitchFamily="18" charset="0"/>
                <a:cs typeface="Times New Roman" pitchFamily="18" charset="0"/>
              </a:rPr>
              <a:t>K-Neighbors Regressor: R2 Score and Cross validation score  are </a:t>
            </a:r>
            <a:r>
              <a:rPr lang="en-US" sz="2800" dirty="0" smtClean="0">
                <a:latin typeface="Times New Roman" pitchFamily="18" charset="0"/>
                <a:cs typeface="Times New Roman" pitchFamily="18" charset="0"/>
              </a:rPr>
              <a:t>80.6% </a:t>
            </a:r>
            <a:r>
              <a:rPr lang="en-US" sz="2800" dirty="0" smtClean="0">
                <a:latin typeface="Times New Roman" pitchFamily="18" charset="0"/>
                <a:cs typeface="Times New Roman" pitchFamily="18" charset="0"/>
              </a:rPr>
              <a:t>and </a:t>
            </a:r>
            <a:r>
              <a:rPr lang="en-US" sz="2800" dirty="0" smtClean="0">
                <a:latin typeface="Times New Roman" pitchFamily="18" charset="0"/>
                <a:cs typeface="Times New Roman" pitchFamily="18" charset="0"/>
              </a:rPr>
              <a:t>7</a:t>
            </a:r>
            <a:r>
              <a:rPr lang="en-US" sz="2800" dirty="0" smtClean="0">
                <a:latin typeface="Times New Roman" pitchFamily="18" charset="0"/>
                <a:cs typeface="Times New Roman" pitchFamily="18" charset="0"/>
              </a:rPr>
              <a:t>4.49% </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Decision Tree Regressor: R2 Score and Cross validation score are  </a:t>
            </a:r>
            <a:r>
              <a:rPr lang="en-US" sz="2800" dirty="0" smtClean="0">
                <a:latin typeface="Times New Roman" pitchFamily="18" charset="0"/>
                <a:cs typeface="Times New Roman" pitchFamily="18" charset="0"/>
              </a:rPr>
              <a:t>69</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and </a:t>
            </a:r>
            <a:r>
              <a:rPr lang="en-US" sz="2800" dirty="0" smtClean="0">
                <a:latin typeface="Times New Roman" pitchFamily="18" charset="0"/>
                <a:cs typeface="Times New Roman" pitchFamily="18" charset="0"/>
              </a:rPr>
              <a:t>64.9% </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Random Forest Regressor: R2 Score and Cross validation score are  </a:t>
            </a:r>
            <a:r>
              <a:rPr lang="en-US" sz="2800" dirty="0" smtClean="0">
                <a:latin typeface="Times New Roman" pitchFamily="18" charset="0"/>
                <a:cs typeface="Times New Roman" pitchFamily="18" charset="0"/>
              </a:rPr>
              <a:t>88.5% </a:t>
            </a:r>
            <a:r>
              <a:rPr lang="en-US" sz="2800" dirty="0" smtClean="0">
                <a:latin typeface="Times New Roman" pitchFamily="18" charset="0"/>
                <a:cs typeface="Times New Roman" pitchFamily="18" charset="0"/>
              </a:rPr>
              <a:t>and </a:t>
            </a:r>
            <a:r>
              <a:rPr lang="en-US" sz="2800" dirty="0" smtClean="0">
                <a:latin typeface="Times New Roman" pitchFamily="18" charset="0"/>
                <a:cs typeface="Times New Roman" pitchFamily="18" charset="0"/>
              </a:rPr>
              <a:t>85.6%</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SVR: R2 Score and Cross validation score  are </a:t>
            </a:r>
            <a:r>
              <a:rPr lang="en-US" sz="2800" dirty="0" smtClean="0">
                <a:latin typeface="Times New Roman" pitchFamily="18" charset="0"/>
                <a:cs typeface="Times New Roman" pitchFamily="18" charset="0"/>
              </a:rPr>
              <a:t>90.24</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and </a:t>
            </a:r>
            <a:r>
              <a:rPr lang="en-US" sz="2800" dirty="0" smtClean="0">
                <a:latin typeface="Times New Roman" pitchFamily="18" charset="0"/>
                <a:cs typeface="Times New Roman" pitchFamily="18" charset="0"/>
              </a:rPr>
              <a:t>87.13% </a:t>
            </a:r>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b="1" u="sng" dirty="0" smtClean="0">
                <a:solidFill>
                  <a:schemeClr val="tx1"/>
                </a:solidFill>
                <a:latin typeface="Times New Roman" pitchFamily="18" charset="0"/>
                <a:cs typeface="Times New Roman" pitchFamily="18" charset="0"/>
              </a:rPr>
              <a:t>Best Model</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76400"/>
            <a:ext cx="7772400" cy="4343400"/>
          </a:xfrm>
        </p:spPr>
        <p:txBody>
          <a:bodyPr/>
          <a:lstStyle/>
          <a:p>
            <a:pPr algn="just"/>
            <a:r>
              <a:rPr lang="en-US" dirty="0" smtClean="0">
                <a:latin typeface="Times New Roman" pitchFamily="18" charset="0"/>
                <a:cs typeface="Times New Roman" pitchFamily="18" charset="0"/>
              </a:rPr>
              <a:t>Out of all the algorithm </a:t>
            </a:r>
            <a:r>
              <a:rPr lang="en-US" dirty="0" smtClean="0">
                <a:latin typeface="Times New Roman" pitchFamily="18" charset="0"/>
                <a:cs typeface="Times New Roman" pitchFamily="18" charset="0"/>
              </a:rPr>
              <a:t>Random Forest Regressor R2 </a:t>
            </a:r>
            <a:r>
              <a:rPr lang="en-US" dirty="0" smtClean="0">
                <a:latin typeface="Times New Roman" pitchFamily="18" charset="0"/>
                <a:cs typeface="Times New Roman" pitchFamily="18" charset="0"/>
              </a:rPr>
              <a:t>Score and Cross validation score have very less difference as their values are </a:t>
            </a:r>
            <a:r>
              <a:rPr lang="en-US" sz="2400" dirty="0" smtClean="0">
                <a:latin typeface="Times New Roman" pitchFamily="18" charset="0"/>
                <a:cs typeface="Times New Roman" pitchFamily="18" charset="0"/>
              </a:rPr>
              <a:t>88.5% and 85.6% </a:t>
            </a:r>
            <a:r>
              <a:rPr lang="en-US" dirty="0" smtClean="0">
                <a:latin typeface="Times New Roman" pitchFamily="18" charset="0"/>
                <a:cs typeface="Times New Roman" pitchFamily="18" charset="0"/>
              </a:rPr>
              <a:t>respectively </a:t>
            </a:r>
            <a:r>
              <a:rPr lang="en-US" dirty="0" smtClean="0">
                <a:latin typeface="Times New Roman" pitchFamily="18" charset="0"/>
                <a:cs typeface="Times New Roman" pitchFamily="18" charset="0"/>
              </a:rPr>
              <a:t>so it is the best Model.</a:t>
            </a:r>
          </a:p>
          <a:p>
            <a:pPr algn="just"/>
            <a:r>
              <a:rPr lang="en-US" dirty="0" smtClean="0">
                <a:latin typeface="Times New Roman" pitchFamily="18" charset="0"/>
                <a:cs typeface="Times New Roman" pitchFamily="18" charset="0"/>
              </a:rPr>
              <a:t>Using pickle library deploying the model and the accuracy of the model is </a:t>
            </a:r>
            <a:r>
              <a:rPr lang="en-US" dirty="0" smtClean="0">
                <a:latin typeface="Times New Roman" pitchFamily="18" charset="0"/>
                <a:cs typeface="Times New Roman" pitchFamily="18" charset="0"/>
              </a:rPr>
              <a:t>88.5%.</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Model is able to predict the values approximately equal to actual values.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Downloads\ty.jpg"/>
          <p:cNvPicPr>
            <a:picLocks noChangeAspect="1" noChangeArrowheads="1"/>
          </p:cNvPicPr>
          <p:nvPr/>
        </p:nvPicPr>
        <p:blipFill>
          <a:blip r:embed="rId2"/>
          <a:srcRect l="3241" t="1720" r="2546" b="3704"/>
          <a:stretch>
            <a:fillRect/>
          </a:stretch>
        </p:blipFill>
        <p:spPr bwMode="auto">
          <a:xfrm>
            <a:off x="533400" y="914400"/>
            <a:ext cx="8085513" cy="487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smtClean="0">
                <a:latin typeface="Times New Roman" pitchFamily="18" charset="0"/>
                <a:cs typeface="Times New Roman" pitchFamily="18" charset="0"/>
              </a:rPr>
              <a:t>Problem Statement</a:t>
            </a:r>
            <a:endParaRPr lang="en-US" dirty="0"/>
          </a:p>
        </p:txBody>
      </p:sp>
      <p:sp>
        <p:nvSpPr>
          <p:cNvPr id="5" name="Content Placeholder 4"/>
          <p:cNvSpPr>
            <a:spLocks noGrp="1"/>
          </p:cNvSpPr>
          <p:nvPr>
            <p:ph sz="quarter" idx="1"/>
          </p:nvPr>
        </p:nvSpPr>
        <p:spPr>
          <a:xfrm>
            <a:off x="914400" y="1981200"/>
            <a:ext cx="7772400" cy="4038600"/>
          </a:xfrm>
        </p:spPr>
        <p:txBody>
          <a:bodyPr>
            <a:normAutofit/>
          </a:bodyPr>
          <a:lstStyle/>
          <a:p>
            <a:pPr algn="just"/>
            <a:r>
              <a:rPr lang="en-US" dirty="0" smtClean="0">
                <a:latin typeface="Times New Roman" pitchFamily="18" charset="0"/>
                <a:cs typeface="Times New Roman" pitchFamily="18" charset="0"/>
              </a:rPr>
              <a:t>Real estate and housing is one of the markets which is the major contributor in the world’s economy. </a:t>
            </a:r>
            <a:r>
              <a:rPr lang="en-US" dirty="0" smtClean="0">
                <a:latin typeface="Times New Roman" pitchFamily="18" charset="0"/>
                <a:cs typeface="Times New Roman" pitchFamily="18" charset="0"/>
              </a:rPr>
              <a:t>Real estate companies make use of data analytics to buy properties at lower rates.</a:t>
            </a:r>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Our client </a:t>
            </a:r>
            <a:r>
              <a:rPr lang="en-IN" dirty="0" smtClean="0">
                <a:latin typeface="Times New Roman" pitchFamily="18" charset="0"/>
                <a:cs typeface="Times New Roman" pitchFamily="18" charset="0"/>
              </a:rPr>
              <a:t>is looking at prospective properties to buy houses to enter the market. A model is to be built to predict the house prices using the data available.</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lstStyle/>
          <a:p>
            <a:r>
              <a:rPr lang="en-US" b="1" u="sng" dirty="0" smtClean="0">
                <a:latin typeface="Times New Roman" pitchFamily="18" charset="0"/>
                <a:cs typeface="Times New Roman" pitchFamily="18" charset="0"/>
              </a:rPr>
              <a:t>Data Pre-Processing</a:t>
            </a:r>
            <a:endParaRPr lang="en-US" dirty="0"/>
          </a:p>
        </p:txBody>
      </p:sp>
      <p:sp>
        <p:nvSpPr>
          <p:cNvPr id="3" name="Content Placeholder 2"/>
          <p:cNvSpPr>
            <a:spLocks noGrp="1"/>
          </p:cNvSpPr>
          <p:nvPr>
            <p:ph sz="quarter" idx="1"/>
          </p:nvPr>
        </p:nvSpPr>
        <p:spPr>
          <a:xfrm>
            <a:off x="457200" y="1600200"/>
            <a:ext cx="8229600" cy="4800600"/>
          </a:xfrm>
        </p:spPr>
        <p:txBody>
          <a:bodyPr>
            <a:normAutofit lnSpcReduction="10000"/>
          </a:bodyPr>
          <a:lstStyle/>
          <a:p>
            <a:pPr algn="just"/>
            <a:r>
              <a:rPr lang="en-US" dirty="0" smtClean="0">
                <a:latin typeface="Times New Roman" pitchFamily="18" charset="0"/>
                <a:cs typeface="Times New Roman" pitchFamily="18" charset="0"/>
              </a:rPr>
              <a:t>Data is loaded using pandas and then using dataframe data is converted into rows and </a:t>
            </a:r>
            <a:r>
              <a:rPr lang="en-US" dirty="0" smtClean="0">
                <a:latin typeface="Times New Roman" pitchFamily="18" charset="0"/>
                <a:cs typeface="Times New Roman" pitchFamily="18" charset="0"/>
              </a:rPr>
              <a:t>columns.</a:t>
            </a:r>
          </a:p>
          <a:p>
            <a:pPr algn="just"/>
            <a:r>
              <a:rPr lang="en-US" dirty="0" smtClean="0">
                <a:latin typeface="Times New Roman" pitchFamily="18" charset="0"/>
                <a:cs typeface="Times New Roman" pitchFamily="18" charset="0"/>
              </a:rPr>
              <a:t>There are two types of dataset which are train and test so loading both the dataset.</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Dataset is a Regression type as the target column has discrete  numeric values.</a:t>
            </a:r>
          </a:p>
          <a:p>
            <a:pPr algn="just"/>
            <a:r>
              <a:rPr lang="en-US" dirty="0" smtClean="0">
                <a:latin typeface="Times New Roman" pitchFamily="18" charset="0"/>
                <a:cs typeface="Times New Roman" pitchFamily="18" charset="0"/>
              </a:rPr>
              <a:t>Train Dataset </a:t>
            </a:r>
            <a:r>
              <a:rPr lang="en-US" dirty="0" smtClean="0">
                <a:latin typeface="Times New Roman" pitchFamily="18" charset="0"/>
                <a:cs typeface="Times New Roman" pitchFamily="18" charset="0"/>
              </a:rPr>
              <a:t>has </a:t>
            </a:r>
            <a:r>
              <a:rPr lang="en-US" dirty="0" smtClean="0">
                <a:latin typeface="Times New Roman" pitchFamily="18" charset="0"/>
                <a:cs typeface="Times New Roman" pitchFamily="18" charset="0"/>
              </a:rPr>
              <a:t>1168 </a:t>
            </a:r>
            <a:r>
              <a:rPr lang="en-US" dirty="0" smtClean="0">
                <a:latin typeface="Times New Roman" pitchFamily="18" charset="0"/>
                <a:cs typeface="Times New Roman" pitchFamily="18" charset="0"/>
              </a:rPr>
              <a:t>Rows and </a:t>
            </a:r>
            <a:r>
              <a:rPr lang="en-US" dirty="0" smtClean="0">
                <a:latin typeface="Times New Roman" pitchFamily="18" charset="0"/>
                <a:cs typeface="Times New Roman" pitchFamily="18" charset="0"/>
              </a:rPr>
              <a:t>81 Columns</a:t>
            </a:r>
          </a:p>
          <a:p>
            <a:pPr algn="just"/>
            <a:r>
              <a:rPr lang="en-US" dirty="0" smtClean="0">
                <a:latin typeface="Times New Roman" pitchFamily="18" charset="0"/>
                <a:cs typeface="Times New Roman" pitchFamily="18" charset="0"/>
              </a:rPr>
              <a:t>Test </a:t>
            </a:r>
            <a:r>
              <a:rPr lang="en-US" dirty="0" smtClean="0">
                <a:latin typeface="Times New Roman" pitchFamily="18" charset="0"/>
                <a:cs typeface="Times New Roman" pitchFamily="18" charset="0"/>
              </a:rPr>
              <a:t>Dataset has </a:t>
            </a:r>
            <a:r>
              <a:rPr lang="en-US" dirty="0" smtClean="0">
                <a:latin typeface="Times New Roman" pitchFamily="18" charset="0"/>
                <a:cs typeface="Times New Roman" pitchFamily="18" charset="0"/>
              </a:rPr>
              <a:t>292 </a:t>
            </a:r>
            <a:r>
              <a:rPr lang="en-US" dirty="0" smtClean="0">
                <a:latin typeface="Times New Roman" pitchFamily="18" charset="0"/>
                <a:cs typeface="Times New Roman" pitchFamily="18" charset="0"/>
              </a:rPr>
              <a:t>Rows and </a:t>
            </a:r>
            <a:r>
              <a:rPr lang="en-US" dirty="0" smtClean="0">
                <a:latin typeface="Times New Roman" pitchFamily="18" charset="0"/>
                <a:cs typeface="Times New Roman" pitchFamily="18" charset="0"/>
              </a:rPr>
              <a:t>80 Columns as target column is missing.</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38</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columns are numeric and rest </a:t>
            </a:r>
            <a:r>
              <a:rPr lang="en-US" dirty="0" smtClean="0">
                <a:latin typeface="Times New Roman" pitchFamily="18" charset="0"/>
                <a:cs typeface="Times New Roman" pitchFamily="18" charset="0"/>
              </a:rPr>
              <a:t>43 </a:t>
            </a:r>
            <a:r>
              <a:rPr lang="en-US" dirty="0" smtClean="0">
                <a:latin typeface="Times New Roman" pitchFamily="18" charset="0"/>
                <a:cs typeface="Times New Roman" pitchFamily="18" charset="0"/>
              </a:rPr>
              <a:t>columns are object </a:t>
            </a:r>
            <a:r>
              <a:rPr lang="en-US" dirty="0" smtClean="0">
                <a:latin typeface="Times New Roman" pitchFamily="18" charset="0"/>
                <a:cs typeface="Times New Roman" pitchFamily="18" charset="0"/>
              </a:rPr>
              <a:t>type in train dataset.</a:t>
            </a:r>
            <a:endParaRPr lang="en-US"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457200"/>
            <a:ext cx="8077200" cy="5562600"/>
          </a:xfrm>
        </p:spPr>
        <p:txBody>
          <a:bodyPr/>
          <a:lstStyle/>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Target column is ‘SalePrice’ and rest are </a:t>
            </a:r>
            <a:r>
              <a:rPr lang="en-US" dirty="0" smtClean="0">
                <a:latin typeface="Times New Roman" pitchFamily="18" charset="0"/>
                <a:cs typeface="Times New Roman" pitchFamily="18" charset="0"/>
              </a:rPr>
              <a:t>feature </a:t>
            </a:r>
            <a:r>
              <a:rPr lang="en-US" dirty="0" smtClean="0">
                <a:latin typeface="Times New Roman" pitchFamily="18" charset="0"/>
                <a:cs typeface="Times New Roman" pitchFamily="18" charset="0"/>
              </a:rPr>
              <a:t>columns.</a:t>
            </a:r>
          </a:p>
          <a:p>
            <a:r>
              <a:rPr lang="en-US" dirty="0" smtClean="0">
                <a:latin typeface="Times New Roman" pitchFamily="18" charset="0"/>
                <a:cs typeface="Times New Roman" pitchFamily="18" charset="0"/>
              </a:rPr>
              <a:t>There are 18 </a:t>
            </a:r>
            <a:r>
              <a:rPr lang="en-US" dirty="0" smtClean="0">
                <a:latin typeface="Times New Roman" pitchFamily="18" charset="0"/>
                <a:cs typeface="Times New Roman" pitchFamily="18" charset="0"/>
              </a:rPr>
              <a:t>nan values in the </a:t>
            </a:r>
            <a:r>
              <a:rPr lang="en-US" dirty="0" smtClean="0">
                <a:latin typeface="Times New Roman" pitchFamily="18" charset="0"/>
                <a:cs typeface="Times New Roman" pitchFamily="18" charset="0"/>
              </a:rPr>
              <a:t>column </a:t>
            </a:r>
            <a:r>
              <a:rPr lang="en-US" dirty="0" smtClean="0">
                <a:latin typeface="Times New Roman" pitchFamily="18" charset="0"/>
                <a:cs typeface="Times New Roman" pitchFamily="18" charset="0"/>
              </a:rPr>
              <a:t>in the dataset so using </a:t>
            </a:r>
            <a:r>
              <a:rPr lang="en-US" dirty="0" smtClean="0">
                <a:latin typeface="Times New Roman" pitchFamily="18" charset="0"/>
                <a:cs typeface="Times New Roman" pitchFamily="18" charset="0"/>
              </a:rPr>
              <a:t>mode and mean respectively to fill </a:t>
            </a:r>
            <a:r>
              <a:rPr lang="en-US" dirty="0" smtClean="0">
                <a:latin typeface="Times New Roman" pitchFamily="18" charset="0"/>
                <a:cs typeface="Times New Roman" pitchFamily="18" charset="0"/>
              </a:rPr>
              <a:t>the nan values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There are few numeric columns with 0 in it so replacing it with mean values of the column.</a:t>
            </a:r>
          </a:p>
          <a:p>
            <a:pPr>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Data Cleaning</a:t>
            </a:r>
            <a:endParaRPr lang="en-US" dirty="0"/>
          </a:p>
        </p:txBody>
      </p:sp>
      <p:sp>
        <p:nvSpPr>
          <p:cNvPr id="3" name="Content Placeholder 2"/>
          <p:cNvSpPr>
            <a:spLocks noGrp="1"/>
          </p:cNvSpPr>
          <p:nvPr>
            <p:ph sz="quarter" idx="1"/>
          </p:nvPr>
        </p:nvSpPr>
        <p:spPr>
          <a:xfrm>
            <a:off x="914400" y="1752600"/>
            <a:ext cx="7772400" cy="4267200"/>
          </a:xfrm>
        </p:spPr>
        <p:txBody>
          <a:bodyPr/>
          <a:lstStyle/>
          <a:p>
            <a:r>
              <a:rPr lang="en-US" dirty="0" smtClean="0">
                <a:latin typeface="Times New Roman" pitchFamily="18" charset="0"/>
                <a:cs typeface="Times New Roman" pitchFamily="18" charset="0"/>
              </a:rPr>
              <a:t>Column </a:t>
            </a:r>
            <a:r>
              <a:rPr lang="en-US" dirty="0" smtClean="0">
                <a:latin typeface="Times New Roman" pitchFamily="18" charset="0"/>
                <a:cs typeface="Times New Roman" pitchFamily="18" charset="0"/>
              </a:rPr>
              <a:t>named </a:t>
            </a:r>
            <a:r>
              <a:rPr lang="en-US" dirty="0" smtClean="0">
                <a:latin typeface="Times New Roman" pitchFamily="18" charset="0"/>
                <a:cs typeface="Times New Roman" pitchFamily="18" charset="0"/>
              </a:rPr>
              <a:t>Alley , PoolQC, Fence, MiscFeature, Id, GarageYrBlt are</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dropped as it is not contributing much in finding the target column .</a:t>
            </a:r>
          </a:p>
          <a:p>
            <a:r>
              <a:rPr lang="en-US" dirty="0" smtClean="0">
                <a:latin typeface="Times New Roman" pitchFamily="18" charset="0"/>
                <a:cs typeface="Times New Roman" pitchFamily="18" charset="0"/>
              </a:rPr>
              <a:t>These columns have nan values larger than 50% so dropping them</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096962"/>
          </a:xfrm>
        </p:spPr>
        <p:txBody>
          <a:bodyPr>
            <a:normAutofit/>
          </a:bodyPr>
          <a:lstStyle/>
          <a:p>
            <a:r>
              <a:rPr lang="en-US" sz="3400" b="1" u="sng" dirty="0" smtClean="0">
                <a:latin typeface="Times New Roman" pitchFamily="18" charset="0"/>
                <a:cs typeface="Times New Roman" pitchFamily="18" charset="0"/>
              </a:rPr>
              <a:t>EDA : EXPLORATORY DATA ANALYSIS</a:t>
            </a:r>
            <a:endParaRPr lang="en-US" sz="3400" dirty="0"/>
          </a:p>
        </p:txBody>
      </p:sp>
      <p:sp>
        <p:nvSpPr>
          <p:cNvPr id="3" name="Content Placeholder 2"/>
          <p:cNvSpPr>
            <a:spLocks noGrp="1"/>
          </p:cNvSpPr>
          <p:nvPr>
            <p:ph sz="quarter" idx="1"/>
          </p:nvPr>
        </p:nvSpPr>
        <p:spPr>
          <a:xfrm>
            <a:off x="381000" y="1600200"/>
            <a:ext cx="8305800" cy="4419600"/>
          </a:xfrm>
        </p:spPr>
        <p:txBody>
          <a:bodyPr>
            <a:normAutofit/>
          </a:bodyPr>
          <a:lstStyle/>
          <a:p>
            <a:pPr marL="596646" indent="-514350">
              <a:buNone/>
            </a:pPr>
            <a:r>
              <a:rPr lang="en-US" b="1" dirty="0" smtClean="0">
                <a:latin typeface="Times New Roman" pitchFamily="18" charset="0"/>
                <a:cs typeface="Times New Roman" pitchFamily="18" charset="0"/>
              </a:rPr>
              <a:t>1. </a:t>
            </a:r>
            <a:r>
              <a:rPr lang="en-US" b="1" u="sng" dirty="0" smtClean="0">
                <a:latin typeface="Times New Roman" pitchFamily="18" charset="0"/>
                <a:cs typeface="Times New Roman" pitchFamily="18" charset="0"/>
              </a:rPr>
              <a:t>Visualization</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596646" indent="-514350" algn="just"/>
            <a:r>
              <a:rPr lang="en-US" dirty="0" smtClean="0">
                <a:latin typeface="Times New Roman" pitchFamily="18" charset="0"/>
                <a:cs typeface="Times New Roman" pitchFamily="18" charset="0"/>
              </a:rPr>
              <a:t>Plotting target label it was found the data was having skewness as it was not normally distributed so using logarithm function correct it..</a:t>
            </a:r>
            <a:endParaRPr lang="en-US" dirty="0" smtClean="0">
              <a:latin typeface="Times New Roman" pitchFamily="18" charset="0"/>
              <a:cs typeface="Times New Roman" pitchFamily="18" charset="0"/>
            </a:endParaRPr>
          </a:p>
          <a:p>
            <a:pPr marL="596646" indent="-514350" algn="just"/>
            <a:r>
              <a:rPr lang="en-US" dirty="0" smtClean="0">
                <a:latin typeface="Times New Roman" pitchFamily="18" charset="0"/>
                <a:cs typeface="Times New Roman" pitchFamily="18" charset="0"/>
              </a:rPr>
              <a:t>1 story and 2 story houses are priced high </a:t>
            </a:r>
            <a:endParaRPr lang="en-US" dirty="0" smtClean="0">
              <a:latin typeface="Times New Roman" pitchFamily="18" charset="0"/>
              <a:cs typeface="Times New Roman" pitchFamily="18" charset="0"/>
            </a:endParaRPr>
          </a:p>
          <a:p>
            <a:pPr marL="596646" indent="-514350" algn="just"/>
            <a:r>
              <a:rPr lang="en-US" dirty="0" smtClean="0">
                <a:latin typeface="Times New Roman" pitchFamily="18" charset="0"/>
                <a:cs typeface="Times New Roman" pitchFamily="18" charset="0"/>
              </a:rPr>
              <a:t>As </a:t>
            </a:r>
            <a:r>
              <a:rPr lang="en-US" dirty="0" smtClean="0">
                <a:latin typeface="Times New Roman" pitchFamily="18" charset="0"/>
                <a:cs typeface="Times New Roman" pitchFamily="18" charset="0"/>
              </a:rPr>
              <a:t>per data </a:t>
            </a:r>
            <a:r>
              <a:rPr lang="en-US" dirty="0" smtClean="0">
                <a:latin typeface="Times New Roman" pitchFamily="18" charset="0"/>
                <a:cs typeface="Times New Roman" pitchFamily="18" charset="0"/>
              </a:rPr>
              <a:t>maximum houses which are having excellent overall quality are priced higher. The maximum houses were build in year 2000.</a:t>
            </a:r>
            <a:endParaRPr lang="en-US" dirty="0" smtClean="0">
              <a:latin typeface="Times New Roman" pitchFamily="18" charset="0"/>
              <a:cs typeface="Times New Roman" pitchFamily="18" charset="0"/>
            </a:endParaRPr>
          </a:p>
          <a:p>
            <a:pPr marL="596646" indent="-514350">
              <a:buNone/>
            </a:pPr>
            <a:endParaRPr lang="en-US" dirty="0" smtClean="0">
              <a:latin typeface="Times New Roman" pitchFamily="18" charset="0"/>
              <a:cs typeface="Times New Roman" pitchFamily="18" charset="0"/>
            </a:endParaRPr>
          </a:p>
          <a:p>
            <a:pPr marL="596646" indent="-514350"/>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381000" y="609600"/>
            <a:ext cx="8305800" cy="5516563"/>
          </a:xfrm>
        </p:spPr>
        <p:txBody>
          <a:bodyPr>
            <a:normAutofit/>
          </a:bodyPr>
          <a:lstStyle/>
          <a:p>
            <a:pPr>
              <a:buNone/>
            </a:pPr>
            <a:r>
              <a:rPr lang="en-US" b="1" dirty="0" smtClean="0">
                <a:latin typeface="Times New Roman" pitchFamily="18" charset="0"/>
                <a:cs typeface="Times New Roman" pitchFamily="18" charset="0"/>
              </a:rPr>
              <a:t>2.  </a:t>
            </a:r>
            <a:r>
              <a:rPr lang="en-US" b="1" u="sng" dirty="0" smtClean="0">
                <a:latin typeface="Times New Roman" pitchFamily="18" charset="0"/>
                <a:cs typeface="Times New Roman" pitchFamily="18" charset="0"/>
              </a:rPr>
              <a:t>Encoding </a:t>
            </a:r>
            <a:r>
              <a:rPr lang="en-US" b="1" u="sng" dirty="0" smtClean="0">
                <a:latin typeface="Times New Roman" pitchFamily="18" charset="0"/>
                <a:cs typeface="Times New Roman" pitchFamily="18" charset="0"/>
              </a:rPr>
              <a:t>of Object </a:t>
            </a:r>
            <a:r>
              <a:rPr lang="en-US" b="1" u="sng" dirty="0" smtClean="0">
                <a:latin typeface="Times New Roman" pitchFamily="18" charset="0"/>
                <a:cs typeface="Times New Roman" pitchFamily="18" charset="0"/>
              </a:rPr>
              <a:t>datatype</a:t>
            </a:r>
            <a:r>
              <a:rPr lang="en-US" b="1"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Concatenating train and test dataset as few features are missing in train dataset which are present in test dataset and naming it final_df.</a:t>
            </a:r>
          </a:p>
          <a:p>
            <a:pPr algn="just"/>
            <a:r>
              <a:rPr lang="en-US" dirty="0" smtClean="0">
                <a:latin typeface="Times New Roman" pitchFamily="18" charset="0"/>
                <a:cs typeface="Times New Roman" pitchFamily="18" charset="0"/>
              </a:rPr>
              <a:t>Now final_df dataset having object datatype is encoded using one-hot encoder</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After encoding dataset then deleting the duplicate entries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Now dataset contains 176 columns and 1406 rows.</a:t>
            </a:r>
            <a:endParaRPr lang="en-US"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pPr>
              <a:buNone/>
            </a:pPr>
            <a:r>
              <a:rPr lang="en-US" sz="2800" b="1" dirty="0" smtClean="0">
                <a:latin typeface="Times New Roman" pitchFamily="18" charset="0"/>
                <a:cs typeface="Times New Roman" pitchFamily="18" charset="0"/>
              </a:rPr>
              <a:t>3.  </a:t>
            </a:r>
            <a:r>
              <a:rPr lang="en-US" sz="2800" b="1" u="sng" dirty="0" smtClean="0">
                <a:latin typeface="Times New Roman" pitchFamily="18" charset="0"/>
                <a:cs typeface="Times New Roman" pitchFamily="18" charset="0"/>
              </a:rPr>
              <a:t>Describing dataset</a:t>
            </a:r>
            <a:r>
              <a:rPr lang="en-US" sz="2800" b="1"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Using datasetname.describe() we can check for outliers, skewness and graph type in the dataset.</a:t>
            </a:r>
          </a:p>
          <a:p>
            <a:r>
              <a:rPr lang="en-US" dirty="0" smtClean="0">
                <a:latin typeface="Times New Roman" pitchFamily="18" charset="0"/>
                <a:cs typeface="Times New Roman" pitchFamily="18" charset="0"/>
              </a:rPr>
              <a:t>Alternately the values </a:t>
            </a:r>
            <a:r>
              <a:rPr lang="en-US" dirty="0" smtClean="0">
                <a:latin typeface="Times New Roman" pitchFamily="18" charset="0"/>
                <a:cs typeface="Times New Roman" pitchFamily="18" charset="0"/>
              </a:rPr>
              <a:t>of Mean </a:t>
            </a:r>
            <a:r>
              <a:rPr lang="en-US" dirty="0" smtClean="0">
                <a:latin typeface="Times New Roman" pitchFamily="18" charset="0"/>
                <a:cs typeface="Times New Roman" pitchFamily="18" charset="0"/>
              </a:rPr>
              <a:t>and median(50</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are greater than one another so left and right skewness are </a:t>
            </a:r>
            <a:r>
              <a:rPr lang="en-US" dirty="0" smtClean="0">
                <a:latin typeface="Times New Roman" pitchFamily="18" charset="0"/>
                <a:cs typeface="Times New Roman" pitchFamily="18" charset="0"/>
              </a:rPr>
              <a:t>present.</a:t>
            </a:r>
          </a:p>
          <a:p>
            <a:r>
              <a:rPr lang="en-US" dirty="0" smtClean="0">
                <a:latin typeface="Times New Roman" pitchFamily="18" charset="0"/>
                <a:cs typeface="Times New Roman" pitchFamily="18" charset="0"/>
              </a:rPr>
              <a:t>75% percentile and max have greater difference </a:t>
            </a:r>
            <a:r>
              <a:rPr lang="en-US" dirty="0" smtClean="0">
                <a:latin typeface="Times New Roman" pitchFamily="18" charset="0"/>
                <a:cs typeface="Times New Roman" pitchFamily="18" charset="0"/>
              </a:rPr>
              <a:t>which </a:t>
            </a:r>
            <a:r>
              <a:rPr lang="en-US" dirty="0" smtClean="0">
                <a:latin typeface="Times New Roman" pitchFamily="18" charset="0"/>
                <a:cs typeface="Times New Roman" pitchFamily="18" charset="0"/>
              </a:rPr>
              <a:t>means outliers are present in them.</a:t>
            </a:r>
          </a:p>
          <a:p>
            <a:r>
              <a:rPr lang="en-US" dirty="0" smtClean="0">
                <a:latin typeface="Times New Roman" pitchFamily="18" charset="0"/>
                <a:cs typeface="Times New Roman" pitchFamily="18" charset="0"/>
              </a:rPr>
              <a:t>Standard Deviation is less than mean so the graphs are high peaked.</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867400"/>
          </a:xfrm>
        </p:spPr>
        <p:txBody>
          <a:bodyPr>
            <a:normAutofit/>
          </a:bodyPr>
          <a:lstStyle/>
          <a:p>
            <a:pPr>
              <a:buNone/>
            </a:pPr>
            <a:r>
              <a:rPr lang="en-US" sz="2800" b="1" dirty="0" smtClean="0">
                <a:latin typeface="Times New Roman" pitchFamily="18" charset="0"/>
                <a:cs typeface="Times New Roman" pitchFamily="18" charset="0"/>
              </a:rPr>
              <a:t>4.  </a:t>
            </a:r>
            <a:r>
              <a:rPr lang="en-US" sz="2800" b="1" u="sng" dirty="0" smtClean="0">
                <a:latin typeface="Times New Roman" pitchFamily="18" charset="0"/>
                <a:cs typeface="Times New Roman" pitchFamily="18" charset="0"/>
              </a:rPr>
              <a:t>Correlation</a:t>
            </a:r>
            <a:r>
              <a:rPr lang="en-US" sz="2800" b="1"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Correlation helps to find which column is positively related and negatively related to the target column.</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From the dataset the target column </a:t>
            </a:r>
            <a:r>
              <a:rPr lang="en-US" dirty="0" smtClean="0">
                <a:latin typeface="Times New Roman" pitchFamily="18" charset="0"/>
                <a:cs typeface="Times New Roman" pitchFamily="18" charset="0"/>
              </a:rPr>
              <a:t>‘SalePrice</a:t>
            </a:r>
            <a:r>
              <a:rPr lang="en-US" dirty="0" smtClean="0">
                <a:latin typeface="Times New Roman" pitchFamily="18" charset="0"/>
                <a:cs typeface="Times New Roman" pitchFamily="18" charset="0"/>
              </a:rPr>
              <a:t>’ is positively correlated </a:t>
            </a:r>
            <a:r>
              <a:rPr lang="en-US" dirty="0" smtClean="0">
                <a:latin typeface="Times New Roman" pitchFamily="18" charset="0"/>
                <a:cs typeface="Times New Roman" pitchFamily="18" charset="0"/>
              </a:rPr>
              <a:t>with OverallQual column.</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Dataset is having multicollinearity present in it so using </a:t>
            </a:r>
            <a:r>
              <a:rPr lang="en-US" dirty="0" err="1" smtClean="0">
                <a:latin typeface="Times New Roman" pitchFamily="18" charset="0"/>
                <a:cs typeface="Times New Roman" pitchFamily="18" charset="0"/>
              </a:rPr>
              <a:t>vif</a:t>
            </a:r>
            <a:r>
              <a:rPr lang="en-US" dirty="0" smtClean="0">
                <a:latin typeface="Times New Roman" pitchFamily="18" charset="0"/>
                <a:cs typeface="Times New Roman" pitchFamily="18" charset="0"/>
              </a:rPr>
              <a:t> method removing it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1550</TotalTime>
  <Words>963</Words>
  <Application>Microsoft Office PowerPoint</Application>
  <PresentationFormat>On-screen Show (4:3)</PresentationFormat>
  <Paragraphs>83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Housing Price Prediction</vt:lpstr>
      <vt:lpstr>Problem Statement</vt:lpstr>
      <vt:lpstr>Data Pre-Processing</vt:lpstr>
      <vt:lpstr>Slide 4</vt:lpstr>
      <vt:lpstr>Data Cleaning</vt:lpstr>
      <vt:lpstr>EDA : EXPLORATORY DATA ANALYSIS</vt:lpstr>
      <vt:lpstr>Slide 7</vt:lpstr>
      <vt:lpstr>Slide 8</vt:lpstr>
      <vt:lpstr>Slide 9</vt:lpstr>
      <vt:lpstr>Slide 10</vt:lpstr>
      <vt:lpstr>Slide 11</vt:lpstr>
      <vt:lpstr>Slide 12</vt:lpstr>
      <vt:lpstr>      Scaling Feature column </vt:lpstr>
      <vt:lpstr>Model Building</vt:lpstr>
      <vt:lpstr>Model Evaluation</vt:lpstr>
      <vt:lpstr>Best Model</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Windows User</cp:lastModifiedBy>
  <cp:revision>127</cp:revision>
  <dcterms:created xsi:type="dcterms:W3CDTF">2006-08-16T00:00:00Z</dcterms:created>
  <dcterms:modified xsi:type="dcterms:W3CDTF">2022-02-13T20:26:43Z</dcterms:modified>
</cp:coreProperties>
</file>