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1"/>
  </p:notesMasterIdLst>
  <p:sldIdLst>
    <p:sldId id="256" r:id="rId2"/>
    <p:sldId id="257" r:id="rId3"/>
    <p:sldId id="258" r:id="rId4"/>
    <p:sldId id="286" r:id="rId5"/>
    <p:sldId id="259" r:id="rId6"/>
    <p:sldId id="267" r:id="rId7"/>
    <p:sldId id="268" r:id="rId8"/>
    <p:sldId id="269" r:id="rId9"/>
    <p:sldId id="27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9A5C6-AB34-4D4B-9554-997BB9FB5CF4}" type="datetimeFigureOut">
              <a:rPr lang="en-US" smtClean="0"/>
              <a:t>3/12/2022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CDB99-0204-4FC3-B69B-B22E308F16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0CDB99-0204-4FC3-B69B-B22E308F162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54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0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2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910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6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190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870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519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015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313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99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D8BD707-D9CF-40AE-B4C6-C98DA3205C09}" type="datetimeFigureOut">
              <a:rPr lang="en-US" smtClean="0"/>
              <a:pPr/>
              <a:t>3/12/2022</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081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057400"/>
            <a:ext cx="8382000" cy="2057400"/>
          </a:xfrm>
        </p:spPr>
        <p:txBody>
          <a:bodyPr>
            <a:normAutofit/>
          </a:bodyPr>
          <a:lstStyle/>
          <a:p>
            <a:pPr algn="ctr"/>
            <a:r>
              <a:rPr lang="en-US" sz="7200" b="1" dirty="0"/>
              <a:t>Rating Prediction</a:t>
            </a:r>
          </a:p>
        </p:txBody>
      </p:sp>
      <p:sp>
        <p:nvSpPr>
          <p:cNvPr id="3" name="Subtitle 2"/>
          <p:cNvSpPr>
            <a:spLocks noGrp="1"/>
          </p:cNvSpPr>
          <p:nvPr>
            <p:ph type="subTitle" idx="1"/>
          </p:nvPr>
        </p:nvSpPr>
        <p:spPr>
          <a:xfrm>
            <a:off x="457200" y="5181600"/>
            <a:ext cx="6858000" cy="1309255"/>
          </a:xfrm>
        </p:spPr>
        <p:txBody>
          <a:bodyPr/>
          <a:lstStyle/>
          <a:p>
            <a:r>
              <a:rPr lang="en-US" sz="4000" u="sng" dirty="0">
                <a:solidFill>
                  <a:schemeClr val="tx1"/>
                </a:solidFill>
                <a:latin typeface="Times New Roman" pitchFamily="18" charset="0"/>
                <a:cs typeface="Times New Roman" pitchFamily="18" charset="0"/>
              </a:rPr>
              <a:t>Submitted by</a:t>
            </a:r>
            <a:r>
              <a:rPr lang="en-US" sz="4000" dirty="0">
                <a:solidFill>
                  <a:schemeClr val="tx1"/>
                </a:solidFill>
                <a:latin typeface="Times New Roman" pitchFamily="18" charset="0"/>
                <a:cs typeface="Times New Roman" pitchFamily="18" charset="0"/>
              </a:rPr>
              <a:t>:  Anita Thapa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7332134" cy="1303867"/>
          </a:xfrm>
        </p:spPr>
        <p:txBody>
          <a:bodyPr>
            <a:normAutofit/>
          </a:bodyPr>
          <a:lstStyle/>
          <a:p>
            <a:pPr algn="ctr"/>
            <a:r>
              <a:rPr lang="en-US" sz="4400" b="1" u="sng" dirty="0">
                <a:latin typeface="Times New Roman" pitchFamily="18" charset="0"/>
                <a:cs typeface="Times New Roman" pitchFamily="18" charset="0"/>
              </a:rPr>
              <a:t>Problem Statement</a:t>
            </a:r>
            <a:endParaRPr lang="en-US" sz="4400" u="sng" dirty="0"/>
          </a:p>
        </p:txBody>
      </p:sp>
      <p:sp>
        <p:nvSpPr>
          <p:cNvPr id="5" name="Content Placeholder 4"/>
          <p:cNvSpPr>
            <a:spLocks noGrp="1"/>
          </p:cNvSpPr>
          <p:nvPr>
            <p:ph idx="1"/>
          </p:nvPr>
        </p:nvSpPr>
        <p:spPr>
          <a:xfrm>
            <a:off x="609600" y="2362200"/>
            <a:ext cx="8077200" cy="3886200"/>
          </a:xfrm>
        </p:spPr>
        <p:txBody>
          <a:bodyPr>
            <a:normAutofit/>
          </a:bodyPr>
          <a:lstStyle/>
          <a:p>
            <a:pPr marL="457200" algn="just">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project is based on the reviews and ratings of the technical products like smartphones, printers, laptops etc. available on the ecommerce websites. The rating prediction model is to be built based on the reviews given by the customers.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1020762"/>
          </a:xfrm>
        </p:spPr>
        <p:txBody>
          <a:bodyPr>
            <a:normAutofit/>
          </a:bodyPr>
          <a:lstStyle/>
          <a:p>
            <a:pPr algn="ctr"/>
            <a:r>
              <a:rPr lang="en-US" sz="4400" b="1" u="sng" dirty="0">
                <a:latin typeface="Times New Roman" pitchFamily="18" charset="0"/>
                <a:cs typeface="Times New Roman" pitchFamily="18" charset="0"/>
              </a:rPr>
              <a:t>Data Pre-Processing</a:t>
            </a:r>
            <a:endParaRPr lang="en-US" sz="4400" u="sng" dirty="0"/>
          </a:p>
        </p:txBody>
      </p:sp>
      <p:sp>
        <p:nvSpPr>
          <p:cNvPr id="3" name="Content Placeholder 2"/>
          <p:cNvSpPr>
            <a:spLocks noGrp="1"/>
          </p:cNvSpPr>
          <p:nvPr>
            <p:ph idx="1"/>
          </p:nvPr>
        </p:nvSpPr>
        <p:spPr>
          <a:xfrm>
            <a:off x="457200" y="1905000"/>
            <a:ext cx="8382000" cy="4495800"/>
          </a:xfrm>
        </p:spPr>
        <p:txBody>
          <a:bodyPr>
            <a:noAutofit/>
          </a:bodyPr>
          <a:lstStyle/>
          <a:p>
            <a:pPr algn="just">
              <a:buFont typeface="Wingdings" panose="05000000000000000000" pitchFamily="2" charset="2"/>
              <a:buChar char="§"/>
            </a:pPr>
            <a:r>
              <a:rPr lang="en-US" sz="2800" dirty="0">
                <a:latin typeface="Times New Roman" pitchFamily="18" charset="0"/>
                <a:cs typeface="Times New Roman" pitchFamily="18" charset="0"/>
              </a:rPr>
              <a:t> Data is loaded using pandas and then using dataframe data is converted into rows and columns and is named df.</a:t>
            </a:r>
          </a:p>
          <a:p>
            <a:pPr algn="just">
              <a:buFont typeface="Wingdings" panose="05000000000000000000" pitchFamily="2" charset="2"/>
              <a:buChar char="§"/>
            </a:pPr>
            <a:r>
              <a:rPr lang="en-US" sz="2800" dirty="0">
                <a:latin typeface="Times New Roman" pitchFamily="18" charset="0"/>
                <a:cs typeface="Times New Roman" pitchFamily="18" charset="0"/>
              </a:rPr>
              <a:t> Dataset is a Classification as the target column has discrete  numeric values.</a:t>
            </a:r>
          </a:p>
          <a:p>
            <a:pPr algn="just">
              <a:buFont typeface="Wingdings" panose="05000000000000000000" pitchFamily="2" charset="2"/>
              <a:buChar char="§"/>
            </a:pPr>
            <a:r>
              <a:rPr lang="en-US" sz="2800" dirty="0">
                <a:latin typeface="Times New Roman" pitchFamily="18" charset="0"/>
                <a:cs typeface="Times New Roman" pitchFamily="18" charset="0"/>
              </a:rPr>
              <a:t> Dataset has 4749 Rows and 3 Columns. 2 column are numeric and 1 column is object type.</a:t>
            </a:r>
          </a:p>
          <a:p>
            <a:pPr algn="just">
              <a:buFont typeface="Wingdings" panose="05000000000000000000" pitchFamily="2" charset="2"/>
              <a:buChar char="§"/>
            </a:pPr>
            <a:r>
              <a:rPr lang="en-US" sz="2800" dirty="0">
                <a:latin typeface="Times New Roman" pitchFamily="18" charset="0"/>
                <a:cs typeface="Times New Roman" pitchFamily="18" charset="0"/>
              </a:rPr>
              <a:t>Target column is ‘Rating’ and ‘Review’ is feature column.</a:t>
            </a:r>
          </a:p>
        </p:txBody>
      </p:sp>
      <p:sp>
        <p:nvSpPr>
          <p:cNvPr id="4" name="Rectangle 1">
            <a:extLst>
              <a:ext uri="{FF2B5EF4-FFF2-40B4-BE49-F238E27FC236}">
                <a16:creationId xmlns:a16="http://schemas.microsoft.com/office/drawing/2014/main" id="{87B1EB47-547C-42E4-A527-7BEC33E9FFCD}"/>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42376</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508760"/>
          </a:xfrm>
        </p:spPr>
        <p:txBody>
          <a:bodyPr>
            <a:normAutofit/>
          </a:bodyPr>
          <a:lstStyle/>
          <a:p>
            <a:pPr algn="ctr"/>
            <a:r>
              <a:rPr lang="en-US" sz="4800" b="1" u="sng" dirty="0">
                <a:latin typeface="Times New Roman" pitchFamily="18" charset="0"/>
                <a:cs typeface="Times New Roman" pitchFamily="18" charset="0"/>
              </a:rPr>
              <a:t>Data Cleaning</a:t>
            </a:r>
            <a:endParaRPr lang="en-US" sz="4800" u="sng" dirty="0"/>
          </a:p>
        </p:txBody>
      </p:sp>
      <p:sp>
        <p:nvSpPr>
          <p:cNvPr id="5" name="Content Placeholder 4">
            <a:extLst>
              <a:ext uri="{FF2B5EF4-FFF2-40B4-BE49-F238E27FC236}">
                <a16:creationId xmlns:a16="http://schemas.microsoft.com/office/drawing/2014/main" id="{F66477A7-E36A-4B99-B550-73C3A9874DC3}"/>
              </a:ext>
            </a:extLst>
          </p:cNvPr>
          <p:cNvSpPr>
            <a:spLocks noGrp="1"/>
          </p:cNvSpPr>
          <p:nvPr>
            <p:ph idx="1"/>
          </p:nvPr>
        </p:nvSpPr>
        <p:spPr/>
        <p:txBody>
          <a:bodyPr>
            <a:normAutofit/>
          </a:bodyPr>
          <a:lstStyle/>
          <a:p>
            <a:pPr>
              <a:buFont typeface="Wingdings" panose="05000000000000000000" pitchFamily="2" charset="2"/>
              <a:buChar char="§"/>
            </a:pPr>
            <a:r>
              <a:rPr lang="en-IN" sz="2800" dirty="0"/>
              <a:t> </a:t>
            </a:r>
            <a:r>
              <a:rPr lang="en-IN" sz="2800" dirty="0">
                <a:latin typeface="Times New Roman" panose="02020603050405020304" pitchFamily="18" charset="0"/>
                <a:cs typeface="Times New Roman" panose="02020603050405020304" pitchFamily="18" charset="0"/>
              </a:rPr>
              <a:t>Review column has 29 Nan values so dropped the respective columns.</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Dropped Unnamed: 0 column as it is not related to target label.</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Removed punctuations, emoji’s, numeric values and also lowercase all the data available in Review column.</a:t>
            </a:r>
          </a:p>
          <a:p>
            <a:pP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400"/>
            <a:ext cx="7696200" cy="472282"/>
          </a:xfrm>
        </p:spPr>
        <p:txBody>
          <a:bodyPr>
            <a:noAutofit/>
          </a:bodyPr>
          <a:lstStyle/>
          <a:p>
            <a:pPr algn="ctr"/>
            <a:r>
              <a:rPr lang="en-US" sz="4000" b="1" u="sng" dirty="0">
                <a:latin typeface="Times New Roman" pitchFamily="18" charset="0"/>
                <a:cs typeface="Times New Roman" pitchFamily="18" charset="0"/>
              </a:rPr>
              <a:t>EDA : EXPLORATORY DATA ANALYSIS</a:t>
            </a:r>
            <a:br>
              <a:rPr lang="en-US" sz="4000" b="1" u="sng" dirty="0">
                <a:latin typeface="Times New Roman" pitchFamily="18" charset="0"/>
                <a:cs typeface="Times New Roman" pitchFamily="18" charset="0"/>
              </a:rPr>
            </a:br>
            <a:endParaRPr lang="en-US" sz="4000" dirty="0"/>
          </a:p>
        </p:txBody>
      </p:sp>
      <p:sp>
        <p:nvSpPr>
          <p:cNvPr id="3" name="Content Placeholder 2"/>
          <p:cNvSpPr>
            <a:spLocks noGrp="1"/>
          </p:cNvSpPr>
          <p:nvPr>
            <p:ph idx="1"/>
          </p:nvPr>
        </p:nvSpPr>
        <p:spPr>
          <a:xfrm>
            <a:off x="642257" y="2286000"/>
            <a:ext cx="7924800" cy="4191000"/>
          </a:xfrm>
        </p:spPr>
        <p:txBody>
          <a:bodyPr>
            <a:normAutofit/>
          </a:bodyPr>
          <a:lstStyle/>
          <a:p>
            <a:pPr marL="82296" indent="0">
              <a:buNone/>
            </a:pPr>
            <a:r>
              <a:rPr lang="en-US" sz="3200" b="1" dirty="0">
                <a:latin typeface="Times New Roman" pitchFamily="18" charset="0"/>
                <a:cs typeface="Times New Roman" pitchFamily="18" charset="0"/>
              </a:rPr>
              <a:t>Plotting:</a:t>
            </a:r>
          </a:p>
          <a:p>
            <a:pPr marL="539496" indent="-457200">
              <a:buFont typeface="Wingdings" panose="05000000000000000000" pitchFamily="2" charset="2"/>
              <a:buChar char="§"/>
            </a:pPr>
            <a:r>
              <a:rPr lang="en-US" sz="3200" dirty="0">
                <a:latin typeface="Times New Roman" pitchFamily="18" charset="0"/>
                <a:cs typeface="Times New Roman" pitchFamily="18" charset="0"/>
              </a:rPr>
              <a:t>As the data is a classification model so the Rating column is balanced.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a:latin typeface="Times New Roman" pitchFamily="18" charset="0"/>
                <a:cs typeface="Times New Roman" pitchFamily="18" charset="0"/>
              </a:rPr>
              <a:t>Model Building</a:t>
            </a:r>
          </a:p>
        </p:txBody>
      </p:sp>
      <p:sp>
        <p:nvSpPr>
          <p:cNvPr id="3" name="Content Placeholder 2"/>
          <p:cNvSpPr>
            <a:spLocks noGrp="1"/>
          </p:cNvSpPr>
          <p:nvPr>
            <p:ph idx="1"/>
          </p:nvPr>
        </p:nvSpPr>
        <p:spPr>
          <a:xfrm>
            <a:off x="685019" y="2133600"/>
            <a:ext cx="8001781" cy="3886200"/>
          </a:xfrm>
        </p:spPr>
        <p:txBody>
          <a:bodyPr>
            <a:normAutofit/>
          </a:bodyPr>
          <a:lstStyle/>
          <a:p>
            <a:pPr>
              <a:buFont typeface="Wingdings" panose="05000000000000000000" pitchFamily="2" charset="2"/>
              <a:buChar char="§"/>
            </a:pPr>
            <a:r>
              <a:rPr lang="en-US" sz="2600" dirty="0">
                <a:latin typeface="Times New Roman" pitchFamily="18" charset="0"/>
                <a:cs typeface="Times New Roman" pitchFamily="18" charset="0"/>
              </a:rPr>
              <a:t>Tfidf Vectorizer is imported along with other libraries for review column.</a:t>
            </a:r>
          </a:p>
          <a:p>
            <a:pPr>
              <a:buFont typeface="Wingdings" panose="05000000000000000000" pitchFamily="2" charset="2"/>
              <a:buChar char="§"/>
            </a:pPr>
            <a:r>
              <a:rPr lang="en-US" sz="2600" dirty="0">
                <a:latin typeface="Times New Roman" pitchFamily="18" charset="0"/>
                <a:cs typeface="Times New Roman" pitchFamily="18" charset="0"/>
              </a:rPr>
              <a:t>Importing Linear regression and sklearn metrics library. Using train and test split library to train and test the dataset.</a:t>
            </a:r>
          </a:p>
          <a:p>
            <a:pPr>
              <a:buFont typeface="Wingdings" panose="05000000000000000000" pitchFamily="2" charset="2"/>
              <a:buChar char="§"/>
            </a:pPr>
            <a:r>
              <a:rPr lang="en-US" sz="2600" dirty="0">
                <a:latin typeface="Times New Roman" pitchFamily="18" charset="0"/>
                <a:cs typeface="Times New Roman" pitchFamily="18" charset="0"/>
              </a:rPr>
              <a:t>The dataset is of Classification Model so using the logistic regression and other classification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772400" cy="1219200"/>
          </a:xfrm>
        </p:spPr>
        <p:txBody>
          <a:bodyPr/>
          <a:lstStyle/>
          <a:p>
            <a:pPr algn="ctr"/>
            <a:r>
              <a:rPr lang="en-US" b="1" u="sng" dirty="0">
                <a:latin typeface="Times New Roman" pitchFamily="18" charset="0"/>
                <a:cs typeface="Times New Roman" pitchFamily="18" charset="0"/>
              </a:rPr>
              <a:t>Model Evaluation</a:t>
            </a:r>
            <a:endParaRPr lang="en-US" b="1" u="sng" dirty="0"/>
          </a:p>
        </p:txBody>
      </p:sp>
      <p:sp>
        <p:nvSpPr>
          <p:cNvPr id="3" name="Content Placeholder 2"/>
          <p:cNvSpPr>
            <a:spLocks noGrp="1"/>
          </p:cNvSpPr>
          <p:nvPr>
            <p:ph idx="1"/>
          </p:nvPr>
        </p:nvSpPr>
        <p:spPr>
          <a:xfrm>
            <a:off x="609599" y="1905000"/>
            <a:ext cx="8382001" cy="4800600"/>
          </a:xfrm>
        </p:spPr>
        <p:txBody>
          <a:bodyPr>
            <a:normAutofit lnSpcReduction="10000"/>
          </a:bodyPr>
          <a:lstStyle/>
          <a:p>
            <a:pPr marL="0" indent="0" algn="just">
              <a:buNone/>
            </a:pPr>
            <a:r>
              <a:rPr lang="en-US" sz="3000" dirty="0">
                <a:latin typeface="Times New Roman" pitchFamily="18" charset="0"/>
                <a:cs typeface="Times New Roman" pitchFamily="18" charset="0"/>
              </a:rPr>
              <a:t>As it is a Regression problem so Logistic Regression is used. </a:t>
            </a:r>
          </a:p>
          <a:p>
            <a:pPr marL="0" indent="0" algn="just">
              <a:buNone/>
            </a:pPr>
            <a:r>
              <a:rPr lang="en-US" sz="3000" dirty="0">
                <a:latin typeface="Times New Roman" pitchFamily="18" charset="0"/>
                <a:cs typeface="Times New Roman" pitchFamily="18" charset="0"/>
              </a:rPr>
              <a:t>Applying Algorithms like Decision Tree Classifier, Random Forest Classifier and K-Neighbors Classifier.</a:t>
            </a:r>
          </a:p>
          <a:p>
            <a:pPr algn="just"/>
            <a:r>
              <a:rPr lang="en-US" sz="3000" dirty="0">
                <a:latin typeface="Times New Roman" pitchFamily="18" charset="0"/>
                <a:cs typeface="Times New Roman" pitchFamily="18" charset="0"/>
              </a:rPr>
              <a:t>K-Neighbors Classifier : Accuracy and Cross validation score  are 78.8% and 78.6% .</a:t>
            </a:r>
          </a:p>
          <a:p>
            <a:pPr algn="just"/>
            <a:r>
              <a:rPr lang="en-US" sz="3000" dirty="0">
                <a:latin typeface="Times New Roman" pitchFamily="18" charset="0"/>
                <a:cs typeface="Times New Roman" pitchFamily="18" charset="0"/>
              </a:rPr>
              <a:t>Decision Tree Classifier : Accuracy and Cross validation score are  79.4% and 79.1% .</a:t>
            </a:r>
          </a:p>
          <a:p>
            <a:pPr algn="just"/>
            <a:r>
              <a:rPr lang="en-US" sz="3000" dirty="0">
                <a:latin typeface="Times New Roman" pitchFamily="18" charset="0"/>
                <a:cs typeface="Times New Roman" pitchFamily="18" charset="0"/>
              </a:rPr>
              <a:t>Random Forest Classifier : Accuracy and Cross validation score are 82.1% and 81.3%</a:t>
            </a:r>
          </a:p>
          <a:p>
            <a:pPr algn="just"/>
            <a:endParaRPr lang="en-US" sz="28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772400" cy="868362"/>
          </a:xfrm>
        </p:spPr>
        <p:txBody>
          <a:bodyPr/>
          <a:lstStyle/>
          <a:p>
            <a:pPr algn="ctr"/>
            <a:r>
              <a:rPr lang="en-US" b="1" u="sng" dirty="0">
                <a:latin typeface="Times New Roman" pitchFamily="18" charset="0"/>
                <a:cs typeface="Times New Roman" pitchFamily="18" charset="0"/>
              </a:rPr>
              <a:t>Best Model</a:t>
            </a:r>
          </a:p>
        </p:txBody>
      </p:sp>
      <p:sp>
        <p:nvSpPr>
          <p:cNvPr id="3" name="Content Placeholder 2"/>
          <p:cNvSpPr>
            <a:spLocks noGrp="1"/>
          </p:cNvSpPr>
          <p:nvPr>
            <p:ph idx="1"/>
          </p:nvPr>
        </p:nvSpPr>
        <p:spPr>
          <a:xfrm>
            <a:off x="762000" y="2286000"/>
            <a:ext cx="7924800" cy="3962400"/>
          </a:xfrm>
        </p:spPr>
        <p:txBody>
          <a:bodyPr/>
          <a:lstStyle/>
          <a:p>
            <a:pPr>
              <a:buFont typeface="Wingdings" panose="05000000000000000000" pitchFamily="2" charset="2"/>
              <a:buChar char="§"/>
            </a:pPr>
            <a:r>
              <a:rPr lang="en-US" sz="2800" dirty="0">
                <a:latin typeface="Times New Roman" pitchFamily="18" charset="0"/>
                <a:cs typeface="Times New Roman" pitchFamily="18" charset="0"/>
              </a:rPr>
              <a:t>Out of all the algorithm Random Forest Classifier Cross Validation Score and Accuracy score are 81.3% and 82.1% respectively so it is the best Model.</a:t>
            </a:r>
          </a:p>
          <a:p>
            <a:pPr>
              <a:buFont typeface="Wingdings" panose="05000000000000000000" pitchFamily="2" charset="2"/>
              <a:buChar char="§"/>
            </a:pPr>
            <a:r>
              <a:rPr lang="en-US" sz="2800" dirty="0">
                <a:latin typeface="Times New Roman" pitchFamily="18" charset="0"/>
                <a:cs typeface="Times New Roman" pitchFamily="18" charset="0"/>
              </a:rPr>
              <a:t>Using pickle library deploying the model and the accuracy of the model is 81.9%.</a:t>
            </a:r>
          </a:p>
          <a:p>
            <a:pPr>
              <a:buFont typeface="Wingdings" panose="05000000000000000000" pitchFamily="2" charset="2"/>
              <a:buChar char="§"/>
            </a:pPr>
            <a:r>
              <a:rPr lang="en-US" sz="2800" dirty="0">
                <a:latin typeface="Times New Roman" pitchFamily="18" charset="0"/>
                <a:cs typeface="Times New Roman" pitchFamily="18" charset="0"/>
              </a:rPr>
              <a:t>Model is able to predict the values approximately equal to actual values.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ty.jpg"/>
          <p:cNvPicPr>
            <a:picLocks noChangeAspect="1" noChangeArrowheads="1"/>
          </p:cNvPicPr>
          <p:nvPr/>
        </p:nvPicPr>
        <p:blipFill>
          <a:blip r:embed="rId2"/>
          <a:srcRect l="3241" t="1720" r="2546" b="3704"/>
          <a:stretch>
            <a:fillRect/>
          </a:stretch>
        </p:blipFill>
        <p:spPr bwMode="auto">
          <a:xfrm>
            <a:off x="533400" y="914400"/>
            <a:ext cx="8085513" cy="487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1071</TotalTime>
  <Words>379</Words>
  <Application>Microsoft Office PowerPoint</Application>
  <PresentationFormat>On-screen Show (4:3)</PresentationFormat>
  <Paragraphs>33</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Times New Roman</vt:lpstr>
      <vt:lpstr>Tw Cen MT</vt:lpstr>
      <vt:lpstr>Tw Cen MT Condensed</vt:lpstr>
      <vt:lpstr>Wingdings</vt:lpstr>
      <vt:lpstr>Wingdings 3</vt:lpstr>
      <vt:lpstr>Integral</vt:lpstr>
      <vt:lpstr>Rating Prediction</vt:lpstr>
      <vt:lpstr>Problem Statement</vt:lpstr>
      <vt:lpstr>Data Pre-Processing</vt:lpstr>
      <vt:lpstr>Data Cleaning</vt:lpstr>
      <vt:lpstr>EDA : EXPLORATORY DATA ANALYSIS </vt:lpstr>
      <vt:lpstr>Model Building</vt:lpstr>
      <vt:lpstr>Model Evaluation</vt:lpstr>
      <vt:lpstr>Best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NAVEEN KUMAR</cp:lastModifiedBy>
  <cp:revision>61</cp:revision>
  <dcterms:created xsi:type="dcterms:W3CDTF">2006-08-16T00:00:00Z</dcterms:created>
  <dcterms:modified xsi:type="dcterms:W3CDTF">2022-03-12T18:21:34Z</dcterms:modified>
</cp:coreProperties>
</file>