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3" r:id="rId2"/>
    <p:sldId id="308" r:id="rId3"/>
    <p:sldId id="328" r:id="rId4"/>
    <p:sldId id="327" r:id="rId5"/>
    <p:sldId id="329" r:id="rId6"/>
    <p:sldId id="272" r:id="rId7"/>
    <p:sldId id="312" r:id="rId8"/>
    <p:sldId id="314" r:id="rId9"/>
    <p:sldId id="330" r:id="rId10"/>
    <p:sldId id="331" r:id="rId11"/>
    <p:sldId id="332" r:id="rId12"/>
    <p:sldId id="333" r:id="rId13"/>
    <p:sldId id="334" r:id="rId14"/>
    <p:sldId id="335" r:id="rId15"/>
    <p:sldId id="315" r:id="rId16"/>
    <p:sldId id="336" r:id="rId17"/>
    <p:sldId id="337" r:id="rId18"/>
    <p:sldId id="338" r:id="rId19"/>
    <p:sldId id="339" r:id="rId20"/>
    <p:sldId id="340" r:id="rId21"/>
    <p:sldId id="341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3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3F7"/>
    <a:srgbClr val="F1F1F1"/>
    <a:srgbClr val="00A9CE"/>
    <a:srgbClr val="E4F5F8"/>
    <a:srgbClr val="92D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81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3153"/>
        <p:guide pos="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D07C0-EB1F-E74E-AF70-074EAAA88DD5}" type="datetimeFigureOut">
              <a:rPr lang="en-US" smtClean="0"/>
              <a:t>8/10/2019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37C43-A11F-A24A-82EA-F0B3E89A1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1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| Arts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716833"/>
            <a:ext cx="9144000" cy="34266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7544" y="2494253"/>
            <a:ext cx="8102828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Document Title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75267" y="3695303"/>
            <a:ext cx="1451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66726" y="3066002"/>
            <a:ext cx="8103644" cy="417420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sp>
        <p:nvSpPr>
          <p:cNvPr id="6" name="Text Placeholder 5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70016" y="3695303"/>
            <a:ext cx="8100356" cy="5403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Lecturer/Presenter</a:t>
            </a:r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519" y="4339896"/>
            <a:ext cx="4659853" cy="2831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"/>
            <a:ext cx="9144000" cy="2169414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DCCA3B0-C61A-D940-A0F7-D3630FB6B0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505" y="502030"/>
            <a:ext cx="4051738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0DB3D2-A019-A946-96B3-BBFAA0ED00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726" y="891536"/>
            <a:ext cx="4052965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537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7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07249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8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402597"/>
            <a:ext cx="7998873" cy="329409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9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0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0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9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77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2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29965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3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4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085998" y="1552575"/>
            <a:ext cx="4254764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085998" y="2071963"/>
            <a:ext cx="4248835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085998" y="2369515"/>
            <a:ext cx="4249983" cy="907086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4085998" y="3368409"/>
            <a:ext cx="4248835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3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085998" y="3645865"/>
            <a:ext cx="4249983" cy="907086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547813"/>
            <a:ext cx="3003550" cy="30035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670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5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187010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6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3162971"/>
            <a:ext cx="2549167" cy="233963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9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460523"/>
            <a:ext cx="2549856" cy="9070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99854"/>
            <a:ext cx="1440000" cy="1440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| Arts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1716833"/>
            <a:ext cx="9144000" cy="34266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"/>
            <a:ext cx="9144000" cy="2169414"/>
          </a:xfrm>
          <a:prstGeom prst="rect">
            <a:avLst/>
          </a:prstGeom>
        </p:spPr>
      </p:pic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494253"/>
            <a:ext cx="5522265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Document 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75267" y="3695303"/>
            <a:ext cx="145117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6725" y="3066002"/>
            <a:ext cx="5522949" cy="417420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0015" y="3695303"/>
            <a:ext cx="5519727" cy="5403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Lecturer/Presenter</a:t>
            </a:r>
            <a:endParaRPr lang="en-AU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8419" y="1199380"/>
            <a:ext cx="2752088" cy="275208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519" y="4339896"/>
            <a:ext cx="4659853" cy="283118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F476C88-BB75-0A42-B719-BB633F8910F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504" y="502030"/>
            <a:ext cx="4281775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EB447C3-BA8A-084B-958A-C7956DE1B3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726" y="891536"/>
            <a:ext cx="4283072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883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7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1750436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8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418095"/>
            <a:ext cx="7998873" cy="32785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50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9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34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10">
    <p:bg>
      <p:bgPr>
        <a:solidFill>
          <a:srgbClr val="DEF3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59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086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699928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851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463" y="1419647"/>
            <a:ext cx="4654953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650" y="2369515"/>
            <a:ext cx="4649722" cy="83603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2989118" cy="3263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1" y="3340700"/>
            <a:ext cx="4648269" cy="192210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5"/>
            <a:ext cx="4649525" cy="103679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00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70519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628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1546698"/>
            <a:ext cx="9144000" cy="3596802"/>
          </a:xfrm>
          <a:prstGeom prst="rect">
            <a:avLst/>
          </a:prstGeom>
          <a:solidFill>
            <a:srgbClr val="92D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139702"/>
            <a:ext cx="8136904" cy="504056"/>
          </a:xfrm>
        </p:spPr>
        <p:txBody>
          <a:bodyPr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Heading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8622" y="573745"/>
            <a:ext cx="1901750" cy="3908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6725" y="2711450"/>
            <a:ext cx="8154988" cy="73501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AU" dirty="0"/>
              <a:t>Subtitle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86" y="4421307"/>
            <a:ext cx="1423464" cy="149227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4" y="502030"/>
            <a:ext cx="5436350" cy="371273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1500" b="1" spc="-2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  <a:p>
            <a:pPr lvl="0"/>
            <a:r>
              <a:rPr lang="en-US" dirty="0"/>
              <a:t>Line #</a:t>
            </a:r>
            <a:endParaRPr lang="en-AU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6725" y="891536"/>
            <a:ext cx="5437997" cy="195943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4940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2"/>
          <p:cNvSpPr>
            <a:spLocks noGrp="1"/>
          </p:cNvSpPr>
          <p:nvPr>
            <p:ph type="body" sz="quarter" idx="33" hasCustomPrompt="1"/>
          </p:nvPr>
        </p:nvSpPr>
        <p:spPr>
          <a:xfrm>
            <a:off x="4918582" y="3297979"/>
            <a:ext cx="3649603" cy="234930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932218" y="2027609"/>
            <a:ext cx="3635968" cy="244272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4180610" cy="32770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4932218" y="1419647"/>
            <a:ext cx="3635968" cy="370227"/>
          </a:xfrm>
        </p:spPr>
        <p:txBody>
          <a:bodyPr numCol="1">
            <a:noAutofit/>
          </a:bodyPr>
          <a:lstStyle>
            <a:lvl1pPr marL="0" indent="0" algn="l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4932218" y="2370979"/>
            <a:ext cx="3635968" cy="827901"/>
          </a:xfrm>
        </p:spPr>
        <p:txBody>
          <a:bodyPr numCol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4932218" y="3632009"/>
            <a:ext cx="3635967" cy="106111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944716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499" y="1394759"/>
            <a:ext cx="7998873" cy="3301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38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11"/>
          <p:cNvSpPr>
            <a:spLocks noGrp="1"/>
          </p:cNvSpPr>
          <p:nvPr>
            <p:ph type="media" sz="quarter" idx="27" hasCustomPrompt="1"/>
          </p:nvPr>
        </p:nvSpPr>
        <p:spPr>
          <a:xfrm>
            <a:off x="1523536" y="1273921"/>
            <a:ext cx="6094800" cy="3429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Insert Media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3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562971"/>
            <a:ext cx="6380353" cy="298237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INSERT HEADER</a:t>
            </a:r>
            <a:endParaRPr lang="en-AU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394759"/>
            <a:ext cx="8092533" cy="39511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1998811"/>
            <a:ext cx="3767707" cy="249835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86291"/>
            <a:ext cx="3768725" cy="231040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1999419"/>
            <a:ext cx="4002164" cy="249227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86291"/>
            <a:ext cx="4003245" cy="2310400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800" baseline="0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22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468503" y="3823856"/>
            <a:ext cx="8089895" cy="872201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68503" y="2364159"/>
            <a:ext cx="8089895" cy="1007883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2"/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19646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7838" y="3495393"/>
            <a:ext cx="8103751" cy="217625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XX Month 2018 Week XX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6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2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72435"/>
            <a:ext cx="8103750" cy="1451419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8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1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68503" y="3936878"/>
            <a:ext cx="8113086" cy="73436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1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“Quote/Highlight text goes here”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8" y="1405791"/>
            <a:ext cx="8103751" cy="381544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8" y="1986867"/>
            <a:ext cx="8103751" cy="26613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84927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3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477839" y="1552575"/>
            <a:ext cx="7866062" cy="309843"/>
          </a:xfrm>
        </p:spPr>
        <p:txBody>
          <a:bodyPr>
            <a:normAutofit/>
          </a:bodyPr>
          <a:lstStyle>
            <a:lvl1pPr marL="0" indent="0">
              <a:lnSpc>
                <a:spcPct val="70000"/>
              </a:lnSpc>
              <a:buNone/>
              <a:defRPr sz="27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77839" y="2071355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9" y="2369515"/>
            <a:ext cx="3768725" cy="2212010"/>
          </a:xfrm>
        </p:spPr>
        <p:txBody>
          <a:bodyPr numCol="1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300" baseline="0">
                <a:solidFill>
                  <a:schemeClr val="accent2"/>
                </a:solidFill>
                <a:latin typeface="+mn-lt"/>
              </a:defRPr>
            </a:lvl1pPr>
            <a:lvl2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2pPr>
            <a:lvl3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3pPr>
            <a:lvl4pPr>
              <a:tabLst>
                <a:tab pos="180000" algn="l"/>
                <a:tab pos="360000" algn="l"/>
                <a:tab pos="540000" algn="l"/>
                <a:tab pos="720000" algn="l"/>
              </a:tabLst>
              <a:defRPr sz="1300"/>
            </a:lvl4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4567126" y="2071963"/>
            <a:ext cx="3767707" cy="233963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17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4567126" y="2369514"/>
            <a:ext cx="3768725" cy="2212011"/>
          </a:xfrm>
        </p:spPr>
        <p:txBody>
          <a:bodyPr numCol="1">
            <a:noAutofit/>
          </a:bodyPr>
          <a:lstStyle>
            <a:lvl1pPr marL="171450" indent="-171450">
              <a:buFont typeface="Arial" panose="020B0604020202020204" pitchFamily="34" charset="0"/>
              <a:buChar char="•"/>
              <a:defRPr sz="13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Bullet point</a:t>
            </a:r>
          </a:p>
          <a:p>
            <a:pPr lvl="1"/>
            <a:r>
              <a:rPr lang="en-US" dirty="0"/>
              <a:t>Bullet point</a:t>
            </a:r>
          </a:p>
          <a:p>
            <a:pPr lvl="2"/>
            <a:r>
              <a:rPr lang="en-US" dirty="0"/>
              <a:t>Bullet point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1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8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4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463" y="1419647"/>
            <a:ext cx="4654953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650" y="2369515"/>
            <a:ext cx="4649722" cy="83603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419647"/>
            <a:ext cx="2989118" cy="32630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1" y="3340700"/>
            <a:ext cx="4648269" cy="192210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5"/>
            <a:ext cx="4649525" cy="1036794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</p:spTree>
    <p:extLst>
      <p:ext uri="{BB962C8B-B14F-4D97-AF65-F5344CB8AC3E}">
        <p14:creationId xmlns:p14="http://schemas.microsoft.com/office/powerpoint/2010/main" val="29018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5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920650" y="1419647"/>
            <a:ext cx="4649722" cy="370227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buNone/>
              <a:defRPr sz="3200" b="1" cap="all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1</a:t>
            </a:r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3920836" y="2369515"/>
            <a:ext cx="4649536" cy="815509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3920882" y="3340700"/>
            <a:ext cx="4649490" cy="192209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0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3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3920836" y="3645864"/>
            <a:ext cx="4649536" cy="1036971"/>
          </a:xfrm>
        </p:spPr>
        <p:txBody>
          <a:bodyPr numCol="1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571500" y="1602525"/>
            <a:ext cx="2891560" cy="289156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9" name="Straight Connector 28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3920694" y="2027609"/>
            <a:ext cx="4648466" cy="228802"/>
          </a:xfrm>
        </p:spPr>
        <p:txBody>
          <a:bodyPr numCol="1">
            <a:noAutofit/>
          </a:bodyPr>
          <a:lstStyle>
            <a:lvl1pPr marL="0" indent="0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</p:spTree>
    <p:extLst>
      <p:ext uri="{BB962C8B-B14F-4D97-AF65-F5344CB8AC3E}">
        <p14:creationId xmlns:p14="http://schemas.microsoft.com/office/powerpoint/2010/main" val="133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6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1360" y="562971"/>
            <a:ext cx="1429012" cy="293705"/>
          </a:xfrm>
          <a:prstGeom prst="rect">
            <a:avLst/>
          </a:prstGeom>
        </p:spPr>
      </p:pic>
      <p:sp>
        <p:nvSpPr>
          <p:cNvPr id="2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8503" y="356711"/>
            <a:ext cx="6380353" cy="229799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/>
              <a:t>Insert unit/course name here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608" y="650707"/>
            <a:ext cx="6376248" cy="205968"/>
          </a:xfrm>
        </p:spPr>
        <p:txBody>
          <a:bodyPr>
            <a:noAutofit/>
          </a:bodyPr>
          <a:lstStyle>
            <a:lvl1pPr marL="0" indent="0">
              <a:buNone/>
              <a:defRPr sz="15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 Month 2018 Week XX</a:t>
            </a:r>
            <a:endParaRPr lang="en-AU" dirty="0"/>
          </a:p>
        </p:txBody>
      </p:sp>
      <p:cxnSp>
        <p:nvCxnSpPr>
          <p:cNvPr id="26" name="Straight Connector 25"/>
          <p:cNvCxnSpPr/>
          <p:nvPr userDrawn="1"/>
        </p:nvCxnSpPr>
        <p:spPr>
          <a:xfrm flipH="1">
            <a:off x="571500" y="953110"/>
            <a:ext cx="799887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73686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73341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1128269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3294512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3294167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6019020" y="2999683"/>
            <a:ext cx="2549167" cy="286914"/>
          </a:xfrm>
        </p:spPr>
        <p:txBody>
          <a:bodyPr numCol="1">
            <a:noAutofit/>
          </a:bodyPr>
          <a:lstStyle>
            <a:lvl1pPr marL="0" indent="0" algn="ctr">
              <a:lnSpc>
                <a:spcPct val="70000"/>
              </a:lnSpc>
              <a:buNone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Heading 2</a:t>
            </a:r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018675" y="3391005"/>
            <a:ext cx="2549856" cy="1305686"/>
          </a:xfrm>
        </p:spPr>
        <p:txBody>
          <a:bodyPr numCol="1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baseline="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3849095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6573603" y="1330579"/>
            <a:ext cx="1440000" cy="144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202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8126-145F-43A5-BF53-1439CCFE803F}" type="datetimeFigureOut">
              <a:rPr lang="en-AU" smtClean="0"/>
              <a:t>10/08/2019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CD66F-8ABA-485A-83FE-D46C84ED85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83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57" r:id="rId3"/>
    <p:sldLayoutId id="2147483658" r:id="rId4"/>
    <p:sldLayoutId id="2147483686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700" r:id="rId12"/>
    <p:sldLayoutId id="2147483687" r:id="rId13"/>
    <p:sldLayoutId id="2147483665" r:id="rId14"/>
    <p:sldLayoutId id="2147483705" r:id="rId15"/>
    <p:sldLayoutId id="2147483666" r:id="rId16"/>
    <p:sldLayoutId id="2147483667" r:id="rId17"/>
    <p:sldLayoutId id="2147483704" r:id="rId18"/>
    <p:sldLayoutId id="2147483668" r:id="rId19"/>
    <p:sldLayoutId id="2147483688" r:id="rId20"/>
    <p:sldLayoutId id="2147483689" r:id="rId21"/>
    <p:sldLayoutId id="2147483702" r:id="rId22"/>
    <p:sldLayoutId id="2147483690" r:id="rId23"/>
    <p:sldLayoutId id="2147483691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701" r:id="rId32"/>
    <p:sldLayoutId id="2147483699" r:id="rId33"/>
  </p:sldLayoutIdLst>
  <p:txStyles>
    <p:titleStyle>
      <a:lvl1pPr algn="ctr" defTabSz="914400" rtl="0" eaLnBrk="1" latinLnBrk="0" hangingPunct="1">
        <a:lnSpc>
          <a:spcPct val="7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spcBef>
          <a:spcPct val="20000"/>
        </a:spcBef>
        <a:buFont typeface="Calibri" panose="020F0502020204030204" pitchFamily="34" charset="0"/>
        <a:buChar char="­"/>
        <a:defRPr sz="13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09625" indent="-180975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3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162050" indent="-171450" algn="l" defTabSz="914400" rtl="0" eaLnBrk="1" latinLnBrk="0" hangingPunct="1">
        <a:spcBef>
          <a:spcPct val="20000"/>
        </a:spcBef>
        <a:buFont typeface="Calibri" panose="020F0502020204030204" pitchFamily="34" charset="0"/>
        <a:buChar char="◦"/>
        <a:defRPr sz="13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524000" indent="-180975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work/quotes/1262316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A66811-84B4-5444-BF40-28A1D2236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for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4CE6B-C5D2-4549-9ADA-533341C129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Week 2 - Logic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B32AC-7DA3-3244-95E7-9456387F2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Simon Thompson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310A7-9B14-D14F-9249-85EF573906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/ Programming for Design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6ACD4-214E-9B48-8984-8BFDBCCA29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 August 2019 / Semester 2 Week 2</a:t>
            </a:r>
          </a:p>
        </p:txBody>
      </p:sp>
    </p:spTree>
    <p:extLst>
      <p:ext uri="{BB962C8B-B14F-4D97-AF65-F5344CB8AC3E}">
        <p14:creationId xmlns:p14="http://schemas.microsoft.com/office/powerpoint/2010/main" val="336378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2364159"/>
            <a:ext cx="8089895" cy="2128634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A hypothesis </a:t>
            </a:r>
          </a:p>
          <a:p>
            <a:pPr lvl="1"/>
            <a:r>
              <a:rPr lang="en-AU" dirty="0"/>
              <a:t>if this happens</a:t>
            </a:r>
          </a:p>
          <a:p>
            <a:endParaRPr lang="en-AU" dirty="0"/>
          </a:p>
          <a:p>
            <a:r>
              <a:rPr lang="en-AU" dirty="0"/>
              <a:t>conclusion</a:t>
            </a:r>
          </a:p>
          <a:p>
            <a:pPr lvl="1"/>
            <a:r>
              <a:rPr lang="en-AU" dirty="0"/>
              <a:t>Branch a</a:t>
            </a:r>
          </a:p>
          <a:p>
            <a:pPr lvl="1"/>
            <a:r>
              <a:rPr lang="en-AU" dirty="0"/>
              <a:t>Branch …</a:t>
            </a:r>
          </a:p>
          <a:p>
            <a:pPr lvl="1"/>
            <a:r>
              <a:rPr lang="en-AU" dirty="0"/>
              <a:t>Branch n</a:t>
            </a:r>
          </a:p>
          <a:p>
            <a:pPr lvl="1"/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Decision – Conditional Statements - Branching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A460C0F-89B6-4696-B94A-893FED0C907C}"/>
              </a:ext>
            </a:extLst>
          </p:cNvPr>
          <p:cNvSpPr/>
          <p:nvPr/>
        </p:nvSpPr>
        <p:spPr>
          <a:xfrm>
            <a:off x="5626801" y="2192931"/>
            <a:ext cx="952500" cy="9271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974820-B102-467C-9C26-794C26905443}"/>
              </a:ext>
            </a:extLst>
          </p:cNvPr>
          <p:cNvSpPr/>
          <p:nvPr/>
        </p:nvSpPr>
        <p:spPr>
          <a:xfrm>
            <a:off x="7319798" y="3754809"/>
            <a:ext cx="1193800" cy="56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Turn off Heater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B0077-34FA-4FF8-A2F7-46E5AB35EF12}"/>
              </a:ext>
            </a:extLst>
          </p:cNvPr>
          <p:cNvSpPr/>
          <p:nvPr/>
        </p:nvSpPr>
        <p:spPr>
          <a:xfrm>
            <a:off x="5475102" y="3683000"/>
            <a:ext cx="1255898" cy="64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Turn on Heater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EA2411-F855-4F5A-B7F7-51BAB67A805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103051" y="3120031"/>
            <a:ext cx="0" cy="56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DAC125-C902-435E-B4DC-CCBD8701B31F}"/>
              </a:ext>
            </a:extLst>
          </p:cNvPr>
          <p:cNvSpPr txBox="1"/>
          <p:nvPr/>
        </p:nvSpPr>
        <p:spPr>
          <a:xfrm>
            <a:off x="6585445" y="2446460"/>
            <a:ext cx="314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26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8F2C-DCE9-4C4C-9099-B2F2791A546D}"/>
              </a:ext>
            </a:extLst>
          </p:cNvPr>
          <p:cNvSpPr txBox="1"/>
          <p:nvPr/>
        </p:nvSpPr>
        <p:spPr>
          <a:xfrm>
            <a:off x="6094573" y="3097923"/>
            <a:ext cx="3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10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A92E10-E220-4CA4-BB55-2A71051BD3B8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>
            <a:off x="6100958" y="1347291"/>
            <a:ext cx="2093" cy="845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4452AAB-30D5-4E2B-AA22-E509FCEBA37A}"/>
              </a:ext>
            </a:extLst>
          </p:cNvPr>
          <p:cNvSpPr/>
          <p:nvPr/>
        </p:nvSpPr>
        <p:spPr>
          <a:xfrm>
            <a:off x="5718482" y="2465047"/>
            <a:ext cx="7649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800" dirty="0">
                <a:solidFill>
                  <a:schemeClr val="bg1"/>
                </a:solidFill>
              </a:rPr>
              <a:t>What </a:t>
            </a:r>
          </a:p>
          <a:p>
            <a:pPr algn="ctr"/>
            <a:r>
              <a:rPr lang="en-AU" sz="800" dirty="0">
                <a:solidFill>
                  <a:schemeClr val="bg1"/>
                </a:solidFill>
              </a:rPr>
              <a:t>temperature?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A3B8B6-B6EC-475E-A589-AF81FCB8154C}"/>
              </a:ext>
            </a:extLst>
          </p:cNvPr>
          <p:cNvSpPr/>
          <p:nvPr/>
        </p:nvSpPr>
        <p:spPr>
          <a:xfrm>
            <a:off x="3807838" y="3683000"/>
            <a:ext cx="1255898" cy="64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Sell Heater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5EEF12-3B6B-4451-ACEC-EB98DF45AA24}"/>
              </a:ext>
            </a:extLst>
          </p:cNvPr>
          <p:cNvSpPr txBox="1"/>
          <p:nvPr/>
        </p:nvSpPr>
        <p:spPr>
          <a:xfrm>
            <a:off x="5363176" y="2452624"/>
            <a:ext cx="314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45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6057A79-C349-4E4B-9DA8-D7CD5FF02391}"/>
              </a:ext>
            </a:extLst>
          </p:cNvPr>
          <p:cNvCxnSpPr>
            <a:stCxn id="9" idx="1"/>
            <a:endCxn id="16" idx="0"/>
          </p:cNvCxnSpPr>
          <p:nvPr/>
        </p:nvCxnSpPr>
        <p:spPr>
          <a:xfrm rot="10800000" flipV="1">
            <a:off x="4435787" y="2656480"/>
            <a:ext cx="1191014" cy="1026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BD30034-C51C-45A1-BCF8-EBE3F2D067B2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6579301" y="2656481"/>
            <a:ext cx="1337397" cy="1098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756A876-EABE-4B18-BDEC-6694D80D5BA1}"/>
              </a:ext>
            </a:extLst>
          </p:cNvPr>
          <p:cNvSpPr/>
          <p:nvPr/>
        </p:nvSpPr>
        <p:spPr>
          <a:xfrm>
            <a:off x="5643758" y="1099641"/>
            <a:ext cx="914400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32379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2364159"/>
            <a:ext cx="8089895" cy="2128634"/>
          </a:xfrm>
        </p:spPr>
        <p:txBody>
          <a:bodyPr>
            <a:normAutofit/>
          </a:bodyPr>
          <a:lstStyle/>
          <a:p>
            <a:r>
              <a:rPr lang="en-AU" dirty="0"/>
              <a:t>Start a Loop</a:t>
            </a:r>
          </a:p>
          <a:p>
            <a:pPr lvl="1"/>
            <a:r>
              <a:rPr lang="en-AU" dirty="0"/>
              <a:t>never stop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Repetition – Do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974820-B102-467C-9C26-794C26905443}"/>
              </a:ext>
            </a:extLst>
          </p:cNvPr>
          <p:cNvSpPr/>
          <p:nvPr/>
        </p:nvSpPr>
        <p:spPr>
          <a:xfrm>
            <a:off x="5506151" y="2269005"/>
            <a:ext cx="1193800" cy="56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Breathe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A92E10-E220-4CA4-BB55-2A71051BD3B8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6103051" y="1667294"/>
            <a:ext cx="0" cy="60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D15A7B2-27FD-4350-8FB4-CE4B952F646C}"/>
              </a:ext>
            </a:extLst>
          </p:cNvPr>
          <p:cNvCxnSpPr>
            <a:cxnSpLocks/>
            <a:stCxn id="10" idx="2"/>
            <a:endCxn id="10" idx="0"/>
          </p:cNvCxnSpPr>
          <p:nvPr/>
        </p:nvCxnSpPr>
        <p:spPr>
          <a:xfrm rot="5400000" flipH="1">
            <a:off x="5818280" y="2553776"/>
            <a:ext cx="569541" cy="12700"/>
          </a:xfrm>
          <a:prstGeom prst="bentConnector5">
            <a:avLst>
              <a:gd name="adj1" fmla="val -40138"/>
              <a:gd name="adj2" fmla="val 6500000"/>
              <a:gd name="adj3" fmla="val 140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FAA057-4EED-43FF-8763-CD2E587966DB}"/>
              </a:ext>
            </a:extLst>
          </p:cNvPr>
          <p:cNvSpPr/>
          <p:nvPr/>
        </p:nvSpPr>
        <p:spPr>
          <a:xfrm>
            <a:off x="5645851" y="1419644"/>
            <a:ext cx="914400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99761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2364159"/>
            <a:ext cx="3379597" cy="2128634"/>
          </a:xfrm>
        </p:spPr>
        <p:txBody>
          <a:bodyPr>
            <a:normAutofit/>
          </a:bodyPr>
          <a:lstStyle/>
          <a:p>
            <a:r>
              <a:rPr lang="en-AU" dirty="0"/>
              <a:t>Start a Loop</a:t>
            </a:r>
          </a:p>
          <a:p>
            <a:pPr lvl="1"/>
            <a:r>
              <a:rPr lang="en-AU" dirty="0"/>
              <a:t>Check something at the beginning of the loop</a:t>
            </a:r>
          </a:p>
          <a:p>
            <a:pPr lvl="1"/>
            <a:r>
              <a:rPr lang="en-AU" dirty="0"/>
              <a:t>Finish if the check is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Repetition – Do While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A92E10-E220-4CA4-BB55-2A71051BD3B8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6103051" y="1667294"/>
            <a:ext cx="0" cy="41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FAA057-4EED-43FF-8763-CD2E587966DB}"/>
              </a:ext>
            </a:extLst>
          </p:cNvPr>
          <p:cNvSpPr/>
          <p:nvPr/>
        </p:nvSpPr>
        <p:spPr>
          <a:xfrm>
            <a:off x="5645851" y="1419644"/>
            <a:ext cx="914400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B5C96D-FCAB-4449-A474-E65FA9288688}"/>
              </a:ext>
            </a:extLst>
          </p:cNvPr>
          <p:cNvSpPr/>
          <p:nvPr/>
        </p:nvSpPr>
        <p:spPr>
          <a:xfrm>
            <a:off x="5553426" y="2082165"/>
            <a:ext cx="1099250" cy="38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X = 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9D5BFD-059F-4987-9D55-2A28B445061A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6103051" y="2463710"/>
            <a:ext cx="0" cy="372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1E9534E9-0308-452F-AC5E-329EA452983F}"/>
              </a:ext>
            </a:extLst>
          </p:cNvPr>
          <p:cNvSpPr/>
          <p:nvPr/>
        </p:nvSpPr>
        <p:spPr>
          <a:xfrm>
            <a:off x="5553426" y="2835907"/>
            <a:ext cx="1099250" cy="5695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X &lt; 2?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8E4377-D093-4EEB-92EA-3C38CD23E2C7}"/>
              </a:ext>
            </a:extLst>
          </p:cNvPr>
          <p:cNvSpPr/>
          <p:nvPr/>
        </p:nvSpPr>
        <p:spPr>
          <a:xfrm>
            <a:off x="5553426" y="3698672"/>
            <a:ext cx="1099250" cy="38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X = X + 1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BD79B6-81A0-4651-ACBE-D8B833834F68}"/>
              </a:ext>
            </a:extLst>
          </p:cNvPr>
          <p:cNvCxnSpPr>
            <a:stCxn id="17" idx="2"/>
            <a:endCxn id="35" idx="0"/>
          </p:cNvCxnSpPr>
          <p:nvPr/>
        </p:nvCxnSpPr>
        <p:spPr>
          <a:xfrm>
            <a:off x="6103051" y="3405448"/>
            <a:ext cx="0" cy="29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62362EE-4C4C-4098-BA8E-4194BEE59996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 rot="5400000" flipH="1">
            <a:off x="5480896" y="3458062"/>
            <a:ext cx="1244310" cy="12700"/>
          </a:xfrm>
          <a:prstGeom prst="bentConnector5">
            <a:avLst>
              <a:gd name="adj1" fmla="val -18372"/>
              <a:gd name="adj2" fmla="val 6127756"/>
              <a:gd name="adj3" fmla="val 118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C5A425C-1396-48D3-A079-C5CCE1D6AAA4}"/>
              </a:ext>
            </a:extLst>
          </p:cNvPr>
          <p:cNvSpPr/>
          <p:nvPr/>
        </p:nvSpPr>
        <p:spPr>
          <a:xfrm>
            <a:off x="7643998" y="2996852"/>
            <a:ext cx="914400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End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0CFACD-5F99-4105-B491-D608D881CBA3}"/>
              </a:ext>
            </a:extLst>
          </p:cNvPr>
          <p:cNvCxnSpPr>
            <a:stCxn id="17" idx="3"/>
            <a:endCxn id="41" idx="1"/>
          </p:cNvCxnSpPr>
          <p:nvPr/>
        </p:nvCxnSpPr>
        <p:spPr>
          <a:xfrm flipV="1">
            <a:off x="6652676" y="3120677"/>
            <a:ext cx="991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75D902-4672-4810-84C4-835A6AB55681}"/>
              </a:ext>
            </a:extLst>
          </p:cNvPr>
          <p:cNvSpPr txBox="1"/>
          <p:nvPr/>
        </p:nvSpPr>
        <p:spPr>
          <a:xfrm>
            <a:off x="6109402" y="3405448"/>
            <a:ext cx="314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125065-AB40-4482-AB2D-C16AC02AA7DD}"/>
              </a:ext>
            </a:extLst>
          </p:cNvPr>
          <p:cNvSpPr txBox="1"/>
          <p:nvPr/>
        </p:nvSpPr>
        <p:spPr>
          <a:xfrm>
            <a:off x="6676278" y="2905233"/>
            <a:ext cx="314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5361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2364159"/>
            <a:ext cx="3379597" cy="2128634"/>
          </a:xfrm>
        </p:spPr>
        <p:txBody>
          <a:bodyPr>
            <a:normAutofit/>
          </a:bodyPr>
          <a:lstStyle/>
          <a:p>
            <a:r>
              <a:rPr lang="en-AU" dirty="0"/>
              <a:t>Start a Loop</a:t>
            </a:r>
          </a:p>
          <a:p>
            <a:pPr lvl="1"/>
            <a:r>
              <a:rPr lang="en-AU" dirty="0"/>
              <a:t>Check something at the end of the loop</a:t>
            </a:r>
          </a:p>
          <a:p>
            <a:pPr lvl="1"/>
            <a:r>
              <a:rPr lang="en-AU" dirty="0"/>
              <a:t>Finish if the check is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Repetition – Do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A92E10-E220-4CA4-BB55-2A71051BD3B8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6103051" y="1667294"/>
            <a:ext cx="0" cy="414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FAA057-4EED-43FF-8763-CD2E587966DB}"/>
              </a:ext>
            </a:extLst>
          </p:cNvPr>
          <p:cNvSpPr/>
          <p:nvPr/>
        </p:nvSpPr>
        <p:spPr>
          <a:xfrm>
            <a:off x="5645851" y="1419644"/>
            <a:ext cx="914400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B5C96D-FCAB-4449-A474-E65FA9288688}"/>
              </a:ext>
            </a:extLst>
          </p:cNvPr>
          <p:cNvSpPr/>
          <p:nvPr/>
        </p:nvSpPr>
        <p:spPr>
          <a:xfrm>
            <a:off x="5553426" y="2082165"/>
            <a:ext cx="1099250" cy="38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X = 0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1E9534E9-0308-452F-AC5E-329EA452983F}"/>
              </a:ext>
            </a:extLst>
          </p:cNvPr>
          <p:cNvSpPr/>
          <p:nvPr/>
        </p:nvSpPr>
        <p:spPr>
          <a:xfrm>
            <a:off x="5553426" y="3568854"/>
            <a:ext cx="1099250" cy="5695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X &lt; 2?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8E4377-D093-4EEB-92EA-3C38CD23E2C7}"/>
              </a:ext>
            </a:extLst>
          </p:cNvPr>
          <p:cNvSpPr/>
          <p:nvPr/>
        </p:nvSpPr>
        <p:spPr>
          <a:xfrm>
            <a:off x="5553426" y="2825155"/>
            <a:ext cx="1099250" cy="381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X = X + 1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C5A425C-1396-48D3-A079-C5CCE1D6AAA4}"/>
              </a:ext>
            </a:extLst>
          </p:cNvPr>
          <p:cNvSpPr/>
          <p:nvPr/>
        </p:nvSpPr>
        <p:spPr>
          <a:xfrm>
            <a:off x="7593198" y="3729799"/>
            <a:ext cx="914400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End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0CFACD-5F99-4105-B491-D608D881CBA3}"/>
              </a:ext>
            </a:extLst>
          </p:cNvPr>
          <p:cNvCxnSpPr>
            <a:stCxn id="17" idx="3"/>
            <a:endCxn id="41" idx="1"/>
          </p:cNvCxnSpPr>
          <p:nvPr/>
        </p:nvCxnSpPr>
        <p:spPr>
          <a:xfrm flipV="1">
            <a:off x="6652676" y="3853624"/>
            <a:ext cx="9405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75D902-4672-4810-84C4-835A6AB55681}"/>
              </a:ext>
            </a:extLst>
          </p:cNvPr>
          <p:cNvSpPr txBox="1"/>
          <p:nvPr/>
        </p:nvSpPr>
        <p:spPr>
          <a:xfrm>
            <a:off x="6109401" y="4138395"/>
            <a:ext cx="314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125065-AB40-4482-AB2D-C16AC02AA7DD}"/>
              </a:ext>
            </a:extLst>
          </p:cNvPr>
          <p:cNvSpPr txBox="1"/>
          <p:nvPr/>
        </p:nvSpPr>
        <p:spPr>
          <a:xfrm>
            <a:off x="6637817" y="3638180"/>
            <a:ext cx="314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F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1FB6D9-ABF7-4DA9-B6EF-D6B8B42EBD94}"/>
              </a:ext>
            </a:extLst>
          </p:cNvPr>
          <p:cNvCxnSpPr>
            <a:stCxn id="14" idx="2"/>
            <a:endCxn id="35" idx="0"/>
          </p:cNvCxnSpPr>
          <p:nvPr/>
        </p:nvCxnSpPr>
        <p:spPr>
          <a:xfrm>
            <a:off x="6103051" y="2463710"/>
            <a:ext cx="0" cy="36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FE7A4D-1489-4E49-8603-105170CC682F}"/>
              </a:ext>
            </a:extLst>
          </p:cNvPr>
          <p:cNvCxnSpPr>
            <a:stCxn id="35" idx="2"/>
            <a:endCxn id="17" idx="0"/>
          </p:cNvCxnSpPr>
          <p:nvPr/>
        </p:nvCxnSpPr>
        <p:spPr>
          <a:xfrm>
            <a:off x="6103051" y="3206700"/>
            <a:ext cx="0" cy="362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996B86B-A750-4240-998D-20E616EDB293}"/>
              </a:ext>
            </a:extLst>
          </p:cNvPr>
          <p:cNvCxnSpPr>
            <a:stCxn id="17" idx="2"/>
            <a:endCxn id="35" idx="0"/>
          </p:cNvCxnSpPr>
          <p:nvPr/>
        </p:nvCxnSpPr>
        <p:spPr>
          <a:xfrm rot="5400000" flipH="1">
            <a:off x="5446431" y="3481775"/>
            <a:ext cx="1313240" cy="12700"/>
          </a:xfrm>
          <a:prstGeom prst="bentConnector5">
            <a:avLst>
              <a:gd name="adj1" fmla="val -17407"/>
              <a:gd name="adj2" fmla="val 6127756"/>
              <a:gd name="adj3" fmla="val 117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56B17D59-CDC5-4369-ADEA-5C9B6C200267}"/>
              </a:ext>
            </a:extLst>
          </p:cNvPr>
          <p:cNvSpPr txBox="1">
            <a:spLocks/>
          </p:cNvSpPr>
          <p:nvPr/>
        </p:nvSpPr>
        <p:spPr>
          <a:xfrm>
            <a:off x="468503" y="4292326"/>
            <a:ext cx="8103751" cy="381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7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32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none" dirty="0"/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39403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Flow Charts (Simple)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0CFACD-5F99-4105-B491-D608D881CBA3}"/>
              </a:ext>
            </a:extLst>
          </p:cNvPr>
          <p:cNvCxnSpPr/>
          <p:nvPr/>
        </p:nvCxnSpPr>
        <p:spPr>
          <a:xfrm flipV="1">
            <a:off x="6576146" y="2510388"/>
            <a:ext cx="9405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FBC8E73-60D9-4109-A064-6EC2DD5576A8}"/>
              </a:ext>
            </a:extLst>
          </p:cNvPr>
          <p:cNvSpPr/>
          <p:nvPr/>
        </p:nvSpPr>
        <p:spPr>
          <a:xfrm>
            <a:off x="1294345" y="2424161"/>
            <a:ext cx="896062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/>
              <a:t>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BC234-4B68-46D4-87CE-C46B9ED05E34}"/>
              </a:ext>
            </a:extLst>
          </p:cNvPr>
          <p:cNvSpPr txBox="1"/>
          <p:nvPr/>
        </p:nvSpPr>
        <p:spPr>
          <a:xfrm>
            <a:off x="1090803" y="3492501"/>
            <a:ext cx="130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Start &amp; End</a:t>
            </a:r>
          </a:p>
          <a:p>
            <a:pPr algn="ctr"/>
            <a:r>
              <a:rPr lang="en-AU" dirty="0"/>
              <a:t>Nodes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22A050-A6C2-4E68-8B36-23C0DD15F39D}"/>
              </a:ext>
            </a:extLst>
          </p:cNvPr>
          <p:cNvSpPr/>
          <p:nvPr/>
        </p:nvSpPr>
        <p:spPr>
          <a:xfrm>
            <a:off x="3087510" y="2447068"/>
            <a:ext cx="896057" cy="224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Process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869EBB-8CD9-452F-A506-6E42ADC11426}"/>
              </a:ext>
            </a:extLst>
          </p:cNvPr>
          <p:cNvSpPr txBox="1"/>
          <p:nvPr/>
        </p:nvSpPr>
        <p:spPr>
          <a:xfrm>
            <a:off x="3024013" y="3530459"/>
            <a:ext cx="102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Work</a:t>
            </a:r>
          </a:p>
          <a:p>
            <a:pPr algn="ctr"/>
            <a:r>
              <a:rPr lang="en-AU" dirty="0"/>
              <a:t>Nodes</a:t>
            </a: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F275776D-F70B-43CC-BB6B-DD3F13A4C233}"/>
              </a:ext>
            </a:extLst>
          </p:cNvPr>
          <p:cNvSpPr/>
          <p:nvPr/>
        </p:nvSpPr>
        <p:spPr>
          <a:xfrm>
            <a:off x="4825942" y="2364161"/>
            <a:ext cx="1099250" cy="30436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3F0260-61A5-4FFC-9A3C-F1A49269BF57}"/>
              </a:ext>
            </a:extLst>
          </p:cNvPr>
          <p:cNvSpPr/>
          <p:nvPr/>
        </p:nvSpPr>
        <p:spPr>
          <a:xfrm>
            <a:off x="5063623" y="2388106"/>
            <a:ext cx="6238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000" dirty="0">
                <a:solidFill>
                  <a:schemeClr val="bg1"/>
                </a:solidFill>
              </a:rPr>
              <a:t>Decision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31CA33-95EB-4B56-9105-0F5501F93F8D}"/>
              </a:ext>
            </a:extLst>
          </p:cNvPr>
          <p:cNvSpPr txBox="1"/>
          <p:nvPr/>
        </p:nvSpPr>
        <p:spPr>
          <a:xfrm>
            <a:off x="4864042" y="3530459"/>
            <a:ext cx="102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Decision</a:t>
            </a:r>
          </a:p>
          <a:p>
            <a:pPr algn="ctr"/>
            <a:r>
              <a:rPr lang="en-AU" dirty="0"/>
              <a:t>Nodes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164F86-D2B8-417C-8896-04221D6991C7}"/>
              </a:ext>
            </a:extLst>
          </p:cNvPr>
          <p:cNvSpPr txBox="1"/>
          <p:nvPr/>
        </p:nvSpPr>
        <p:spPr>
          <a:xfrm>
            <a:off x="6534881" y="3492500"/>
            <a:ext cx="102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Flow</a:t>
            </a:r>
          </a:p>
          <a:p>
            <a:pPr algn="ctr"/>
            <a:r>
              <a:rPr lang="en-AU" dirty="0"/>
              <a:t>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693531-22D0-435E-9060-0353DFE81CD7}"/>
              </a:ext>
            </a:extLst>
          </p:cNvPr>
          <p:cNvSpPr txBox="1"/>
          <p:nvPr/>
        </p:nvSpPr>
        <p:spPr>
          <a:xfrm>
            <a:off x="2509660" y="4492793"/>
            <a:ext cx="559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Usually flow top to bottom of the page</a:t>
            </a:r>
          </a:p>
        </p:txBody>
      </p:sp>
    </p:spTree>
    <p:extLst>
      <p:ext uri="{BB962C8B-B14F-4D97-AF65-F5344CB8AC3E}">
        <p14:creationId xmlns:p14="http://schemas.microsoft.com/office/powerpoint/2010/main" val="2258245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6C65-11F3-4FC9-B94E-87E962448874}"/>
              </a:ext>
            </a:extLst>
          </p:cNvPr>
          <p:cNvSpPr txBox="1"/>
          <p:nvPr/>
        </p:nvSpPr>
        <p:spPr>
          <a:xfrm>
            <a:off x="571500" y="1257300"/>
            <a:ext cx="810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Flow Chart a Traffic Light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– Exercise 1</a:t>
            </a:r>
          </a:p>
        </p:txBody>
      </p:sp>
    </p:spTree>
    <p:extLst>
      <p:ext uri="{BB962C8B-B14F-4D97-AF65-F5344CB8AC3E}">
        <p14:creationId xmlns:p14="http://schemas.microsoft.com/office/powerpoint/2010/main" val="1058752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839" y="2094217"/>
            <a:ext cx="8103750" cy="261113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Variable</a:t>
            </a:r>
          </a:p>
          <a:p>
            <a:endParaRPr lang="en-US" dirty="0"/>
          </a:p>
          <a:p>
            <a:r>
              <a:rPr lang="en-US" dirty="0"/>
              <a:t>If Then Else</a:t>
            </a:r>
          </a:p>
          <a:p>
            <a:endParaRPr lang="en-US" dirty="0"/>
          </a:p>
          <a:p>
            <a:r>
              <a:rPr lang="en-US" dirty="0"/>
              <a:t>Do Loop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Module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0124" y="1667960"/>
            <a:ext cx="8103751" cy="266137"/>
          </a:xfrm>
        </p:spPr>
        <p:txBody>
          <a:bodyPr/>
          <a:lstStyle/>
          <a:p>
            <a:r>
              <a:rPr lang="en-US" dirty="0"/>
              <a:t>Pseudo Code</a:t>
            </a:r>
          </a:p>
        </p:txBody>
      </p:sp>
    </p:spTree>
    <p:extLst>
      <p:ext uri="{BB962C8B-B14F-4D97-AF65-F5344CB8AC3E}">
        <p14:creationId xmlns:p14="http://schemas.microsoft.com/office/powerpoint/2010/main" val="389601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1477340"/>
            <a:ext cx="8089895" cy="3309449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Like algebra </a:t>
            </a:r>
          </a:p>
          <a:p>
            <a:pPr lvl="1"/>
            <a:r>
              <a:rPr lang="en-AU" dirty="0"/>
              <a:t>x = 12</a:t>
            </a:r>
          </a:p>
          <a:p>
            <a:pPr lvl="1"/>
            <a:r>
              <a:rPr lang="en-AU" dirty="0"/>
              <a:t>x is the name of the variable </a:t>
            </a:r>
          </a:p>
          <a:p>
            <a:pPr lvl="1"/>
            <a:r>
              <a:rPr lang="en-AU" dirty="0"/>
              <a:t>12 is the value of the variable</a:t>
            </a:r>
          </a:p>
          <a:p>
            <a:endParaRPr lang="en-AU" dirty="0"/>
          </a:p>
          <a:p>
            <a:r>
              <a:rPr lang="en-AU" dirty="0"/>
              <a:t>BUT </a:t>
            </a:r>
          </a:p>
          <a:p>
            <a:endParaRPr lang="en-AU" dirty="0"/>
          </a:p>
          <a:p>
            <a:r>
              <a:rPr lang="en-AU" dirty="0"/>
              <a:t>We are trying to make things that are easy for people to understand so use a variable name that makes sense to people and machines</a:t>
            </a:r>
          </a:p>
          <a:p>
            <a:pPr lvl="1"/>
            <a:r>
              <a:rPr lang="en-AU" dirty="0" err="1"/>
              <a:t>today_temperature</a:t>
            </a:r>
            <a:r>
              <a:rPr lang="en-AU" dirty="0"/>
              <a:t> = 12</a:t>
            </a:r>
          </a:p>
          <a:p>
            <a:pPr lvl="1"/>
            <a:endParaRPr lang="en-AU" dirty="0"/>
          </a:p>
          <a:p>
            <a:r>
              <a:rPr lang="en-AU" dirty="0"/>
              <a:t>Some rules</a:t>
            </a:r>
          </a:p>
          <a:p>
            <a:pPr lvl="1"/>
            <a:r>
              <a:rPr lang="en-AU" dirty="0"/>
              <a:t>Don’t use single or quotes (e.g. don’t) in variable names</a:t>
            </a:r>
          </a:p>
          <a:p>
            <a:pPr lvl="1"/>
            <a:r>
              <a:rPr lang="en-AU" dirty="0"/>
              <a:t>Don’t use spaces – use underscores or Camel Case – </a:t>
            </a:r>
            <a:r>
              <a:rPr lang="en-AU" dirty="0" err="1"/>
              <a:t>thisIsCamelCaseWhereThereIsNoSpaces</a:t>
            </a:r>
            <a:endParaRPr lang="en-AU" dirty="0"/>
          </a:p>
          <a:p>
            <a:pPr lvl="1"/>
            <a:r>
              <a:rPr lang="en-AU" dirty="0"/>
              <a:t>Only use abbreviations when they aren’t ambiguous </a:t>
            </a:r>
          </a:p>
          <a:p>
            <a:pPr lvl="2"/>
            <a:r>
              <a:rPr lang="en-AU" dirty="0" err="1"/>
              <a:t>temp_var</a:t>
            </a:r>
            <a:r>
              <a:rPr lang="en-AU" dirty="0"/>
              <a:t>  (is this temporary or temperature?) 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8503" y="1095796"/>
            <a:ext cx="8103751" cy="381544"/>
          </a:xfrm>
        </p:spPr>
        <p:txBody>
          <a:bodyPr/>
          <a:lstStyle/>
          <a:p>
            <a:r>
              <a:rPr lang="en-US" sz="2800" cap="none" dirty="0"/>
              <a:t>Variable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</p:spTree>
    <p:extLst>
      <p:ext uri="{BB962C8B-B14F-4D97-AF65-F5344CB8AC3E}">
        <p14:creationId xmlns:p14="http://schemas.microsoft.com/office/powerpoint/2010/main" val="2259796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1648791"/>
            <a:ext cx="8089895" cy="2891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IF</a:t>
            </a:r>
            <a:r>
              <a:rPr lang="en-AU" dirty="0"/>
              <a:t> </a:t>
            </a:r>
            <a:r>
              <a:rPr lang="en-AU" dirty="0" err="1"/>
              <a:t>today_temperature</a:t>
            </a:r>
            <a:r>
              <a:rPr lang="en-AU" dirty="0"/>
              <a:t> &lt; 11 </a:t>
            </a:r>
            <a:r>
              <a:rPr lang="en-AU" dirty="0">
                <a:solidFill>
                  <a:srgbClr val="7030A0"/>
                </a:solidFill>
              </a:rPr>
              <a:t>THEN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today_climate</a:t>
            </a:r>
            <a:r>
              <a:rPr lang="en-AU" dirty="0"/>
              <a:t> = “cold” </a:t>
            </a: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ELSE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today_climate</a:t>
            </a:r>
            <a:r>
              <a:rPr lang="en-AU" dirty="0"/>
              <a:t> = “ok”</a:t>
            </a:r>
          </a:p>
          <a:p>
            <a:pPr marL="266700" lvl="1" indent="0">
              <a:buNone/>
            </a:pPr>
            <a:endParaRPr lang="en-AU" dirty="0"/>
          </a:p>
          <a:p>
            <a:r>
              <a:rPr lang="en-AU" dirty="0"/>
              <a:t>Some rules</a:t>
            </a:r>
          </a:p>
          <a:p>
            <a:pPr lvl="1"/>
            <a:r>
              <a:rPr lang="en-AU" dirty="0"/>
              <a:t>Use tabs and spacing to keep the decisions readable</a:t>
            </a:r>
          </a:p>
          <a:p>
            <a:pPr lvl="1"/>
            <a:r>
              <a:rPr lang="en-AU" dirty="0"/>
              <a:t>Use capitals for ‘</a:t>
            </a:r>
            <a:r>
              <a:rPr lang="en-AU" dirty="0" err="1"/>
              <a:t>PseudoCode</a:t>
            </a:r>
            <a:r>
              <a:rPr lang="en-AU" dirty="0"/>
              <a:t>’ Commands so they are obvious</a:t>
            </a:r>
          </a:p>
          <a:p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8503" y="1095796"/>
            <a:ext cx="8103751" cy="381544"/>
          </a:xfrm>
        </p:spPr>
        <p:txBody>
          <a:bodyPr/>
          <a:lstStyle/>
          <a:p>
            <a:r>
              <a:rPr lang="en-US" sz="2800" cap="none" dirty="0"/>
              <a:t>Decisions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</p:spTree>
    <p:extLst>
      <p:ext uri="{BB962C8B-B14F-4D97-AF65-F5344CB8AC3E}">
        <p14:creationId xmlns:p14="http://schemas.microsoft.com/office/powerpoint/2010/main" val="81579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1648790"/>
            <a:ext cx="3417697" cy="16552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DO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err="1"/>
              <a:t>check_for_car</a:t>
            </a:r>
            <a:r>
              <a:rPr lang="en-AU" dirty="0"/>
              <a:t>! </a:t>
            </a:r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>
                <a:solidFill>
                  <a:srgbClr val="7030A0"/>
                </a:solidFill>
              </a:rPr>
              <a:t>IF</a:t>
            </a:r>
            <a:r>
              <a:rPr lang="en-AU" dirty="0"/>
              <a:t> </a:t>
            </a:r>
            <a:r>
              <a:rPr lang="en-AU" dirty="0" err="1"/>
              <a:t>car_appears</a:t>
            </a:r>
            <a:r>
              <a:rPr lang="en-AU" dirty="0"/>
              <a:t> = true </a:t>
            </a:r>
            <a:r>
              <a:rPr lang="en-AU" dirty="0">
                <a:solidFill>
                  <a:srgbClr val="7030A0"/>
                </a:solidFill>
              </a:rPr>
              <a:t>THEN</a:t>
            </a:r>
          </a:p>
          <a:p>
            <a:pPr marL="0" indent="0">
              <a:buNone/>
            </a:pPr>
            <a:r>
              <a:rPr lang="en-AU" dirty="0"/>
              <a:t>		</a:t>
            </a:r>
            <a:r>
              <a:rPr lang="en-AU" dirty="0" err="1"/>
              <a:t>change_light</a:t>
            </a:r>
            <a:r>
              <a:rPr lang="en-AU" dirty="0"/>
              <a:t>!</a:t>
            </a:r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LOOP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8503" y="1095796"/>
            <a:ext cx="8103751" cy="381544"/>
          </a:xfrm>
        </p:spPr>
        <p:txBody>
          <a:bodyPr/>
          <a:lstStyle/>
          <a:p>
            <a:r>
              <a:rPr lang="en-US" sz="2800" cap="none" dirty="0"/>
              <a:t>Repetition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F4436F0-0366-458D-B585-05170CC9FA3F}"/>
              </a:ext>
            </a:extLst>
          </p:cNvPr>
          <p:cNvSpPr txBox="1">
            <a:spLocks/>
          </p:cNvSpPr>
          <p:nvPr/>
        </p:nvSpPr>
        <p:spPr>
          <a:xfrm>
            <a:off x="5215160" y="1225650"/>
            <a:ext cx="3239322" cy="183735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DO</a:t>
            </a:r>
            <a:r>
              <a:rPr lang="en-AU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	wait (5 seconds)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 	</a:t>
            </a:r>
            <a:r>
              <a:rPr lang="en-AU" dirty="0" err="1"/>
              <a:t>check_for_car</a:t>
            </a:r>
            <a:r>
              <a:rPr lang="en-AU" dirty="0"/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LOOP WHILE </a:t>
            </a:r>
            <a:r>
              <a:rPr lang="en-AU" dirty="0" err="1"/>
              <a:t>car_appears</a:t>
            </a:r>
            <a:r>
              <a:rPr lang="en-AU" dirty="0"/>
              <a:t> = false</a:t>
            </a:r>
          </a:p>
          <a:p>
            <a:pPr marL="0" indent="0">
              <a:buNone/>
            </a:pPr>
            <a:r>
              <a:rPr lang="en-AU" dirty="0" err="1"/>
              <a:t>change_light</a:t>
            </a:r>
            <a:r>
              <a:rPr lang="en-AU" dirty="0"/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C6D8770-2E7E-4CCA-9886-96B507273F65}"/>
              </a:ext>
            </a:extLst>
          </p:cNvPr>
          <p:cNvSpPr txBox="1">
            <a:spLocks/>
          </p:cNvSpPr>
          <p:nvPr/>
        </p:nvSpPr>
        <p:spPr>
          <a:xfrm>
            <a:off x="2750536" y="3206610"/>
            <a:ext cx="3239322" cy="183735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171450" marR="0" indent="-1714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­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809625" indent="-180975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162050" indent="-171450" algn="l" defTabSz="914400" rtl="0" eaLnBrk="1" latinLnBrk="0" hangingPunct="1">
              <a:spcBef>
                <a:spcPct val="20000"/>
              </a:spcBef>
              <a:buFont typeface="Calibri" panose="020F0502020204030204" pitchFamily="34" charset="0"/>
              <a:buChar char="◦"/>
              <a:tabLst>
                <a:tab pos="180000" algn="l"/>
                <a:tab pos="360000" algn="l"/>
                <a:tab pos="540000" algn="l"/>
                <a:tab pos="720000" algn="l"/>
              </a:tabLst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524000" indent="-180975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DO</a:t>
            </a:r>
            <a:r>
              <a:rPr lang="en-AU" dirty="0"/>
              <a:t> </a:t>
            </a:r>
            <a:r>
              <a:rPr lang="en-AU" dirty="0">
                <a:solidFill>
                  <a:srgbClr val="7030A0"/>
                </a:solidFill>
              </a:rPr>
              <a:t>WHILE </a:t>
            </a:r>
            <a:r>
              <a:rPr lang="en-AU" dirty="0" err="1"/>
              <a:t>car_appears</a:t>
            </a:r>
            <a:r>
              <a:rPr lang="en-AU" dirty="0"/>
              <a:t> =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	wait (5 seconds)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 	</a:t>
            </a:r>
            <a:r>
              <a:rPr lang="en-AU" dirty="0" err="1"/>
              <a:t>check_for_car</a:t>
            </a:r>
            <a:r>
              <a:rPr lang="en-AU" dirty="0"/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solidFill>
                  <a:srgbClr val="7030A0"/>
                </a:solidFill>
              </a:rPr>
              <a:t>LOOP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 err="1"/>
              <a:t>change_light</a:t>
            </a:r>
            <a:r>
              <a:rPr lang="en-AU" dirty="0"/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0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20125" y="1990891"/>
            <a:ext cx="8103750" cy="2414354"/>
          </a:xfrm>
        </p:spPr>
        <p:txBody>
          <a:bodyPr>
            <a:normAutofit/>
          </a:bodyPr>
          <a:lstStyle/>
          <a:p>
            <a:r>
              <a:rPr lang="en-AU" dirty="0"/>
              <a:t>We learnt a little about each other</a:t>
            </a:r>
          </a:p>
          <a:p>
            <a:endParaRPr lang="en-AU" dirty="0"/>
          </a:p>
          <a:p>
            <a:r>
              <a:rPr lang="en-AU" dirty="0"/>
              <a:t>I have an email address! – simon.thompson@canberra.edu.au</a:t>
            </a:r>
          </a:p>
          <a:p>
            <a:endParaRPr lang="en-AU" dirty="0"/>
          </a:p>
          <a:p>
            <a:r>
              <a:rPr lang="en-AU" dirty="0"/>
              <a:t>We spoke about versioning control, and did some exercises using Git &amp; Github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cap="none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2126528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6C65-11F3-4FC9-B94E-87E962448874}"/>
              </a:ext>
            </a:extLst>
          </p:cNvPr>
          <p:cNvSpPr txBox="1"/>
          <p:nvPr/>
        </p:nvSpPr>
        <p:spPr>
          <a:xfrm>
            <a:off x="571500" y="1257300"/>
            <a:ext cx="810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Pseudo-code your Traffic Light Flow Chart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– Exercise 2</a:t>
            </a:r>
          </a:p>
        </p:txBody>
      </p:sp>
    </p:spTree>
    <p:extLst>
      <p:ext uri="{BB962C8B-B14F-4D97-AF65-F5344CB8AC3E}">
        <p14:creationId xmlns:p14="http://schemas.microsoft.com/office/powerpoint/2010/main" val="3526469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07CA-9FA6-4E06-BCB5-B4E567F293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05B6-A890-4FA0-9CDC-EF3E131B0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86C65-11F3-4FC9-B94E-87E962448874}"/>
              </a:ext>
            </a:extLst>
          </p:cNvPr>
          <p:cNvSpPr txBox="1"/>
          <p:nvPr/>
        </p:nvSpPr>
        <p:spPr>
          <a:xfrm>
            <a:off x="584198" y="1162049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Flow chart and pseudo code traffic lights with</a:t>
            </a:r>
          </a:p>
          <a:p>
            <a:endParaRPr lang="en-AU" dirty="0"/>
          </a:p>
          <a:p>
            <a:r>
              <a:rPr lang="en-AU" dirty="0"/>
              <a:t>Right turn lanes and pedestrian crossings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D8933-5974-4DD4-9136-7D00F0D986BB}"/>
              </a:ext>
            </a:extLst>
          </p:cNvPr>
          <p:cNvSpPr txBox="1"/>
          <p:nvPr/>
        </p:nvSpPr>
        <p:spPr>
          <a:xfrm>
            <a:off x="2880232" y="321727"/>
            <a:ext cx="31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– Exercise 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FD1EB1-5AD5-49B8-A25D-CBA5193E9898}"/>
              </a:ext>
            </a:extLst>
          </p:cNvPr>
          <p:cNvGrpSpPr/>
          <p:nvPr/>
        </p:nvGrpSpPr>
        <p:grpSpPr>
          <a:xfrm>
            <a:off x="4991104" y="4076699"/>
            <a:ext cx="1460500" cy="971550"/>
            <a:chOff x="3441700" y="3683000"/>
            <a:chExt cx="1460500" cy="97155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9807BB7-3867-4D0D-93B4-FD632BE996BC}"/>
                </a:ext>
              </a:extLst>
            </p:cNvPr>
            <p:cNvCxnSpPr/>
            <p:nvPr/>
          </p:nvCxnSpPr>
          <p:spPr>
            <a:xfrm flipV="1">
              <a:off x="3860800" y="3810000"/>
              <a:ext cx="0" cy="8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7FB69F-6046-4AEF-B81A-729F42B7CDF8}"/>
                </a:ext>
              </a:extLst>
            </p:cNvPr>
            <p:cNvCxnSpPr/>
            <p:nvPr/>
          </p:nvCxnSpPr>
          <p:spPr>
            <a:xfrm flipV="1">
              <a:off x="4127500" y="3810000"/>
              <a:ext cx="0" cy="8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C9DD4FE-91B8-4B9A-8913-9CE4EC436F7E}"/>
                </a:ext>
              </a:extLst>
            </p:cNvPr>
            <p:cNvCxnSpPr/>
            <p:nvPr/>
          </p:nvCxnSpPr>
          <p:spPr>
            <a:xfrm flipV="1">
              <a:off x="4356100" y="4064000"/>
              <a:ext cx="0" cy="57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AF113F7-2E21-4BEF-A2AE-6D3C1B736003}"/>
                </a:ext>
              </a:extLst>
            </p:cNvPr>
            <p:cNvCxnSpPr/>
            <p:nvPr/>
          </p:nvCxnSpPr>
          <p:spPr>
            <a:xfrm flipV="1">
              <a:off x="4356100" y="3810000"/>
              <a:ext cx="133350" cy="158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1C8E560-505F-43AF-844C-E98D6AD0F946}"/>
                </a:ext>
              </a:extLst>
            </p:cNvPr>
            <p:cNvCxnSpPr/>
            <p:nvPr/>
          </p:nvCxnSpPr>
          <p:spPr>
            <a:xfrm>
              <a:off x="3441700" y="3683000"/>
              <a:ext cx="146050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6313F58-0758-4E62-A9E8-9614D8E19D8D}"/>
              </a:ext>
            </a:extLst>
          </p:cNvPr>
          <p:cNvGrpSpPr/>
          <p:nvPr/>
        </p:nvGrpSpPr>
        <p:grpSpPr>
          <a:xfrm rot="5400000">
            <a:off x="3654423" y="2488621"/>
            <a:ext cx="1460500" cy="971550"/>
            <a:chOff x="1845182" y="3016250"/>
            <a:chExt cx="1460500" cy="97155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F1D4B8-11CD-4F05-9A39-0D07DF84338E}"/>
                </a:ext>
              </a:extLst>
            </p:cNvPr>
            <p:cNvCxnSpPr/>
            <p:nvPr/>
          </p:nvCxnSpPr>
          <p:spPr>
            <a:xfrm flipV="1">
              <a:off x="2264282" y="3143250"/>
              <a:ext cx="0" cy="8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87D7ECA-54F8-4B42-9CBC-6850296B5072}"/>
                </a:ext>
              </a:extLst>
            </p:cNvPr>
            <p:cNvCxnSpPr/>
            <p:nvPr/>
          </p:nvCxnSpPr>
          <p:spPr>
            <a:xfrm flipV="1">
              <a:off x="2530982" y="3143250"/>
              <a:ext cx="0" cy="8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DA030AC-BE3D-40B4-9F43-9E5138106BA9}"/>
                </a:ext>
              </a:extLst>
            </p:cNvPr>
            <p:cNvCxnSpPr/>
            <p:nvPr/>
          </p:nvCxnSpPr>
          <p:spPr>
            <a:xfrm flipV="1">
              <a:off x="2759582" y="3397250"/>
              <a:ext cx="0" cy="57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5BAC984-C9AE-489E-8112-F06FD2868C42}"/>
                </a:ext>
              </a:extLst>
            </p:cNvPr>
            <p:cNvCxnSpPr/>
            <p:nvPr/>
          </p:nvCxnSpPr>
          <p:spPr>
            <a:xfrm flipV="1">
              <a:off x="2759582" y="3143250"/>
              <a:ext cx="133350" cy="158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8E5DD0-4624-419C-8F3A-96573A03F9B0}"/>
                </a:ext>
              </a:extLst>
            </p:cNvPr>
            <p:cNvCxnSpPr/>
            <p:nvPr/>
          </p:nvCxnSpPr>
          <p:spPr>
            <a:xfrm>
              <a:off x="1845182" y="3016250"/>
              <a:ext cx="146050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D3E1DE-BAF1-4ED3-9704-9ACD7B00549B}"/>
              </a:ext>
            </a:extLst>
          </p:cNvPr>
          <p:cNvGrpSpPr/>
          <p:nvPr/>
        </p:nvGrpSpPr>
        <p:grpSpPr>
          <a:xfrm rot="10800000">
            <a:off x="5587998" y="1329521"/>
            <a:ext cx="1460500" cy="971550"/>
            <a:chOff x="1845182" y="3016250"/>
            <a:chExt cx="1460500" cy="97155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E1F072E-3B0E-43C0-AD9C-0683EC4F8DD5}"/>
                </a:ext>
              </a:extLst>
            </p:cNvPr>
            <p:cNvCxnSpPr/>
            <p:nvPr/>
          </p:nvCxnSpPr>
          <p:spPr>
            <a:xfrm flipV="1">
              <a:off x="2264282" y="3143250"/>
              <a:ext cx="0" cy="8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3291DE4-A315-409D-AE88-06924A8515F0}"/>
                </a:ext>
              </a:extLst>
            </p:cNvPr>
            <p:cNvCxnSpPr/>
            <p:nvPr/>
          </p:nvCxnSpPr>
          <p:spPr>
            <a:xfrm flipV="1">
              <a:off x="2530982" y="3143250"/>
              <a:ext cx="0" cy="8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DE3AAB-49C6-4418-AFF2-03EBBC19BEBC}"/>
                </a:ext>
              </a:extLst>
            </p:cNvPr>
            <p:cNvCxnSpPr/>
            <p:nvPr/>
          </p:nvCxnSpPr>
          <p:spPr>
            <a:xfrm flipV="1">
              <a:off x="2759582" y="3397250"/>
              <a:ext cx="0" cy="57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C3ECF4B-AF31-40E5-922C-E991A9AA353B}"/>
                </a:ext>
              </a:extLst>
            </p:cNvPr>
            <p:cNvCxnSpPr/>
            <p:nvPr/>
          </p:nvCxnSpPr>
          <p:spPr>
            <a:xfrm flipV="1">
              <a:off x="2759582" y="3143250"/>
              <a:ext cx="133350" cy="158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2899AF7-66A2-450E-B29E-28B2A20BEBE0}"/>
                </a:ext>
              </a:extLst>
            </p:cNvPr>
            <p:cNvCxnSpPr/>
            <p:nvPr/>
          </p:nvCxnSpPr>
          <p:spPr>
            <a:xfrm>
              <a:off x="1845182" y="3016250"/>
              <a:ext cx="146050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2011F8-D622-4D2C-9F5E-52E057D5DE41}"/>
              </a:ext>
            </a:extLst>
          </p:cNvPr>
          <p:cNvGrpSpPr/>
          <p:nvPr/>
        </p:nvGrpSpPr>
        <p:grpSpPr>
          <a:xfrm rot="16200000">
            <a:off x="6880228" y="3009607"/>
            <a:ext cx="1460500" cy="971550"/>
            <a:chOff x="1845182" y="3016250"/>
            <a:chExt cx="1460500" cy="97155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26B80E3-B1BE-428C-BBE7-7B0A247D90B0}"/>
                </a:ext>
              </a:extLst>
            </p:cNvPr>
            <p:cNvCxnSpPr/>
            <p:nvPr/>
          </p:nvCxnSpPr>
          <p:spPr>
            <a:xfrm flipV="1">
              <a:off x="2264282" y="3143250"/>
              <a:ext cx="0" cy="8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7AB455-71D9-4F61-AB01-2610787557E6}"/>
                </a:ext>
              </a:extLst>
            </p:cNvPr>
            <p:cNvCxnSpPr/>
            <p:nvPr/>
          </p:nvCxnSpPr>
          <p:spPr>
            <a:xfrm flipV="1">
              <a:off x="2530982" y="3143250"/>
              <a:ext cx="0" cy="844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2E804E-9DEB-4688-A33A-EFB112D249A6}"/>
                </a:ext>
              </a:extLst>
            </p:cNvPr>
            <p:cNvCxnSpPr/>
            <p:nvPr/>
          </p:nvCxnSpPr>
          <p:spPr>
            <a:xfrm flipV="1">
              <a:off x="2759582" y="3397250"/>
              <a:ext cx="0" cy="57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0E1CA6B-A20F-43EF-98E8-4B984A422E1A}"/>
                </a:ext>
              </a:extLst>
            </p:cNvPr>
            <p:cNvCxnSpPr/>
            <p:nvPr/>
          </p:nvCxnSpPr>
          <p:spPr>
            <a:xfrm flipV="1">
              <a:off x="2759582" y="3143250"/>
              <a:ext cx="133350" cy="158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F01D9B6-A6B2-4CBA-A006-A96BE8508189}"/>
                </a:ext>
              </a:extLst>
            </p:cNvPr>
            <p:cNvCxnSpPr/>
            <p:nvPr/>
          </p:nvCxnSpPr>
          <p:spPr>
            <a:xfrm>
              <a:off x="1845182" y="3016250"/>
              <a:ext cx="146050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108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20125" y="1990891"/>
            <a:ext cx="8103750" cy="2414354"/>
          </a:xfrm>
        </p:spPr>
        <p:txBody>
          <a:bodyPr>
            <a:normAutofit/>
          </a:bodyPr>
          <a:lstStyle/>
          <a:p>
            <a:r>
              <a:rPr lang="en-AU" dirty="0"/>
              <a:t>When you make changes to a file, sometimes you need to ‘go back’ to an earlier version of that file – you need local version control</a:t>
            </a:r>
          </a:p>
          <a:p>
            <a:endParaRPr lang="en-AU" dirty="0"/>
          </a:p>
          <a:p>
            <a:r>
              <a:rPr lang="en-AU" dirty="0"/>
              <a:t>When your hard drive fails – you need a distributed version of your files</a:t>
            </a:r>
          </a:p>
          <a:p>
            <a:endParaRPr lang="en-AU" dirty="0"/>
          </a:p>
          <a:p>
            <a:r>
              <a:rPr lang="en-AU" dirty="0"/>
              <a:t>When working with others in the same files – you need collaboration control of your distributed files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cap="none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407739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93C99-63DA-4C8F-91F5-6C52BDAE03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11055 - </a:t>
            </a:r>
            <a:r>
              <a:rPr lang="en-AU" dirty="0" err="1"/>
              <a:t>PfD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E44CA-DCA6-4039-A78D-928CE30375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34FE95-2A9A-4CC4-A1EB-37B242B9815C}"/>
              </a:ext>
            </a:extLst>
          </p:cNvPr>
          <p:cNvSpPr/>
          <p:nvPr/>
        </p:nvSpPr>
        <p:spPr>
          <a:xfrm>
            <a:off x="900303" y="1412875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File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4B52E4-921A-47E1-810F-58601502C82F}"/>
              </a:ext>
            </a:extLst>
          </p:cNvPr>
          <p:cNvSpPr/>
          <p:nvPr/>
        </p:nvSpPr>
        <p:spPr>
          <a:xfrm>
            <a:off x="4050982" y="1412875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VC File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E3D36A-9EC6-435E-8B71-F0C14EE1AAB2}"/>
              </a:ext>
            </a:extLst>
          </p:cNvPr>
          <p:cNvSpPr/>
          <p:nvPr/>
        </p:nvSpPr>
        <p:spPr>
          <a:xfrm>
            <a:off x="7201661" y="1393825"/>
            <a:ext cx="1009650" cy="603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DVC</a:t>
            </a:r>
          </a:p>
          <a:p>
            <a:pPr algn="ctr"/>
            <a:r>
              <a:rPr lang="en-AU" dirty="0"/>
              <a:t>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8BBA9-B943-4415-970E-FC228978914E}"/>
              </a:ext>
            </a:extLst>
          </p:cNvPr>
          <p:cNvSpPr txBox="1"/>
          <p:nvPr/>
        </p:nvSpPr>
        <p:spPr>
          <a:xfrm>
            <a:off x="468503" y="2266950"/>
            <a:ext cx="2044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 create a file on your computer and use it, every time you change it the changes are lost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E2DBA-5549-42BC-916C-135025A6FBBA}"/>
              </a:ext>
            </a:extLst>
          </p:cNvPr>
          <p:cNvSpPr txBox="1"/>
          <p:nvPr/>
        </p:nvSpPr>
        <p:spPr>
          <a:xfrm>
            <a:off x="3656203" y="2271078"/>
            <a:ext cx="2044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 can ‘Version Control’ your file on your machine so that each time you change it, you can save the changes, meaning you can go back at any point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82A7B-C2FB-4730-9D03-492B833A80BB}"/>
              </a:ext>
            </a:extLst>
          </p:cNvPr>
          <p:cNvSpPr txBox="1"/>
          <p:nvPr/>
        </p:nvSpPr>
        <p:spPr>
          <a:xfrm>
            <a:off x="6786753" y="2266950"/>
            <a:ext cx="2044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 can ‘Distributed Version Control’ your file to the cloud, so you have an off computer backup and allow others to share your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1F583F-DCA7-4D5B-B71F-E7B753AD28B9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09953" y="1714500"/>
            <a:ext cx="2141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6C327E-54D3-4072-8485-1FBB66CEFAFF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060632" y="1695450"/>
            <a:ext cx="2141029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2EB769-41DD-4E0F-A9B8-5379CC900B16}"/>
              </a:ext>
            </a:extLst>
          </p:cNvPr>
          <p:cNvSpPr txBox="1"/>
          <p:nvPr/>
        </p:nvSpPr>
        <p:spPr>
          <a:xfrm>
            <a:off x="2719260" y="1393825"/>
            <a:ext cx="82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7E714-CE1C-44C5-A93B-B8A7E535F78E}"/>
              </a:ext>
            </a:extLst>
          </p:cNvPr>
          <p:cNvSpPr txBox="1"/>
          <p:nvPr/>
        </p:nvSpPr>
        <p:spPr>
          <a:xfrm>
            <a:off x="5240908" y="1369794"/>
            <a:ext cx="1658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GitHub or other repository 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9A177E-2740-421C-93E1-D032E06582C4}"/>
              </a:ext>
            </a:extLst>
          </p:cNvPr>
          <p:cNvSpPr txBox="1"/>
          <p:nvPr/>
        </p:nvSpPr>
        <p:spPr>
          <a:xfrm>
            <a:off x="3672967" y="992684"/>
            <a:ext cx="179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Local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B7698F-F42F-457C-B283-F2074504CC21}"/>
              </a:ext>
            </a:extLst>
          </p:cNvPr>
          <p:cNvSpPr txBox="1"/>
          <p:nvPr/>
        </p:nvSpPr>
        <p:spPr>
          <a:xfrm>
            <a:off x="6905687" y="974190"/>
            <a:ext cx="179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Cloud 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DFBED2-601C-47F7-8424-867F6CB17F3B}"/>
              </a:ext>
            </a:extLst>
          </p:cNvPr>
          <p:cNvSpPr txBox="1"/>
          <p:nvPr/>
        </p:nvSpPr>
        <p:spPr>
          <a:xfrm>
            <a:off x="2880233" y="32172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 Overview</a:t>
            </a:r>
          </a:p>
        </p:txBody>
      </p:sp>
    </p:spTree>
    <p:extLst>
      <p:ext uri="{BB962C8B-B14F-4D97-AF65-F5344CB8AC3E}">
        <p14:creationId xmlns:p14="http://schemas.microsoft.com/office/powerpoint/2010/main" val="168440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CAD88B-AF2F-4807-B370-DBD085C61E50}"/>
              </a:ext>
            </a:extLst>
          </p:cNvPr>
          <p:cNvSpPr txBox="1"/>
          <p:nvPr/>
        </p:nvSpPr>
        <p:spPr>
          <a:xfrm>
            <a:off x="424912" y="1326128"/>
            <a:ext cx="2377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Cloned/Pulled (copied) a repository to a folder on our computer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F0BCB3-76E4-49A8-82EE-259920163C0C}"/>
              </a:ext>
            </a:extLst>
          </p:cNvPr>
          <p:cNvSpPr txBox="1"/>
          <p:nvPr/>
        </p:nvSpPr>
        <p:spPr>
          <a:xfrm>
            <a:off x="3297048" y="1187628"/>
            <a:ext cx="1865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Put files into that folder – making them tracked for versioning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211DA-E87D-42A2-B3A2-376F792C21B9}"/>
              </a:ext>
            </a:extLst>
          </p:cNvPr>
          <p:cNvSpPr txBox="1"/>
          <p:nvPr/>
        </p:nvSpPr>
        <p:spPr>
          <a:xfrm>
            <a:off x="5846953" y="1187628"/>
            <a:ext cx="2655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Made a branch in the repository so our changes will be separate to others also using that repository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8B082-73D5-462D-B2EA-0D09CFB11C0E}"/>
              </a:ext>
            </a:extLst>
          </p:cNvPr>
          <p:cNvSpPr txBox="1"/>
          <p:nvPr/>
        </p:nvSpPr>
        <p:spPr>
          <a:xfrm>
            <a:off x="773302" y="3228964"/>
            <a:ext cx="3163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Pushed our branch to the repository so that it was backed up in the cloud but separate to others using that repository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05F24-9E18-4B40-B3E2-6846E854DD29}"/>
              </a:ext>
            </a:extLst>
          </p:cNvPr>
          <p:cNvSpPr txBox="1"/>
          <p:nvPr/>
        </p:nvSpPr>
        <p:spPr>
          <a:xfrm>
            <a:off x="4900803" y="3090466"/>
            <a:ext cx="3601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Created a ‘Pull Request’ for the owner of the repository could merge our files/changes into the master repository branch, so others can see and use our changes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C60760-930C-4ACB-A04A-E886E0EA995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802607" y="1787793"/>
            <a:ext cx="49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C5CD50-9527-4CE0-9DE0-1716867A40C0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162869" y="1787793"/>
            <a:ext cx="684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D97C74A-0A2B-480B-9B12-152AF1983F4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H="1">
            <a:off x="773302" y="1787793"/>
            <a:ext cx="7729348" cy="2041336"/>
          </a:xfrm>
          <a:prstGeom prst="bentConnector5">
            <a:avLst>
              <a:gd name="adj1" fmla="val -2958"/>
              <a:gd name="adj2" fmla="val 50000"/>
              <a:gd name="adj3" fmla="val 102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F6E31C-86FD-40C4-95F2-8AC977577509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3937000" y="3829129"/>
            <a:ext cx="963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75EC28B-69CF-43FF-9F03-EF208B73E53B}"/>
              </a:ext>
            </a:extLst>
          </p:cNvPr>
          <p:cNvSpPr txBox="1"/>
          <p:nvPr/>
        </p:nvSpPr>
        <p:spPr>
          <a:xfrm>
            <a:off x="1041400" y="933450"/>
            <a:ext cx="7409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All files in that folder will be tracked – it is our local version control repository</a:t>
            </a:r>
          </a:p>
        </p:txBody>
      </p:sp>
    </p:spTree>
    <p:extLst>
      <p:ext uri="{BB962C8B-B14F-4D97-AF65-F5344CB8AC3E}">
        <p14:creationId xmlns:p14="http://schemas.microsoft.com/office/powerpoint/2010/main" val="228782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2364159"/>
            <a:ext cx="8089895" cy="2128634"/>
          </a:xfrm>
        </p:spPr>
        <p:txBody>
          <a:bodyPr>
            <a:normAutofit lnSpcReduction="10000"/>
          </a:bodyPr>
          <a:lstStyle/>
          <a:p>
            <a:r>
              <a:rPr lang="en-AU" dirty="0"/>
              <a:t>Identify and critique various programming languages and how they can be utilised within the field of design;</a:t>
            </a:r>
          </a:p>
          <a:p>
            <a:endParaRPr lang="en-AU" dirty="0"/>
          </a:p>
          <a:p>
            <a:r>
              <a:rPr lang="en-AU" dirty="0"/>
              <a:t>Analyse and apply computer programming techniques through the use of features including loops, variables, functions and objects; and</a:t>
            </a:r>
          </a:p>
          <a:p>
            <a:endParaRPr lang="en-AU" dirty="0"/>
          </a:p>
          <a:p>
            <a:r>
              <a:rPr lang="en-AU" dirty="0"/>
              <a:t>Create engaging interactive media for different various contexts.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Why are we here?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</p:spTree>
    <p:extLst>
      <p:ext uri="{BB962C8B-B14F-4D97-AF65-F5344CB8AC3E}">
        <p14:creationId xmlns:p14="http://schemas.microsoft.com/office/powerpoint/2010/main" val="80586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20% Week 4</a:t>
            </a:r>
          </a:p>
          <a:p>
            <a:r>
              <a:rPr lang="en-US" dirty="0"/>
              <a:t>Mostly module 1, with maybe a variable question or five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30% Week 7</a:t>
            </a:r>
          </a:p>
          <a:p>
            <a:r>
              <a:rPr lang="en-US" dirty="0"/>
              <a:t>A JavaScript project using the tools we have learnt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50% Week 13</a:t>
            </a:r>
          </a:p>
          <a:p>
            <a:r>
              <a:rPr lang="en-US" dirty="0"/>
              <a:t>A Python project using the tools we have learnt</a:t>
            </a:r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ECC3C03A-BBDD-4A5A-A71A-D7946DAADB4E}"/>
              </a:ext>
            </a:extLst>
          </p:cNvPr>
          <p:cNvPicPr>
            <a:picLocks noGrp="1" noChangeAspect="1" noChangeArrowheads="1"/>
          </p:cNvPicPr>
          <p:nvPr>
            <p:ph type="pic" sz="quarter" idx="2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r="281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project">
            <a:extLst>
              <a:ext uri="{FF2B5EF4-FFF2-40B4-BE49-F238E27FC236}">
                <a16:creationId xmlns:a16="http://schemas.microsoft.com/office/drawing/2014/main" id="{A8ACC2C5-6860-47C4-8D25-E5F6126B807A}"/>
              </a:ext>
            </a:extLst>
          </p:cNvPr>
          <p:cNvPicPr>
            <a:picLocks noGrp="1" noChangeAspect="1" noChangeArrowheads="1"/>
          </p:cNvPicPr>
          <p:nvPr>
            <p:ph type="pic"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6" r="1382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lated image">
            <a:extLst>
              <a:ext uri="{FF2B5EF4-FFF2-40B4-BE49-F238E27FC236}">
                <a16:creationId xmlns:a16="http://schemas.microsoft.com/office/drawing/2014/main" id="{F30BCB94-6FD6-426B-B854-80CBCE224339}"/>
              </a:ext>
            </a:extLst>
          </p:cNvPr>
          <p:cNvPicPr>
            <a:picLocks noGrp="1" noChangeAspect="1" noChangeArrowheads="1"/>
          </p:cNvPicPr>
          <p:nvPr>
            <p:ph type="pic" sz="quarter" idx="3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r="22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01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77839" y="2094217"/>
            <a:ext cx="8103750" cy="17296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Decision</a:t>
            </a:r>
          </a:p>
          <a:p>
            <a:endParaRPr lang="en-US" dirty="0"/>
          </a:p>
          <a:p>
            <a:r>
              <a:rPr lang="en-US" dirty="0"/>
              <a:t>Repetition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AU" b="0" i="0" dirty="0"/>
              <a:t>“</a:t>
            </a:r>
            <a:r>
              <a:rPr lang="en-AU" b="0" i="0" dirty="0" err="1"/>
              <a:t>So.</a:t>
            </a:r>
            <a:r>
              <a:rPr lang="en-AU" b="0" i="0" dirty="0"/>
              <a:t> Tell me. What do you think? Which is better? To take action and perhaps make a fatal mistake - or to take no action and die slowly anyway?” </a:t>
            </a:r>
            <a:br>
              <a:rPr lang="en-AU" dirty="0"/>
            </a:br>
            <a:r>
              <a:rPr lang="en-AU" sz="1400" b="0" i="0" dirty="0"/>
              <a:t>― </a:t>
            </a:r>
            <a:r>
              <a:rPr lang="en-AU" sz="1400" i="0" dirty="0" err="1"/>
              <a:t>Ahdaf</a:t>
            </a:r>
            <a:r>
              <a:rPr lang="en-AU" sz="1400" i="0" dirty="0"/>
              <a:t> </a:t>
            </a:r>
            <a:r>
              <a:rPr lang="en-AU" sz="1400" i="0" dirty="0" err="1"/>
              <a:t>Soueif</a:t>
            </a:r>
            <a:r>
              <a:rPr lang="en-AU" sz="1400" i="0" dirty="0"/>
              <a:t>, </a:t>
            </a:r>
            <a:r>
              <a:rPr lang="en-AU" sz="1400" i="0" dirty="0">
                <a:hlinkClick r:id="rId2"/>
              </a:rPr>
              <a:t>The Map of Love</a:t>
            </a:r>
            <a:endParaRPr lang="en-US" sz="11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77838" y="1126296"/>
            <a:ext cx="8103751" cy="381544"/>
          </a:xfrm>
        </p:spPr>
        <p:txBody>
          <a:bodyPr/>
          <a:lstStyle/>
          <a:p>
            <a:r>
              <a:rPr lang="en-US" cap="none" dirty="0"/>
              <a:t>Module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0124" y="1667960"/>
            <a:ext cx="8103751" cy="266137"/>
          </a:xfrm>
        </p:spPr>
        <p:txBody>
          <a:bodyPr/>
          <a:lstStyle/>
          <a:p>
            <a:r>
              <a:rPr 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59917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68503" y="2364159"/>
            <a:ext cx="8089895" cy="2128634"/>
          </a:xfrm>
        </p:spPr>
        <p:txBody>
          <a:bodyPr>
            <a:normAutofit/>
          </a:bodyPr>
          <a:lstStyle/>
          <a:p>
            <a:r>
              <a:rPr lang="en-AU" dirty="0"/>
              <a:t>A hypothesis </a:t>
            </a:r>
          </a:p>
          <a:p>
            <a:pPr lvl="1"/>
            <a:r>
              <a:rPr lang="en-AU" dirty="0"/>
              <a:t>if this happens</a:t>
            </a:r>
          </a:p>
          <a:p>
            <a:endParaRPr lang="en-AU" dirty="0"/>
          </a:p>
          <a:p>
            <a:r>
              <a:rPr lang="en-AU" dirty="0"/>
              <a:t>A conclusion </a:t>
            </a:r>
          </a:p>
          <a:p>
            <a:pPr lvl="1"/>
            <a:r>
              <a:rPr lang="en-AU" dirty="0"/>
              <a:t>then do one thing</a:t>
            </a:r>
          </a:p>
          <a:p>
            <a:pPr lvl="1"/>
            <a:r>
              <a:rPr lang="en-AU" dirty="0"/>
              <a:t>else do another thing</a:t>
            </a:r>
          </a:p>
          <a:p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800" cap="none" dirty="0"/>
              <a:t>Decision – Conditional Statements - Boolean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11055 </a:t>
            </a:r>
            <a:r>
              <a:rPr lang="en-US" dirty="0" err="1"/>
              <a:t>PfD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12/8/19 – S2W2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A460C0F-89B6-4696-B94A-893FED0C907C}"/>
              </a:ext>
            </a:extLst>
          </p:cNvPr>
          <p:cNvSpPr/>
          <p:nvPr/>
        </p:nvSpPr>
        <p:spPr>
          <a:xfrm>
            <a:off x="5626801" y="2192931"/>
            <a:ext cx="952500" cy="9271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Is it cold?</a:t>
            </a:r>
            <a:endParaRPr lang="en-AU" sz="10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974820-B102-467C-9C26-794C26905443}"/>
              </a:ext>
            </a:extLst>
          </p:cNvPr>
          <p:cNvSpPr/>
          <p:nvPr/>
        </p:nvSpPr>
        <p:spPr>
          <a:xfrm>
            <a:off x="7289800" y="2371710"/>
            <a:ext cx="1193800" cy="569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Turn off Heater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B0077-34FA-4FF8-A2F7-46E5AB35EF12}"/>
              </a:ext>
            </a:extLst>
          </p:cNvPr>
          <p:cNvSpPr/>
          <p:nvPr/>
        </p:nvSpPr>
        <p:spPr>
          <a:xfrm>
            <a:off x="5475102" y="3683000"/>
            <a:ext cx="1255898" cy="64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dirty="0"/>
              <a:t>Turn on Heater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276DA9-95CD-4A9F-99A9-AED8D0FAF2D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579301" y="2656481"/>
            <a:ext cx="71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EA2411-F855-4F5A-B7F7-51BAB67A805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6103051" y="3120031"/>
            <a:ext cx="0" cy="56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DAC125-C902-435E-B4DC-CCBD8701B31F}"/>
              </a:ext>
            </a:extLst>
          </p:cNvPr>
          <p:cNvSpPr txBox="1"/>
          <p:nvPr/>
        </p:nvSpPr>
        <p:spPr>
          <a:xfrm>
            <a:off x="6731000" y="2434891"/>
            <a:ext cx="3147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C8F2C-DCE9-4C4C-9099-B2F2791A546D}"/>
              </a:ext>
            </a:extLst>
          </p:cNvPr>
          <p:cNvSpPr txBox="1"/>
          <p:nvPr/>
        </p:nvSpPr>
        <p:spPr>
          <a:xfrm>
            <a:off x="6141846" y="3221545"/>
            <a:ext cx="34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Yes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A92E10-E220-4CA4-BB55-2A71051BD3B8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>
            <a:off x="6103051" y="1358900"/>
            <a:ext cx="0" cy="83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018AFC8-C98C-4E90-B37D-16A3D92CE3E6}"/>
              </a:ext>
            </a:extLst>
          </p:cNvPr>
          <p:cNvSpPr/>
          <p:nvPr/>
        </p:nvSpPr>
        <p:spPr>
          <a:xfrm>
            <a:off x="5645851" y="1111250"/>
            <a:ext cx="914400" cy="247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16580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-Rebrand">
      <a:dk1>
        <a:sysClr val="windowText" lastClr="000000"/>
      </a:dk1>
      <a:lt1>
        <a:sysClr val="window" lastClr="FFFFFF"/>
      </a:lt1>
      <a:dk2>
        <a:srgbClr val="414D61"/>
      </a:dk2>
      <a:lt2>
        <a:srgbClr val="FFFFFF"/>
      </a:lt2>
      <a:accent1>
        <a:srgbClr val="00A9CE"/>
      </a:accent1>
      <a:accent2>
        <a:srgbClr val="58595B"/>
      </a:accent2>
      <a:accent3>
        <a:srgbClr val="92D6E3"/>
      </a:accent3>
      <a:accent4>
        <a:srgbClr val="006C91"/>
      </a:accent4>
      <a:accent5>
        <a:srgbClr val="414D61"/>
      </a:accent5>
      <a:accent6>
        <a:srgbClr val="00A79D"/>
      </a:accent6>
      <a:hlink>
        <a:srgbClr val="00A9CE"/>
      </a:hlink>
      <a:folHlink>
        <a:srgbClr val="006C91"/>
      </a:folHlink>
    </a:clrScheme>
    <a:fontScheme name="UC-Rebran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383DEF78-DEB4-5B41-A66A-979385EB815A}" vid="{C6B7040D-84D1-654B-804C-49F837896D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Powerpoint-ArtsDesign_Internal</Template>
  <TotalTime>3103</TotalTime>
  <Words>914</Words>
  <Application>Microsoft Office PowerPoint</Application>
  <PresentationFormat>On-screen Show (16:9)</PresentationFormat>
  <Paragraphs>231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Georgia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Thompson</dc:creator>
  <cp:lastModifiedBy>Simon Thompson</cp:lastModifiedBy>
  <cp:revision>38</cp:revision>
  <dcterms:created xsi:type="dcterms:W3CDTF">2019-07-29T23:12:27Z</dcterms:created>
  <dcterms:modified xsi:type="dcterms:W3CDTF">2019-08-10T23:41:50Z</dcterms:modified>
</cp:coreProperties>
</file>