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3" r:id="rId2"/>
    <p:sldId id="308" r:id="rId3"/>
    <p:sldId id="304" r:id="rId4"/>
    <p:sldId id="305" r:id="rId5"/>
    <p:sldId id="306" r:id="rId6"/>
    <p:sldId id="272" r:id="rId7"/>
    <p:sldId id="307" r:id="rId8"/>
    <p:sldId id="309" r:id="rId9"/>
    <p:sldId id="310" r:id="rId10"/>
    <p:sldId id="311" r:id="rId11"/>
    <p:sldId id="312" r:id="rId12"/>
    <p:sldId id="314" r:id="rId13"/>
    <p:sldId id="313" r:id="rId14"/>
    <p:sldId id="31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3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3F7"/>
    <a:srgbClr val="F1F1F1"/>
    <a:srgbClr val="00A9CE"/>
    <a:srgbClr val="E4F5F8"/>
    <a:srgbClr val="92D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1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3153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07C0-EB1F-E74E-AF70-074EAAA88D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37C43-A11F-A24A-82EA-F0B3E89A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7544" y="2494253"/>
            <a:ext cx="8102828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6726" y="3066002"/>
            <a:ext cx="8103644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0016" y="3695303"/>
            <a:ext cx="8100356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DCCA3B0-C61A-D940-A0F7-D3630FB6B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5" y="502030"/>
            <a:ext cx="4051738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0DB3D2-A019-A946-96B3-BBFAA0ED00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052965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53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7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0724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8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02597"/>
            <a:ext cx="7998873" cy="32940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9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0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7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2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29965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3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4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5998" y="1552575"/>
            <a:ext cx="4254764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085998" y="2071963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085998" y="236951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4085998" y="3368409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3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085998" y="364586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547813"/>
            <a:ext cx="3003550" cy="3003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7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5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187010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6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494253"/>
            <a:ext cx="5522265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3066002"/>
            <a:ext cx="5522949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0015" y="3695303"/>
            <a:ext cx="5519727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8419" y="1199380"/>
            <a:ext cx="2752088" cy="275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F476C88-BB75-0A42-B719-BB633F8910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4281775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EB447C3-BA8A-084B-958A-C7956DE1B3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283072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83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7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75043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8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18095"/>
            <a:ext cx="7998873" cy="32785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5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9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34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0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9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86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699928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85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00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70519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628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546698"/>
            <a:ext cx="9144000" cy="3596802"/>
          </a:xfrm>
          <a:prstGeom prst="rect">
            <a:avLst/>
          </a:prstGeom>
          <a:solidFill>
            <a:srgbClr val="92D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139702"/>
            <a:ext cx="8136904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Heading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622" y="573745"/>
            <a:ext cx="1901750" cy="3908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2711450"/>
            <a:ext cx="8154988" cy="73501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7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5436350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891536"/>
            <a:ext cx="5437997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4940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944716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394759"/>
            <a:ext cx="7998873" cy="3301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38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6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2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84927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4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9018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3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6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02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126-145F-43A5-BF53-1439CCFE803F}" type="datetimeFigureOut">
              <a:rPr lang="en-AU" smtClean="0"/>
              <a:t>30/07/2019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D66F-8ABA-485A-83FE-D46C84ED85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8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57" r:id="rId3"/>
    <p:sldLayoutId id="2147483658" r:id="rId4"/>
    <p:sldLayoutId id="2147483686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700" r:id="rId12"/>
    <p:sldLayoutId id="2147483687" r:id="rId13"/>
    <p:sldLayoutId id="2147483665" r:id="rId14"/>
    <p:sldLayoutId id="2147483705" r:id="rId15"/>
    <p:sldLayoutId id="2147483666" r:id="rId16"/>
    <p:sldLayoutId id="2147483667" r:id="rId17"/>
    <p:sldLayoutId id="2147483704" r:id="rId18"/>
    <p:sldLayoutId id="2147483668" r:id="rId19"/>
    <p:sldLayoutId id="2147483688" r:id="rId20"/>
    <p:sldLayoutId id="2147483689" r:id="rId21"/>
    <p:sldLayoutId id="2147483702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701" r:id="rId32"/>
    <p:sldLayoutId id="2147483699" r:id="rId33"/>
  </p:sldLayoutIdLst>
  <p:txStyles>
    <p:titleStyle>
      <a:lvl1pPr algn="ctr" defTabSz="914400" rtl="0" eaLnBrk="1" latinLnBrk="0" hangingPunct="1">
        <a:lnSpc>
          <a:spcPct val="7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Calibri" panose="020F0502020204030204" pitchFamily="34" charset="0"/>
        <a:buChar char="­"/>
        <a:defRPr sz="13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09625" indent="-1809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3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62050" indent="-17145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◦"/>
        <a:defRPr sz="13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24000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work/quotes/871745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-Design/11055-PfD-2019-2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A66811-84B4-5444-BF40-28A1D2236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for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4CE6B-C5D2-4549-9ADA-533341C12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Week 1 -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32AC-7DA3-3244-95E7-9456387F2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Simon Thompson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10A7-9B14-D14F-9249-85EF573906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/ Programming for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6ACD4-214E-9B48-8984-8BFDBCCA29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 August 2019 / Semester 2 Week 1</a:t>
            </a:r>
          </a:p>
        </p:txBody>
      </p:sp>
    </p:spTree>
    <p:extLst>
      <p:ext uri="{BB962C8B-B14F-4D97-AF65-F5344CB8AC3E}">
        <p14:creationId xmlns:p14="http://schemas.microsoft.com/office/powerpoint/2010/main" val="33637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Module 5 – Review &amp; Interpreting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Other Languages</a:t>
            </a:r>
          </a:p>
          <a:p>
            <a:r>
              <a:rPr lang="en-US" dirty="0"/>
              <a:t>Read code from other languages to see how different languages achieve similar logic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COBOL</a:t>
            </a:r>
          </a:p>
          <a:p>
            <a:r>
              <a:rPr lang="en-US" dirty="0"/>
              <a:t>Visual Basic</a:t>
            </a:r>
          </a:p>
          <a:p>
            <a:r>
              <a:rPr lang="en-US" dirty="0"/>
              <a:t>Python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Module 6 – Python (Object Orientation)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Functional to Object Oriented (Concepts)</a:t>
            </a:r>
          </a:p>
          <a:p>
            <a:r>
              <a:rPr lang="en-US" dirty="0"/>
              <a:t>We will do everything again, with the Python language with Object Orientation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10 to 13</a:t>
            </a:r>
          </a:p>
        </p:txBody>
      </p:sp>
    </p:spTree>
    <p:extLst>
      <p:ext uri="{BB962C8B-B14F-4D97-AF65-F5344CB8AC3E}">
        <p14:creationId xmlns:p14="http://schemas.microsoft.com/office/powerpoint/2010/main" val="262881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20% Week 4</a:t>
            </a:r>
          </a:p>
          <a:p>
            <a:r>
              <a:rPr lang="en-US" dirty="0"/>
              <a:t>Mostly module 1, with maybe a variable question or five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30% Week 7</a:t>
            </a:r>
          </a:p>
          <a:p>
            <a:r>
              <a:rPr lang="en-US" dirty="0"/>
              <a:t>A JavaScript project using the tools we have learnt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50% Week 13</a:t>
            </a:r>
          </a:p>
          <a:p>
            <a:r>
              <a:rPr lang="en-US" dirty="0"/>
              <a:t>A Python project using the tools we have learnt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CC3C03A-BBDD-4A5A-A71A-D7946DAADB4E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roject">
            <a:extLst>
              <a:ext uri="{FF2B5EF4-FFF2-40B4-BE49-F238E27FC236}">
                <a16:creationId xmlns:a16="http://schemas.microsoft.com/office/drawing/2014/main" id="{A8ACC2C5-6860-47C4-8D25-E5F6126B807A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138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F30BCB94-6FD6-426B-B854-80CBCE224339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1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839" y="2094217"/>
            <a:ext cx="8103750" cy="1729637"/>
          </a:xfrm>
        </p:spPr>
        <p:txBody>
          <a:bodyPr/>
          <a:lstStyle/>
          <a:p>
            <a:r>
              <a:rPr lang="en-US" dirty="0"/>
              <a:t>Language and Communication</a:t>
            </a:r>
          </a:p>
          <a:p>
            <a:endParaRPr lang="en-US" dirty="0"/>
          </a:p>
          <a:p>
            <a:r>
              <a:rPr lang="en-US" dirty="0"/>
              <a:t>Prototyping and Problem Solving</a:t>
            </a:r>
          </a:p>
          <a:p>
            <a:endParaRPr lang="en-US" dirty="0"/>
          </a:p>
          <a:p>
            <a:r>
              <a:rPr lang="en-US" dirty="0"/>
              <a:t>Structured thinking and Creativity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AU" b="0" i="0" dirty="0"/>
              <a:t>“</a:t>
            </a:r>
            <a:r>
              <a:rPr lang="en-AU" b="0" dirty="0"/>
              <a:t>Programs must be written for people to read, and only incidentally for machines to execute</a:t>
            </a:r>
            <a:r>
              <a:rPr lang="en-AU" b="0" i="0" dirty="0"/>
              <a:t>.” </a:t>
            </a:r>
          </a:p>
          <a:p>
            <a:r>
              <a:rPr lang="en-AU" sz="1400" b="0" i="0" dirty="0"/>
              <a:t>― </a:t>
            </a:r>
            <a:r>
              <a:rPr lang="en-AU" sz="1400" i="0" dirty="0"/>
              <a:t>Harold Abelson, </a:t>
            </a:r>
            <a:r>
              <a:rPr lang="en-AU" sz="1400" i="0" u="sng" dirty="0">
                <a:hlinkClick r:id="rId2"/>
              </a:rPr>
              <a:t>Structure and Interpretation of Computer Programs</a:t>
            </a:r>
            <a:endParaRPr lang="en-US" sz="1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Module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0124" y="1667960"/>
            <a:ext cx="8103751" cy="266137"/>
          </a:xfrm>
        </p:spPr>
        <p:txBody>
          <a:bodyPr/>
          <a:lstStyle/>
          <a:p>
            <a:r>
              <a:rPr lang="en-US" dirty="0"/>
              <a:t>Why would we want to learn how to program?</a:t>
            </a:r>
          </a:p>
        </p:txBody>
      </p:sp>
    </p:spTree>
    <p:extLst>
      <p:ext uri="{BB962C8B-B14F-4D97-AF65-F5344CB8AC3E}">
        <p14:creationId xmlns:p14="http://schemas.microsoft.com/office/powerpoint/2010/main" val="59917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Integrated Development Environments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  <a:p>
            <a:r>
              <a:rPr lang="en-US" dirty="0"/>
              <a:t>Source Control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Build Automation</a:t>
            </a:r>
          </a:p>
          <a:p>
            <a:endParaRPr lang="en-US" dirty="0"/>
          </a:p>
          <a:p>
            <a:r>
              <a:rPr lang="en-US" dirty="0"/>
              <a:t>Notepad/Brackets.io/Visual Studio Code/Eclipse/MS Excel/MS Access…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Source Code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r>
              <a:rPr lang="en-US" dirty="0"/>
              <a:t>Check-in, check-out</a:t>
            </a:r>
          </a:p>
          <a:p>
            <a:r>
              <a:rPr lang="en-US" dirty="0"/>
              <a:t>GitHub?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Push/Pull</a:t>
            </a:r>
          </a:p>
          <a:p>
            <a:r>
              <a:rPr lang="en-US" dirty="0"/>
              <a:t>Master &amp; Branch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it?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22931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Create a GitHub Account</a:t>
            </a:r>
          </a:p>
          <a:p>
            <a:endParaRPr lang="en-AU" dirty="0"/>
          </a:p>
          <a:p>
            <a:r>
              <a:rPr lang="en-AU" dirty="0"/>
              <a:t>Go to </a:t>
            </a:r>
            <a:r>
              <a:rPr lang="en-AU" dirty="0">
                <a:hlinkClick r:id="rId2"/>
              </a:rPr>
              <a:t>https://github.com/UC-Design/11055-PfD-2019-2</a:t>
            </a:r>
            <a:endParaRPr lang="en-AU" dirty="0"/>
          </a:p>
          <a:p>
            <a:endParaRPr lang="en-AU" dirty="0"/>
          </a:p>
          <a:p>
            <a:r>
              <a:rPr lang="en-AU" dirty="0"/>
              <a:t>Clone or Download the Repository</a:t>
            </a:r>
          </a:p>
          <a:p>
            <a:endParaRPr lang="en-AU" dirty="0"/>
          </a:p>
          <a:p>
            <a:r>
              <a:rPr lang="en-AU" dirty="0"/>
              <a:t>Create a new branch (your name or student number)</a:t>
            </a:r>
          </a:p>
          <a:p>
            <a:endParaRPr lang="en-AU" dirty="0"/>
          </a:p>
          <a:p>
            <a:r>
              <a:rPr lang="en-AU" dirty="0"/>
              <a:t>Add a file to your branch</a:t>
            </a:r>
          </a:p>
          <a:p>
            <a:endParaRPr lang="en-AU" dirty="0"/>
          </a:p>
          <a:p>
            <a:r>
              <a:rPr lang="en-AU" dirty="0"/>
              <a:t>Publish your branch</a:t>
            </a:r>
          </a:p>
        </p:txBody>
      </p:sp>
    </p:spTree>
    <p:extLst>
      <p:ext uri="{BB962C8B-B14F-4D97-AF65-F5344CB8AC3E}">
        <p14:creationId xmlns:p14="http://schemas.microsoft.com/office/powerpoint/2010/main" val="105875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20125" y="1990891"/>
            <a:ext cx="8103750" cy="241435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Every person here has the right to have their say, please allow others to finish talking before you start.</a:t>
            </a:r>
          </a:p>
          <a:p>
            <a:endParaRPr lang="en-AU" dirty="0"/>
          </a:p>
          <a:p>
            <a:r>
              <a:rPr lang="en-AU" dirty="0"/>
              <a:t>Every person here has the right to have their say, please keep your points succinct so there is time for everyone to speak.</a:t>
            </a:r>
          </a:p>
          <a:p>
            <a:endParaRPr lang="en-AU" dirty="0"/>
          </a:p>
          <a:p>
            <a:r>
              <a:rPr lang="en-AU" dirty="0"/>
              <a:t>Every person’s knowledge and experience is different, and we can all learn much from each other, please actively listen to everyone.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212652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Facilitate the students learning, guide and provide knowledge and experience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Actively pursue knowledge and skills, participate with enthusiasm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Group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Everyone has knowledge and experience, contribute to and benefit from the group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1DFC240-2152-4B0C-A84B-FD69B39D7E70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8" r="160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73FAB3CD-2F4A-4DE0-968B-97C92408615E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BF9987E3-A9B1-4421-8554-554CEF0D0A08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7" r="930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5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Professional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I have worked in ICT roles for 20 years, programming, design, management and more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Always been interested in logic and how technology can augment our thinking and life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 have got to complete a Masters, believe that I should pass on my knowledge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56D68AE7-AE20-4D13-BEA8-568CDA35C631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7" b="1460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CB23B32D-F558-439E-8E1B-291BD08A6507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>
            <a:extLst>
              <a:ext uri="{FF2B5EF4-FFF2-40B4-BE49-F238E27FC236}">
                <a16:creationId xmlns:a16="http://schemas.microsoft.com/office/drawing/2014/main" id="{171232AD-E17E-45EE-91FA-43BFCD5A4B66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0" b="98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3BFD841-0059-4912-824E-C9AD8F7443C8}"/>
              </a:ext>
            </a:extLst>
          </p:cNvPr>
          <p:cNvSpPr txBox="1">
            <a:spLocks/>
          </p:cNvSpPr>
          <p:nvPr/>
        </p:nvSpPr>
        <p:spPr>
          <a:xfrm>
            <a:off x="1219200" y="992833"/>
            <a:ext cx="6711950" cy="28691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Simon Thompson - ???@canberra.edu.au</a:t>
            </a:r>
          </a:p>
        </p:txBody>
      </p:sp>
    </p:spTree>
    <p:extLst>
      <p:ext uri="{BB962C8B-B14F-4D97-AF65-F5344CB8AC3E}">
        <p14:creationId xmlns:p14="http://schemas.microsoft.com/office/powerpoint/2010/main" val="258344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Please form small groups (3 or 4)</a:t>
            </a:r>
          </a:p>
          <a:p>
            <a:pPr lvl="1"/>
            <a:r>
              <a:rPr lang="en-US" dirty="0"/>
              <a:t>Find out a little about each person </a:t>
            </a:r>
          </a:p>
          <a:p>
            <a:pPr lvl="1"/>
            <a:r>
              <a:rPr lang="en-US" dirty="0"/>
              <a:t>{name, studying, home town, something interesting}</a:t>
            </a:r>
          </a:p>
          <a:p>
            <a:pPr lvl="1"/>
            <a:r>
              <a:rPr lang="en-US" dirty="0"/>
              <a:t>Select a spokesperson to introduce everyone to the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AU" b="0" i="0" dirty="0"/>
              <a:t>“</a:t>
            </a:r>
            <a:r>
              <a:rPr lang="en-AU" b="0" dirty="0"/>
              <a:t>I don't like that man. I must get to know him better.</a:t>
            </a:r>
            <a:r>
              <a:rPr lang="en-AU" b="0" i="0" dirty="0"/>
              <a:t>” </a:t>
            </a:r>
            <a:br>
              <a:rPr lang="en-AU" dirty="0"/>
            </a:br>
            <a:r>
              <a:rPr lang="en-AU" b="0" i="0" dirty="0"/>
              <a:t>― </a:t>
            </a:r>
            <a:r>
              <a:rPr lang="en-AU" i="0" dirty="0"/>
              <a:t>Abraham Lincoln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A quick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Students &amp; Group</a:t>
            </a:r>
          </a:p>
        </p:txBody>
      </p:sp>
    </p:spTree>
    <p:extLst>
      <p:ext uri="{BB962C8B-B14F-4D97-AF65-F5344CB8AC3E}">
        <p14:creationId xmlns:p14="http://schemas.microsoft.com/office/powerpoint/2010/main" val="139077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Identify and critique various programming languages and how they can be utilised within the field of design;</a:t>
            </a:r>
          </a:p>
          <a:p>
            <a:endParaRPr lang="en-AU" dirty="0"/>
          </a:p>
          <a:p>
            <a:r>
              <a:rPr lang="en-AU" dirty="0"/>
              <a:t>Analyse and apply computer programming techniques through the use of features including loops, variables, functions and objects; and</a:t>
            </a:r>
          </a:p>
          <a:p>
            <a:endParaRPr lang="en-AU" dirty="0"/>
          </a:p>
          <a:p>
            <a:r>
              <a:rPr lang="en-AU" dirty="0"/>
              <a:t>Create engaging interactive media for different various contexts.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Why are we here?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</p:spTree>
    <p:extLst>
      <p:ext uri="{BB962C8B-B14F-4D97-AF65-F5344CB8AC3E}">
        <p14:creationId xmlns:p14="http://schemas.microsoft.com/office/powerpoint/2010/main" val="80586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/>
          </a:bodyPr>
          <a:lstStyle/>
          <a:p>
            <a:r>
              <a:rPr lang="en-AU" dirty="0"/>
              <a:t>Approximately 1 hour of us looking at content together, lecture/discussion</a:t>
            </a:r>
          </a:p>
          <a:p>
            <a:r>
              <a:rPr lang="en-AU" dirty="0"/>
              <a:t>A short break</a:t>
            </a:r>
          </a:p>
          <a:p>
            <a:r>
              <a:rPr lang="en-AU" dirty="0"/>
              <a:t>Approximately 1 hour of us completing exercises about the new content</a:t>
            </a:r>
          </a:p>
          <a:p>
            <a:r>
              <a:rPr lang="en-AU" dirty="0"/>
              <a:t>A short break</a:t>
            </a:r>
          </a:p>
          <a:p>
            <a:r>
              <a:rPr lang="en-AU" dirty="0"/>
              <a:t>Approximately 1 hour of us completing exercises, working on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Structure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Week to Week as we go through the course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</p:spTree>
    <p:extLst>
      <p:ext uri="{BB962C8B-B14F-4D97-AF65-F5344CB8AC3E}">
        <p14:creationId xmlns:p14="http://schemas.microsoft.com/office/powerpoint/2010/main" val="162119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Module 1 – Tools &amp; Good 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Integrated Development Environments</a:t>
            </a:r>
          </a:p>
          <a:p>
            <a:r>
              <a:rPr lang="en-US" dirty="0"/>
              <a:t>Source Code Control</a:t>
            </a:r>
          </a:p>
          <a:p>
            <a:r>
              <a:rPr lang="en-US" dirty="0"/>
              <a:t>Logic </a:t>
            </a:r>
          </a:p>
          <a:p>
            <a:r>
              <a:rPr lang="en-US" dirty="0"/>
              <a:t>Pseudo-coding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Module 2 – Building Blocks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Using JavaScript for…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Decisions (Conditional Statements)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Objects</a:t>
            </a:r>
          </a:p>
          <a:p>
            <a:r>
              <a:rPr lang="en-US" dirty="0" err="1"/>
              <a:t>Input/Output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1 to 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3 to 5</a:t>
            </a:r>
          </a:p>
        </p:txBody>
      </p:sp>
    </p:spTree>
    <p:extLst>
      <p:ext uri="{BB962C8B-B14F-4D97-AF65-F5344CB8AC3E}">
        <p14:creationId xmlns:p14="http://schemas.microsoft.com/office/powerpoint/2010/main" val="255874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Module 3 –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Procedural to Functional (Concepts)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Module 4 – Quality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Requirements Management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6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7</a:t>
            </a:r>
          </a:p>
        </p:txBody>
      </p:sp>
    </p:spTree>
    <p:extLst>
      <p:ext uri="{BB962C8B-B14F-4D97-AF65-F5344CB8AC3E}">
        <p14:creationId xmlns:p14="http://schemas.microsoft.com/office/powerpoint/2010/main" val="25184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-Rebrand">
      <a:dk1>
        <a:sysClr val="windowText" lastClr="000000"/>
      </a:dk1>
      <a:lt1>
        <a:sysClr val="window" lastClr="FFFFFF"/>
      </a:lt1>
      <a:dk2>
        <a:srgbClr val="414D61"/>
      </a:dk2>
      <a:lt2>
        <a:srgbClr val="FFFFFF"/>
      </a:lt2>
      <a:accent1>
        <a:srgbClr val="00A9CE"/>
      </a:accent1>
      <a:accent2>
        <a:srgbClr val="58595B"/>
      </a:accent2>
      <a:accent3>
        <a:srgbClr val="92D6E3"/>
      </a:accent3>
      <a:accent4>
        <a:srgbClr val="006C91"/>
      </a:accent4>
      <a:accent5>
        <a:srgbClr val="414D61"/>
      </a:accent5>
      <a:accent6>
        <a:srgbClr val="00A79D"/>
      </a:accent6>
      <a:hlink>
        <a:srgbClr val="00A9CE"/>
      </a:hlink>
      <a:folHlink>
        <a:srgbClr val="006C91"/>
      </a:folHlink>
    </a:clrScheme>
    <a:fontScheme name="UC-Rebran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83DEF78-DEB4-5B41-A66A-979385EB815A}" vid="{C6B7040D-84D1-654B-804C-49F837896D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Powerpoint-ArtsDesign_Internal</Template>
  <TotalTime>144</TotalTime>
  <Words>733</Words>
  <Application>Microsoft Office PowerPoint</Application>
  <PresentationFormat>On-screen Show (16:9)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Thompson</dc:creator>
  <cp:lastModifiedBy>Simon Thompson</cp:lastModifiedBy>
  <cp:revision>12</cp:revision>
  <dcterms:created xsi:type="dcterms:W3CDTF">2019-07-29T23:12:27Z</dcterms:created>
  <dcterms:modified xsi:type="dcterms:W3CDTF">2019-07-30T03:42:47Z</dcterms:modified>
</cp:coreProperties>
</file>