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3" r:id="rId2"/>
    <p:sldId id="308" r:id="rId3"/>
    <p:sldId id="304" r:id="rId4"/>
    <p:sldId id="305" r:id="rId5"/>
    <p:sldId id="306" r:id="rId6"/>
    <p:sldId id="272" r:id="rId7"/>
    <p:sldId id="307" r:id="rId8"/>
    <p:sldId id="309" r:id="rId9"/>
    <p:sldId id="310" r:id="rId10"/>
    <p:sldId id="311" r:id="rId11"/>
    <p:sldId id="312" r:id="rId12"/>
    <p:sldId id="314" r:id="rId13"/>
    <p:sldId id="31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3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3F7"/>
    <a:srgbClr val="F1F1F1"/>
    <a:srgbClr val="00A9CE"/>
    <a:srgbClr val="E4F5F8"/>
    <a:srgbClr val="92D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1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3153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D07C0-EB1F-E74E-AF70-074EAAA88DD5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37C43-A11F-A24A-82EA-F0B3E89A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1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| Arts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716833"/>
            <a:ext cx="9144000" cy="34266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7544" y="2494253"/>
            <a:ext cx="8102828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Document Title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75267" y="3695303"/>
            <a:ext cx="1451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6726" y="3066002"/>
            <a:ext cx="8103644" cy="417420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0016" y="3695303"/>
            <a:ext cx="8100356" cy="5403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Lecturer/Presenter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519" y="4339896"/>
            <a:ext cx="4659853" cy="2831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"/>
            <a:ext cx="9144000" cy="2169414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DCCA3B0-C61A-D940-A0F7-D3630FB6B0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505" y="502030"/>
            <a:ext cx="4051738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50DB3D2-A019-A946-96B3-BBFAA0ED00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726" y="891536"/>
            <a:ext cx="4052965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537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7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07249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8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402597"/>
            <a:ext cx="7998873" cy="32940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9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07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0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9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1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77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2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29965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3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4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085998" y="1552575"/>
            <a:ext cx="4254764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085998" y="2071963"/>
            <a:ext cx="4248835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085998" y="2369515"/>
            <a:ext cx="4249983" cy="907086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4085998" y="3368409"/>
            <a:ext cx="4248835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3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085998" y="3645865"/>
            <a:ext cx="4249983" cy="907086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547813"/>
            <a:ext cx="3003550" cy="3003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70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5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187010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6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6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| Arts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716833"/>
            <a:ext cx="9144000" cy="34266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"/>
            <a:ext cx="9144000" cy="2169414"/>
          </a:xfrm>
          <a:prstGeom prst="rect">
            <a:avLst/>
          </a:prstGeom>
        </p:spPr>
      </p:pic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494253"/>
            <a:ext cx="5522265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Document Title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75267" y="3695303"/>
            <a:ext cx="1451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6725" y="3066002"/>
            <a:ext cx="5522949" cy="417420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0015" y="3695303"/>
            <a:ext cx="5519727" cy="5403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Lecturer/Presenter</a:t>
            </a:r>
            <a:endParaRPr lang="en-AU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8419" y="1199380"/>
            <a:ext cx="2752088" cy="27520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519" y="4339896"/>
            <a:ext cx="4659853" cy="283118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F476C88-BB75-0A42-B719-BB633F8910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504" y="502030"/>
            <a:ext cx="4281775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EB447C3-BA8A-084B-958A-C7956DE1B3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726" y="891536"/>
            <a:ext cx="4283072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883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7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750436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8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418095"/>
            <a:ext cx="7998873" cy="32785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50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9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34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10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59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0865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699928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85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463" y="1419647"/>
            <a:ext cx="4654953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650" y="2369515"/>
            <a:ext cx="4649722" cy="83603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2989118" cy="3263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1" y="3340700"/>
            <a:ext cx="4648269" cy="192210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5"/>
            <a:ext cx="4649525" cy="103679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003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70519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628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546698"/>
            <a:ext cx="9144000" cy="3596802"/>
          </a:xfrm>
          <a:prstGeom prst="rect">
            <a:avLst/>
          </a:prstGeom>
          <a:solidFill>
            <a:srgbClr val="92D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139702"/>
            <a:ext cx="8136904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Section Heading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8622" y="573745"/>
            <a:ext cx="1901750" cy="3908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6725" y="2711450"/>
            <a:ext cx="8154988" cy="73501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7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4" y="502030"/>
            <a:ext cx="5436350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6725" y="891536"/>
            <a:ext cx="5437997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4940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944716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394759"/>
            <a:ext cx="7998873" cy="33019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38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32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22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6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2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84927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3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8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4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463" y="1419647"/>
            <a:ext cx="4654953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650" y="2369515"/>
            <a:ext cx="4649722" cy="83603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2989118" cy="3263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1" y="3340700"/>
            <a:ext cx="4648269" cy="192210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5"/>
            <a:ext cx="4649525" cy="103679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9018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5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33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6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202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8126-145F-43A5-BF53-1439CCFE803F}" type="datetimeFigureOut">
              <a:rPr lang="en-AU" smtClean="0"/>
              <a:t>30/07/2019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D66F-8ABA-485A-83FE-D46C84ED85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83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57" r:id="rId3"/>
    <p:sldLayoutId id="2147483658" r:id="rId4"/>
    <p:sldLayoutId id="2147483686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700" r:id="rId12"/>
    <p:sldLayoutId id="2147483687" r:id="rId13"/>
    <p:sldLayoutId id="2147483665" r:id="rId14"/>
    <p:sldLayoutId id="2147483705" r:id="rId15"/>
    <p:sldLayoutId id="2147483666" r:id="rId16"/>
    <p:sldLayoutId id="2147483667" r:id="rId17"/>
    <p:sldLayoutId id="2147483704" r:id="rId18"/>
    <p:sldLayoutId id="2147483668" r:id="rId19"/>
    <p:sldLayoutId id="2147483688" r:id="rId20"/>
    <p:sldLayoutId id="2147483689" r:id="rId21"/>
    <p:sldLayoutId id="2147483702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701" r:id="rId32"/>
    <p:sldLayoutId id="2147483699" r:id="rId33"/>
  </p:sldLayoutIdLst>
  <p:txStyles>
    <p:titleStyle>
      <a:lvl1pPr algn="ctr" defTabSz="914400" rtl="0" eaLnBrk="1" latinLnBrk="0" hangingPunct="1">
        <a:lnSpc>
          <a:spcPct val="7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spcBef>
          <a:spcPct val="20000"/>
        </a:spcBef>
        <a:buFont typeface="Calibri" panose="020F0502020204030204" pitchFamily="34" charset="0"/>
        <a:buChar char="­"/>
        <a:defRPr sz="13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09625" indent="-180975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3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162050" indent="-171450" algn="l" defTabSz="914400" rtl="0" eaLnBrk="1" latinLnBrk="0" hangingPunct="1">
        <a:spcBef>
          <a:spcPct val="20000"/>
        </a:spcBef>
        <a:buFont typeface="Calibri" panose="020F0502020204030204" pitchFamily="34" charset="0"/>
        <a:buChar char="◦"/>
        <a:defRPr sz="13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524000" indent="-1809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work/quotes/871745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AA66811-84B4-5444-BF40-28A1D2236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for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4CE6B-C5D2-4549-9ADA-533341C12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Week 1 -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B32AC-7DA3-3244-95E7-9456387F2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Simon Thompson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310A7-9B14-D14F-9249-85EF573906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/ Programming for Design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6ACD4-214E-9B48-8984-8BFDBCCA29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 August 2019 / Semester 2 Week 1</a:t>
            </a:r>
          </a:p>
        </p:txBody>
      </p:sp>
    </p:spTree>
    <p:extLst>
      <p:ext uri="{BB962C8B-B14F-4D97-AF65-F5344CB8AC3E}">
        <p14:creationId xmlns:p14="http://schemas.microsoft.com/office/powerpoint/2010/main" val="33637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7839" y="1148330"/>
            <a:ext cx="7866062" cy="309843"/>
          </a:xfrm>
        </p:spPr>
        <p:txBody>
          <a:bodyPr>
            <a:normAutofit fontScale="85000" lnSpcReduction="20000"/>
          </a:bodyPr>
          <a:lstStyle/>
          <a:p>
            <a:r>
              <a:rPr lang="en-US" cap="none" dirty="0"/>
              <a:t>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78857" y="1562899"/>
            <a:ext cx="3767707" cy="233963"/>
          </a:xfrm>
        </p:spPr>
        <p:txBody>
          <a:bodyPr/>
          <a:lstStyle/>
          <a:p>
            <a:r>
              <a:rPr lang="en-US" dirty="0"/>
              <a:t>Module 5 – Review &amp; Interpreting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Other Languages</a:t>
            </a:r>
          </a:p>
          <a:p>
            <a:r>
              <a:rPr lang="en-US" dirty="0"/>
              <a:t>Read code from other languages to see how different languages achieve similar logic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COBOL</a:t>
            </a:r>
          </a:p>
          <a:p>
            <a:r>
              <a:rPr lang="en-US" dirty="0"/>
              <a:t>Visual Basic</a:t>
            </a:r>
          </a:p>
          <a:p>
            <a:r>
              <a:rPr lang="en-US" dirty="0"/>
              <a:t>Python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567126" y="1562899"/>
            <a:ext cx="3767707" cy="233963"/>
          </a:xfrm>
        </p:spPr>
        <p:txBody>
          <a:bodyPr/>
          <a:lstStyle/>
          <a:p>
            <a:r>
              <a:rPr lang="en-US" dirty="0"/>
              <a:t>Module 6 – Python (Object Orientation)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Functional to Object Oriented (Concepts)</a:t>
            </a:r>
          </a:p>
          <a:p>
            <a:r>
              <a:rPr lang="en-US" dirty="0"/>
              <a:t>We will do everything again, with the Python language with Object Orientation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2D821A-AAAF-4B35-BC5E-972882783D81}"/>
              </a:ext>
            </a:extLst>
          </p:cNvPr>
          <p:cNvSpPr txBox="1">
            <a:spLocks/>
          </p:cNvSpPr>
          <p:nvPr/>
        </p:nvSpPr>
        <p:spPr>
          <a:xfrm>
            <a:off x="478857" y="1931045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Weeks 9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F428163-2CB0-4A0A-8CBF-8BF20ECA55E1}"/>
              </a:ext>
            </a:extLst>
          </p:cNvPr>
          <p:cNvSpPr txBox="1">
            <a:spLocks/>
          </p:cNvSpPr>
          <p:nvPr/>
        </p:nvSpPr>
        <p:spPr>
          <a:xfrm>
            <a:off x="4567125" y="1913843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Weeks 10 to 13</a:t>
            </a:r>
          </a:p>
        </p:txBody>
      </p:sp>
    </p:spTree>
    <p:extLst>
      <p:ext uri="{BB962C8B-B14F-4D97-AF65-F5344CB8AC3E}">
        <p14:creationId xmlns:p14="http://schemas.microsoft.com/office/powerpoint/2010/main" val="262881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20% Week 4</a:t>
            </a:r>
          </a:p>
          <a:p>
            <a:r>
              <a:rPr lang="en-US" dirty="0"/>
              <a:t>Mostly module 1, with maybe a variable question or five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30% Week 7</a:t>
            </a:r>
          </a:p>
          <a:p>
            <a:r>
              <a:rPr lang="en-US" dirty="0"/>
              <a:t>A JavaScript project using the tools we have learnt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50% Week 13</a:t>
            </a:r>
          </a:p>
          <a:p>
            <a:r>
              <a:rPr lang="en-US" dirty="0"/>
              <a:t>A Python project using the tools we have learnt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ECC3C03A-BBDD-4A5A-A71A-D7946DAADB4E}"/>
              </a:ext>
            </a:extLst>
          </p:cNvPr>
          <p:cNvPicPr>
            <a:picLocks noGrp="1" noChangeAspect="1" noChangeArrowheads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r="281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roject">
            <a:extLst>
              <a:ext uri="{FF2B5EF4-FFF2-40B4-BE49-F238E27FC236}">
                <a16:creationId xmlns:a16="http://schemas.microsoft.com/office/drawing/2014/main" id="{A8ACC2C5-6860-47C4-8D25-E5F6126B807A}"/>
              </a:ext>
            </a:extLst>
          </p:cNvPr>
          <p:cNvPicPr>
            <a:picLocks noGrp="1" noChangeAspect="1" noChangeArrowheads="1"/>
          </p:cNvPicPr>
          <p:nvPr>
            <p:ph type="pic" sz="quarter" idx="3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6" r="1382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F30BCB94-6FD6-426B-B854-80CBCE224339}"/>
              </a:ext>
            </a:extLst>
          </p:cNvPr>
          <p:cNvPicPr>
            <a:picLocks noGrp="1" noChangeAspect="1" noChangeArrowheads="1"/>
          </p:cNvPicPr>
          <p:nvPr>
            <p:ph type="pic" sz="quarter" idx="3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r="220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01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839" y="2094217"/>
            <a:ext cx="8103750" cy="1729637"/>
          </a:xfrm>
        </p:spPr>
        <p:txBody>
          <a:bodyPr/>
          <a:lstStyle/>
          <a:p>
            <a:r>
              <a:rPr lang="en-US" dirty="0"/>
              <a:t>Language and Communication</a:t>
            </a:r>
          </a:p>
          <a:p>
            <a:endParaRPr lang="en-US" dirty="0"/>
          </a:p>
          <a:p>
            <a:r>
              <a:rPr lang="en-US" dirty="0"/>
              <a:t>Prototyping and Problem Solving</a:t>
            </a:r>
          </a:p>
          <a:p>
            <a:endParaRPr lang="en-US" dirty="0"/>
          </a:p>
          <a:p>
            <a:r>
              <a:rPr lang="en-US" dirty="0"/>
              <a:t>Structured thinking and Creativity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AU" b="0" i="0" dirty="0"/>
              <a:t>“</a:t>
            </a:r>
            <a:r>
              <a:rPr lang="en-AU" b="0" dirty="0"/>
              <a:t>Programs must be written for people to read, and only incidentally for machines to execute</a:t>
            </a:r>
            <a:r>
              <a:rPr lang="en-AU" b="0" i="0" dirty="0"/>
              <a:t>.” </a:t>
            </a:r>
          </a:p>
          <a:p>
            <a:r>
              <a:rPr lang="en-AU" sz="1400" b="0" i="0" dirty="0"/>
              <a:t>― </a:t>
            </a:r>
            <a:r>
              <a:rPr lang="en-AU" sz="1400" i="0" dirty="0"/>
              <a:t>Harold Abelson, </a:t>
            </a:r>
            <a:r>
              <a:rPr lang="en-AU" sz="1400" i="0" u="sng" dirty="0">
                <a:hlinkClick r:id="rId2"/>
              </a:rPr>
              <a:t>Structure and Interpretation of Computer Programs</a:t>
            </a:r>
            <a:endParaRPr lang="en-US" sz="1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7838" y="1126296"/>
            <a:ext cx="8103751" cy="381544"/>
          </a:xfrm>
        </p:spPr>
        <p:txBody>
          <a:bodyPr/>
          <a:lstStyle/>
          <a:p>
            <a:r>
              <a:rPr lang="en-US" cap="none" dirty="0"/>
              <a:t>Module 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20124" y="1667960"/>
            <a:ext cx="8103751" cy="266137"/>
          </a:xfrm>
        </p:spPr>
        <p:txBody>
          <a:bodyPr/>
          <a:lstStyle/>
          <a:p>
            <a:r>
              <a:rPr lang="en-US" dirty="0"/>
              <a:t>Why would we want to learn how to program?</a:t>
            </a:r>
          </a:p>
        </p:txBody>
      </p:sp>
    </p:spTree>
    <p:extLst>
      <p:ext uri="{BB962C8B-B14F-4D97-AF65-F5344CB8AC3E}">
        <p14:creationId xmlns:p14="http://schemas.microsoft.com/office/powerpoint/2010/main" val="59917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7839" y="1148330"/>
            <a:ext cx="7866062" cy="309843"/>
          </a:xfrm>
        </p:spPr>
        <p:txBody>
          <a:bodyPr>
            <a:normAutofit fontScale="85000" lnSpcReduction="20000"/>
          </a:bodyPr>
          <a:lstStyle/>
          <a:p>
            <a:r>
              <a:rPr lang="en-US" cap="none" dirty="0"/>
              <a:t>Module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78857" y="1562899"/>
            <a:ext cx="3767707" cy="233963"/>
          </a:xfrm>
        </p:spPr>
        <p:txBody>
          <a:bodyPr/>
          <a:lstStyle/>
          <a:p>
            <a:r>
              <a:rPr lang="en-US" dirty="0"/>
              <a:t>Integrated Development Environments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Text Editor</a:t>
            </a:r>
          </a:p>
          <a:p>
            <a:r>
              <a:rPr lang="en-US" dirty="0"/>
              <a:t>Source Control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Build Automation</a:t>
            </a:r>
          </a:p>
          <a:p>
            <a:endParaRPr lang="en-US" dirty="0"/>
          </a:p>
          <a:p>
            <a:r>
              <a:rPr lang="en-US" dirty="0"/>
              <a:t>Notepad/Brackets.io/Visual Studio Code/Eclipse/MS Excel/MS Access…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567126" y="1562899"/>
            <a:ext cx="3767707" cy="233963"/>
          </a:xfrm>
        </p:spPr>
        <p:txBody>
          <a:bodyPr/>
          <a:lstStyle/>
          <a:p>
            <a:r>
              <a:rPr lang="en-US" dirty="0"/>
              <a:t>Source Code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  <a:p>
            <a:r>
              <a:rPr lang="en-US" dirty="0"/>
              <a:t>Check-in, check-out</a:t>
            </a:r>
          </a:p>
          <a:p>
            <a:r>
              <a:rPr lang="en-US" dirty="0"/>
              <a:t>GitHub?</a:t>
            </a:r>
          </a:p>
          <a:p>
            <a:r>
              <a:rPr lang="en-US" dirty="0"/>
              <a:t>Repository</a:t>
            </a:r>
          </a:p>
          <a:p>
            <a:r>
              <a:rPr lang="en-US" dirty="0"/>
              <a:t>Push/Pull</a:t>
            </a:r>
          </a:p>
          <a:p>
            <a:r>
              <a:rPr lang="en-US" dirty="0"/>
              <a:t>Master &amp; Branch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2D821A-AAAF-4B35-BC5E-972882783D81}"/>
              </a:ext>
            </a:extLst>
          </p:cNvPr>
          <p:cNvSpPr txBox="1">
            <a:spLocks/>
          </p:cNvSpPr>
          <p:nvPr/>
        </p:nvSpPr>
        <p:spPr>
          <a:xfrm>
            <a:off x="478857" y="1931045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it?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F428163-2CB0-4A0A-8CBF-8BF20ECA55E1}"/>
              </a:ext>
            </a:extLst>
          </p:cNvPr>
          <p:cNvSpPr txBox="1">
            <a:spLocks/>
          </p:cNvSpPr>
          <p:nvPr/>
        </p:nvSpPr>
        <p:spPr>
          <a:xfrm>
            <a:off x="4567125" y="1913843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22931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20125" y="1990891"/>
            <a:ext cx="8103750" cy="241435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Every person here has the right to have their say, please allow others to finish talking before you start.</a:t>
            </a:r>
          </a:p>
          <a:p>
            <a:endParaRPr lang="en-AU" dirty="0"/>
          </a:p>
          <a:p>
            <a:r>
              <a:rPr lang="en-AU" dirty="0"/>
              <a:t>Every person here has the right to have their say, please keep your points succinct so there is time for everyone to speak.</a:t>
            </a:r>
          </a:p>
          <a:p>
            <a:endParaRPr lang="en-AU" dirty="0"/>
          </a:p>
          <a:p>
            <a:r>
              <a:rPr lang="en-AU" dirty="0"/>
              <a:t>Every person’s knowledge and experience is different, and we can all learn much from each other, please actively listen to everyone.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cap="none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212652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Facilitate the students learning, guide and provide knowledge and experience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Actively pursue knowledge and skills, participate with enthusiasm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Group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Everyone has knowledge and experience, contribute to and benefit from the group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81DFC240-2152-4B0C-A84B-FD69B39D7E70}"/>
              </a:ext>
            </a:extLst>
          </p:cNvPr>
          <p:cNvPicPr>
            <a:picLocks noGrp="1" noChangeAspect="1" noChangeArrowheads="1"/>
          </p:cNvPicPr>
          <p:nvPr>
            <p:ph type="pic" sz="quarter" idx="3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8" r="1606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73FAB3CD-2F4A-4DE0-968B-97C92408615E}"/>
              </a:ext>
            </a:extLst>
          </p:cNvPr>
          <p:cNvPicPr>
            <a:picLocks noGrp="1" noChangeAspect="1" noChangeArrowheads="1"/>
          </p:cNvPicPr>
          <p:nvPr>
            <p:ph type="pic" sz="quarter" idx="2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BF9987E3-A9B1-4421-8554-554CEF0D0A08}"/>
              </a:ext>
            </a:extLst>
          </p:cNvPr>
          <p:cNvPicPr>
            <a:picLocks noGrp="1" noChangeAspect="1" noChangeArrowheads="1"/>
          </p:cNvPicPr>
          <p:nvPr>
            <p:ph type="pic" sz="quarter" idx="3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7" r="930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45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Professional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I have worked in ICT roles for 20 years, programming, design, management and more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Always been interested in logic and how technology can augment our thinking and life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Academia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 have got to complete a Masters, believe that I should pass on my knowledge</a:t>
            </a:r>
          </a:p>
        </p:txBody>
      </p:sp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56D68AE7-AE20-4D13-BEA8-568CDA35C631}"/>
              </a:ext>
            </a:extLst>
          </p:cNvPr>
          <p:cNvPicPr>
            <a:picLocks noGrp="1" noChangeAspect="1" noChangeArrowheads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7" b="1460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CB23B32D-F558-439E-8E1B-291BD08A6507}"/>
              </a:ext>
            </a:extLst>
          </p:cNvPr>
          <p:cNvPicPr>
            <a:picLocks noGrp="1" noChangeAspect="1" noChangeArrowheads="1"/>
          </p:cNvPicPr>
          <p:nvPr>
            <p:ph type="pic" sz="quarter" idx="3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>
            <a:extLst>
              <a:ext uri="{FF2B5EF4-FFF2-40B4-BE49-F238E27FC236}">
                <a16:creationId xmlns:a16="http://schemas.microsoft.com/office/drawing/2014/main" id="{171232AD-E17E-45EE-91FA-43BFCD5A4B66}"/>
              </a:ext>
            </a:extLst>
          </p:cNvPr>
          <p:cNvPicPr>
            <a:picLocks noGrp="1" noChangeAspect="1" noChangeArrowheads="1"/>
          </p:cNvPicPr>
          <p:nvPr>
            <p:ph type="pic" sz="quarter" idx="2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0" b="98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3BFD841-0059-4912-824E-C9AD8F7443C8}"/>
              </a:ext>
            </a:extLst>
          </p:cNvPr>
          <p:cNvSpPr txBox="1">
            <a:spLocks/>
          </p:cNvSpPr>
          <p:nvPr/>
        </p:nvSpPr>
        <p:spPr>
          <a:xfrm>
            <a:off x="1219200" y="992833"/>
            <a:ext cx="6711950" cy="28691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Simon Thompson - ???@canberra.edu.au</a:t>
            </a:r>
          </a:p>
        </p:txBody>
      </p:sp>
    </p:spTree>
    <p:extLst>
      <p:ext uri="{BB962C8B-B14F-4D97-AF65-F5344CB8AC3E}">
        <p14:creationId xmlns:p14="http://schemas.microsoft.com/office/powerpoint/2010/main" val="258344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Please form small groups (3 or 4)</a:t>
            </a:r>
          </a:p>
          <a:p>
            <a:pPr lvl="1"/>
            <a:r>
              <a:rPr lang="en-US" dirty="0"/>
              <a:t>Find out a little about each person </a:t>
            </a:r>
          </a:p>
          <a:p>
            <a:pPr lvl="1"/>
            <a:r>
              <a:rPr lang="en-US" dirty="0"/>
              <a:t>{name, studying, home town, something interesting}</a:t>
            </a:r>
          </a:p>
          <a:p>
            <a:pPr lvl="1"/>
            <a:r>
              <a:rPr lang="en-US" dirty="0"/>
              <a:t>Select a spokesperson to introduce everyone to the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AU" b="0" i="0" dirty="0"/>
              <a:t>“</a:t>
            </a:r>
            <a:r>
              <a:rPr lang="en-AU" b="0" dirty="0"/>
              <a:t>I don't like that man. I must get to know him better.</a:t>
            </a:r>
            <a:r>
              <a:rPr lang="en-AU" b="0" i="0" dirty="0"/>
              <a:t>” </a:t>
            </a:r>
            <a:br>
              <a:rPr lang="en-AU" dirty="0"/>
            </a:br>
            <a:r>
              <a:rPr lang="en-AU" b="0" i="0" dirty="0"/>
              <a:t>― </a:t>
            </a:r>
            <a:r>
              <a:rPr lang="en-AU" i="0" dirty="0"/>
              <a:t>Abraham Lincoln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cap="none" dirty="0"/>
              <a:t>A quick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Students &amp; Group</a:t>
            </a:r>
          </a:p>
        </p:txBody>
      </p:sp>
    </p:spTree>
    <p:extLst>
      <p:ext uri="{BB962C8B-B14F-4D97-AF65-F5344CB8AC3E}">
        <p14:creationId xmlns:p14="http://schemas.microsoft.com/office/powerpoint/2010/main" val="139077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8503" y="2364159"/>
            <a:ext cx="8089895" cy="212863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Identify and critique various programming languages and how they can be utilised within the field of design;</a:t>
            </a:r>
          </a:p>
          <a:p>
            <a:endParaRPr lang="en-AU" dirty="0"/>
          </a:p>
          <a:p>
            <a:r>
              <a:rPr lang="en-AU" dirty="0"/>
              <a:t>Analyse and apply computer programming techniques through the use of features including loops, variables, functions and objects; and</a:t>
            </a:r>
          </a:p>
          <a:p>
            <a:endParaRPr lang="en-AU" dirty="0"/>
          </a:p>
          <a:p>
            <a:r>
              <a:rPr lang="en-AU" dirty="0"/>
              <a:t>Create engaging interactive media for different various contexts.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cap="none" dirty="0"/>
              <a:t>Why are we here?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</p:spTree>
    <p:extLst>
      <p:ext uri="{BB962C8B-B14F-4D97-AF65-F5344CB8AC3E}">
        <p14:creationId xmlns:p14="http://schemas.microsoft.com/office/powerpoint/2010/main" val="80586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8503" y="2364159"/>
            <a:ext cx="8089895" cy="2128634"/>
          </a:xfrm>
        </p:spPr>
        <p:txBody>
          <a:bodyPr>
            <a:normAutofit/>
          </a:bodyPr>
          <a:lstStyle/>
          <a:p>
            <a:r>
              <a:rPr lang="en-AU" dirty="0"/>
              <a:t>Approximately 1 hour of us looking at content together, lecture/discussion</a:t>
            </a:r>
          </a:p>
          <a:p>
            <a:r>
              <a:rPr lang="en-AU" dirty="0"/>
              <a:t>A short break</a:t>
            </a:r>
          </a:p>
          <a:p>
            <a:r>
              <a:rPr lang="en-AU" dirty="0"/>
              <a:t>Approximately 1 hour of us completing exercises about the new content</a:t>
            </a:r>
          </a:p>
          <a:p>
            <a:r>
              <a:rPr lang="en-AU" dirty="0"/>
              <a:t>A short break</a:t>
            </a:r>
          </a:p>
          <a:p>
            <a:r>
              <a:rPr lang="en-AU" dirty="0"/>
              <a:t>Approximately 1 hour of us completing exercises, working on project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cap="none" dirty="0"/>
              <a:t>Structure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Week to Week as we go through the course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</p:spTree>
    <p:extLst>
      <p:ext uri="{BB962C8B-B14F-4D97-AF65-F5344CB8AC3E}">
        <p14:creationId xmlns:p14="http://schemas.microsoft.com/office/powerpoint/2010/main" val="162119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7839" y="1148330"/>
            <a:ext cx="7866062" cy="309843"/>
          </a:xfrm>
        </p:spPr>
        <p:txBody>
          <a:bodyPr>
            <a:normAutofit fontScale="85000" lnSpcReduction="20000"/>
          </a:bodyPr>
          <a:lstStyle/>
          <a:p>
            <a:r>
              <a:rPr lang="en-US" cap="none" dirty="0"/>
              <a:t>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78857" y="1562899"/>
            <a:ext cx="3767707" cy="233963"/>
          </a:xfrm>
        </p:spPr>
        <p:txBody>
          <a:bodyPr/>
          <a:lstStyle/>
          <a:p>
            <a:r>
              <a:rPr lang="en-US" dirty="0"/>
              <a:t>Module 1 – Tools &amp; Good Practice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Integrated Development Environments</a:t>
            </a:r>
          </a:p>
          <a:p>
            <a:r>
              <a:rPr lang="en-US" dirty="0"/>
              <a:t>Source Code Control</a:t>
            </a:r>
          </a:p>
          <a:p>
            <a:r>
              <a:rPr lang="en-US" dirty="0"/>
              <a:t>Logic </a:t>
            </a:r>
          </a:p>
          <a:p>
            <a:r>
              <a:rPr lang="en-US" dirty="0"/>
              <a:t>Pseudo-coding</a:t>
            </a:r>
          </a:p>
          <a:p>
            <a:r>
              <a:rPr lang="en-US" dirty="0"/>
              <a:t>Comments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567126" y="1562899"/>
            <a:ext cx="3767707" cy="233963"/>
          </a:xfrm>
        </p:spPr>
        <p:txBody>
          <a:bodyPr/>
          <a:lstStyle/>
          <a:p>
            <a:r>
              <a:rPr lang="en-US" dirty="0"/>
              <a:t>Module 2 – Building Blocks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Using JavaScript for…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Decisions (Conditional Statements)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Objects</a:t>
            </a:r>
          </a:p>
          <a:p>
            <a:r>
              <a:rPr lang="en-US" dirty="0" err="1"/>
              <a:t>Input/Output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2D821A-AAAF-4B35-BC5E-972882783D81}"/>
              </a:ext>
            </a:extLst>
          </p:cNvPr>
          <p:cNvSpPr txBox="1">
            <a:spLocks/>
          </p:cNvSpPr>
          <p:nvPr/>
        </p:nvSpPr>
        <p:spPr>
          <a:xfrm>
            <a:off x="478857" y="1931045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Weeks 1 to 2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F428163-2CB0-4A0A-8CBF-8BF20ECA55E1}"/>
              </a:ext>
            </a:extLst>
          </p:cNvPr>
          <p:cNvSpPr txBox="1">
            <a:spLocks/>
          </p:cNvSpPr>
          <p:nvPr/>
        </p:nvSpPr>
        <p:spPr>
          <a:xfrm>
            <a:off x="4567125" y="1913843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Weeks 3 to 5</a:t>
            </a:r>
          </a:p>
        </p:txBody>
      </p:sp>
    </p:spTree>
    <p:extLst>
      <p:ext uri="{BB962C8B-B14F-4D97-AF65-F5344CB8AC3E}">
        <p14:creationId xmlns:p14="http://schemas.microsoft.com/office/powerpoint/2010/main" val="255874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7839" y="1148330"/>
            <a:ext cx="7866062" cy="309843"/>
          </a:xfrm>
        </p:spPr>
        <p:txBody>
          <a:bodyPr>
            <a:normAutofit fontScale="85000" lnSpcReduction="20000"/>
          </a:bodyPr>
          <a:lstStyle/>
          <a:p>
            <a:r>
              <a:rPr lang="en-US" cap="none" dirty="0"/>
              <a:t>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78857" y="1562899"/>
            <a:ext cx="3767707" cy="233963"/>
          </a:xfrm>
        </p:spPr>
        <p:txBody>
          <a:bodyPr/>
          <a:lstStyle/>
          <a:p>
            <a:r>
              <a:rPr lang="en-US" dirty="0"/>
              <a:t>Module 3 –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Procedural to Functional (Concepts)</a:t>
            </a:r>
          </a:p>
          <a:p>
            <a:r>
              <a:rPr lang="en-US" dirty="0"/>
              <a:t>Functions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567126" y="1562899"/>
            <a:ext cx="3767707" cy="233963"/>
          </a:xfrm>
        </p:spPr>
        <p:txBody>
          <a:bodyPr/>
          <a:lstStyle/>
          <a:p>
            <a:r>
              <a:rPr lang="en-US" dirty="0"/>
              <a:t>Module 4 – Quality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Requirements Management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5/8/19 – S2W1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2D821A-AAAF-4B35-BC5E-972882783D81}"/>
              </a:ext>
            </a:extLst>
          </p:cNvPr>
          <p:cNvSpPr txBox="1">
            <a:spLocks/>
          </p:cNvSpPr>
          <p:nvPr/>
        </p:nvSpPr>
        <p:spPr>
          <a:xfrm>
            <a:off x="478857" y="1931045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Weeks 6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F428163-2CB0-4A0A-8CBF-8BF20ECA55E1}"/>
              </a:ext>
            </a:extLst>
          </p:cNvPr>
          <p:cNvSpPr txBox="1">
            <a:spLocks/>
          </p:cNvSpPr>
          <p:nvPr/>
        </p:nvSpPr>
        <p:spPr>
          <a:xfrm>
            <a:off x="4567125" y="1913843"/>
            <a:ext cx="3767707" cy="23396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700" b="1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Weeks 7</a:t>
            </a:r>
          </a:p>
        </p:txBody>
      </p:sp>
    </p:spTree>
    <p:extLst>
      <p:ext uri="{BB962C8B-B14F-4D97-AF65-F5344CB8AC3E}">
        <p14:creationId xmlns:p14="http://schemas.microsoft.com/office/powerpoint/2010/main" val="25184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-Rebrand">
      <a:dk1>
        <a:sysClr val="windowText" lastClr="000000"/>
      </a:dk1>
      <a:lt1>
        <a:sysClr val="window" lastClr="FFFFFF"/>
      </a:lt1>
      <a:dk2>
        <a:srgbClr val="414D61"/>
      </a:dk2>
      <a:lt2>
        <a:srgbClr val="FFFFFF"/>
      </a:lt2>
      <a:accent1>
        <a:srgbClr val="00A9CE"/>
      </a:accent1>
      <a:accent2>
        <a:srgbClr val="58595B"/>
      </a:accent2>
      <a:accent3>
        <a:srgbClr val="92D6E3"/>
      </a:accent3>
      <a:accent4>
        <a:srgbClr val="006C91"/>
      </a:accent4>
      <a:accent5>
        <a:srgbClr val="414D61"/>
      </a:accent5>
      <a:accent6>
        <a:srgbClr val="00A79D"/>
      </a:accent6>
      <a:hlink>
        <a:srgbClr val="00A9CE"/>
      </a:hlink>
      <a:folHlink>
        <a:srgbClr val="006C91"/>
      </a:folHlink>
    </a:clrScheme>
    <a:fontScheme name="UC-Rebran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383DEF78-DEB4-5B41-A66A-979385EB815A}" vid="{C6B7040D-84D1-654B-804C-49F837896D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Powerpoint-ArtsDesign_Internal</Template>
  <TotalTime>137</TotalTime>
  <Words>688</Words>
  <Application>Microsoft Office PowerPoint</Application>
  <PresentationFormat>On-screen Show (16:9)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Thompson</dc:creator>
  <cp:lastModifiedBy>Simon Thompson</cp:lastModifiedBy>
  <cp:revision>11</cp:revision>
  <dcterms:created xsi:type="dcterms:W3CDTF">2019-07-29T23:12:27Z</dcterms:created>
  <dcterms:modified xsi:type="dcterms:W3CDTF">2019-07-30T01:30:10Z</dcterms:modified>
</cp:coreProperties>
</file>