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3" r:id="rId2"/>
    <p:sldId id="308" r:id="rId3"/>
    <p:sldId id="343" r:id="rId4"/>
    <p:sldId id="355" r:id="rId5"/>
    <p:sldId id="328" r:id="rId6"/>
    <p:sldId id="342" r:id="rId7"/>
    <p:sldId id="362" r:id="rId8"/>
    <p:sldId id="272" r:id="rId9"/>
    <p:sldId id="312" r:id="rId10"/>
    <p:sldId id="363" r:id="rId11"/>
    <p:sldId id="314" r:id="rId12"/>
    <p:sldId id="346" r:id="rId13"/>
    <p:sldId id="364" r:id="rId14"/>
    <p:sldId id="365" r:id="rId15"/>
    <p:sldId id="366" r:id="rId16"/>
    <p:sldId id="367" r:id="rId17"/>
    <p:sldId id="34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51" r:id="rId26"/>
    <p:sldId id="375" r:id="rId27"/>
    <p:sldId id="315" r:id="rId28"/>
    <p:sldId id="353" r:id="rId29"/>
    <p:sldId id="376" r:id="rId30"/>
    <p:sldId id="352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5 – Libraries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 September 2019 / Semester 2 Week 5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1706931"/>
            <a:ext cx="3490911" cy="237611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Basic programming sketch. In this project you will use your newfound programming skills to create a self portrait in p5.js</a:t>
            </a:r>
          </a:p>
          <a:p>
            <a:endParaRPr lang="en-AU" dirty="0"/>
          </a:p>
          <a:p>
            <a:r>
              <a:rPr lang="en-AU" dirty="0"/>
              <a:t>The format of the sketch is up to you - it might a literal or abstract representation - using typography, lines or shapes.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Project 1 (assignment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590B2-D6D8-4072-944C-2549C27E8A73}"/>
              </a:ext>
            </a:extLst>
          </p:cNvPr>
          <p:cNvSpPr/>
          <p:nvPr/>
        </p:nvSpPr>
        <p:spPr>
          <a:xfrm>
            <a:off x="4373561" y="1706931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Project will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Flow chart(s) detailing what your program will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Set of pseudo-code detailing what how your program will operate.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HTML file(s) that allows your application to be interacted with.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JavaScript file(s) that  contain the code for your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/>
              </a:solidFill>
            </a:endParaRPr>
          </a:p>
          <a:p>
            <a:r>
              <a:rPr lang="en-AU" sz="1600" dirty="0">
                <a:solidFill>
                  <a:schemeClr val="accent2"/>
                </a:solidFill>
              </a:rPr>
              <a:t>To be submitted on GitHub, in the ./Project1/[your student number]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413259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1706931"/>
            <a:ext cx="8103750" cy="3144469"/>
          </a:xfrm>
        </p:spPr>
        <p:txBody>
          <a:bodyPr>
            <a:normAutofit/>
          </a:bodyPr>
          <a:lstStyle/>
          <a:p>
            <a:r>
              <a:rPr lang="en-US" dirty="0"/>
              <a:t>Separating HTML &amp; JS</a:t>
            </a:r>
          </a:p>
          <a:p>
            <a:pPr lvl="1"/>
            <a:r>
              <a:rPr lang="en-US" dirty="0"/>
              <a:t>Lets split our display from our smarts.</a:t>
            </a:r>
          </a:p>
          <a:p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There are many libraries of functions and objects written for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/>
              <a:t>P5</a:t>
            </a:r>
          </a:p>
          <a:p>
            <a:pPr lvl="1"/>
            <a:r>
              <a:rPr lang="en-US" dirty="0"/>
              <a:t>The drawing library that you can use for your assignment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880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 far we have put our scripts into the HTML file itself, by using the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&lt;script&gt;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i="1" dirty="0"/>
              <a:t>code goes here</a:t>
            </a:r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Moving JS out of HTML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</p:spTree>
    <p:extLst>
      <p:ext uri="{BB962C8B-B14F-4D97-AF65-F5344CB8AC3E}">
        <p14:creationId xmlns:p14="http://schemas.microsoft.com/office/powerpoint/2010/main" val="27854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44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achieve the same by moving our code into a ‘.</a:t>
            </a:r>
            <a:r>
              <a:rPr lang="en-US" dirty="0" err="1"/>
              <a:t>js</a:t>
            </a:r>
            <a:r>
              <a:rPr lang="en-US" dirty="0"/>
              <a:t>’ file and using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AU" dirty="0"/>
              <a:t>&lt;script </a:t>
            </a:r>
            <a:r>
              <a:rPr lang="en-AU" dirty="0" err="1"/>
              <a:t>src</a:t>
            </a:r>
            <a:r>
              <a:rPr lang="en-AU" dirty="0"/>
              <a:t>="myscript.js"&gt;&lt;/script&gt;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Moving JS out of HTML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C9908-3E1A-4CE5-864C-6BAC253A61CF}"/>
              </a:ext>
            </a:extLst>
          </p:cNvPr>
          <p:cNvSpPr/>
          <p:nvPr/>
        </p:nvSpPr>
        <p:spPr>
          <a:xfrm>
            <a:off x="477838" y="4280585"/>
            <a:ext cx="835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.</a:t>
            </a:r>
            <a:r>
              <a:rPr lang="en-US" dirty="0" err="1"/>
              <a:t>js</a:t>
            </a:r>
            <a:r>
              <a:rPr lang="en-US" dirty="0"/>
              <a:t> file needs to be in the same directory as the html file for this to work!</a:t>
            </a:r>
          </a:p>
        </p:txBody>
      </p:sp>
    </p:spTree>
    <p:extLst>
      <p:ext uri="{BB962C8B-B14F-4D97-AF65-F5344CB8AC3E}">
        <p14:creationId xmlns:p14="http://schemas.microsoft.com/office/powerpoint/2010/main" val="41242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88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 the ‘myscript.js’ file, we just write our code as if we were inside the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&lt;script&gt;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&lt;/script&gt;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.</a:t>
            </a:r>
            <a:r>
              <a:rPr lang="en-US" sz="2800" cap="none" dirty="0" err="1"/>
              <a:t>js</a:t>
            </a:r>
            <a:r>
              <a:rPr lang="en-US" sz="2800" cap="none" dirty="0"/>
              <a:t> files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</p:spTree>
    <p:extLst>
      <p:ext uri="{BB962C8B-B14F-4D97-AF65-F5344CB8AC3E}">
        <p14:creationId xmlns:p14="http://schemas.microsoft.com/office/powerpoint/2010/main" val="40708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88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Libraries or Frameworks are sets of functions and objects that do specific things for us so that we don’t need to write them ourselves.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 a many libraries (do a search of </a:t>
            </a:r>
            <a:r>
              <a:rPr lang="en-AU" dirty="0" err="1"/>
              <a:t>javascript</a:t>
            </a:r>
            <a:r>
              <a:rPr lang="en-AU" dirty="0"/>
              <a:t> libraries sometime) and it is best to read up on them before deciding to do a project, just to see if what you are about to do already exists.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Libraries for everything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</p:spTree>
    <p:extLst>
      <p:ext uri="{BB962C8B-B14F-4D97-AF65-F5344CB8AC3E}">
        <p14:creationId xmlns:p14="http://schemas.microsoft.com/office/powerpoint/2010/main" val="26126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88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P5.js library is built for drawing, it uses a library of code that you can download and host yourself, or as we will do, you can link to their library on the web.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can visit the P5js.org website to see how it works, we will go through some of the basics now.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P5.js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</p:spTree>
    <p:extLst>
      <p:ext uri="{BB962C8B-B14F-4D97-AF65-F5344CB8AC3E}">
        <p14:creationId xmlns:p14="http://schemas.microsoft.com/office/powerpoint/2010/main" val="124841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Setting up to use P5 – our HTML page looks like…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215DB-447E-47F9-AE88-4731F85E071D}"/>
              </a:ext>
            </a:extLst>
          </p:cNvPr>
          <p:cNvSpPr/>
          <p:nvPr/>
        </p:nvSpPr>
        <p:spPr>
          <a:xfrm>
            <a:off x="533400" y="1719342"/>
            <a:ext cx="8178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html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head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 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src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="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https://cdnjs.cloudflare.com/ajax/libs/p5.js/0.9.0/p5.js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"&gt;&lt;/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 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src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="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sketch.js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"&gt;&lt;/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head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body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body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html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455B-AABC-49FE-8AD5-7DE1A4F9CBDD}"/>
              </a:ext>
            </a:extLst>
          </p:cNvPr>
          <p:cNvSpPr/>
          <p:nvPr/>
        </p:nvSpPr>
        <p:spPr>
          <a:xfrm>
            <a:off x="533400" y="4308127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This file is named draw.html and is in a folder called w5ex in your git folder</a:t>
            </a:r>
          </a:p>
        </p:txBody>
      </p:sp>
    </p:spTree>
    <p:extLst>
      <p:ext uri="{BB962C8B-B14F-4D97-AF65-F5344CB8AC3E}">
        <p14:creationId xmlns:p14="http://schemas.microsoft.com/office/powerpoint/2010/main" val="74480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Setting up to use P5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215DB-447E-47F9-AE88-4731F85E071D}"/>
              </a:ext>
            </a:extLst>
          </p:cNvPr>
          <p:cNvSpPr/>
          <p:nvPr/>
        </p:nvSpPr>
        <p:spPr>
          <a:xfrm>
            <a:off x="533400" y="1719342"/>
            <a:ext cx="8178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&lt;html&gt;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   &lt;head&gt;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 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src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="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https://cdnjs.cloudflare.com/ajax/libs/p5.js/0.9.0/p5.js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"&gt;&lt;/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      &lt;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 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src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="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sketch.js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"&gt;&lt;/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script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&gt;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   &lt;/head&gt;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   &lt;body&gt;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   &lt;/body&gt;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inconsolatamedium"/>
              </a:rPr>
              <a:t>&lt;/html&gt;</a:t>
            </a:r>
            <a:r>
              <a:rPr lang="en-US" alt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39922-90AA-4166-AA39-051DEFA47A9C}"/>
              </a:ext>
            </a:extLst>
          </p:cNvPr>
          <p:cNvSpPr/>
          <p:nvPr/>
        </p:nvSpPr>
        <p:spPr>
          <a:xfrm>
            <a:off x="533400" y="4061357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html parts of the page stay the same, now we are including two libraries – the P5 library with all of the drawing functions and our own file which is called sketch.js</a:t>
            </a:r>
          </a:p>
        </p:txBody>
      </p:sp>
    </p:spTree>
    <p:extLst>
      <p:ext uri="{BB962C8B-B14F-4D97-AF65-F5344CB8AC3E}">
        <p14:creationId xmlns:p14="http://schemas.microsoft.com/office/powerpoint/2010/main" val="383119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Setting up to use P5 – our JS file looks like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39922-90AA-4166-AA39-051DEFA47A9C}"/>
              </a:ext>
            </a:extLst>
          </p:cNvPr>
          <p:cNvSpPr/>
          <p:nvPr/>
        </p:nvSpPr>
        <p:spPr>
          <a:xfrm>
            <a:off x="533400" y="4061357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This file is named sketch.js and is in the same directory as draw.html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533400" y="171934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setup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draw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	ellipse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50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50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00328-E8B3-4AFD-93B0-40D3F5E1D0FE}"/>
              </a:ext>
            </a:extLst>
          </p:cNvPr>
          <p:cNvSpPr/>
          <p:nvPr/>
        </p:nvSpPr>
        <p:spPr>
          <a:xfrm>
            <a:off x="5105400" y="1968757"/>
            <a:ext cx="3663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setup function runs once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draw function is a do loop</a:t>
            </a:r>
          </a:p>
        </p:txBody>
      </p:sp>
    </p:spTree>
    <p:extLst>
      <p:ext uri="{BB962C8B-B14F-4D97-AF65-F5344CB8AC3E}">
        <p14:creationId xmlns:p14="http://schemas.microsoft.com/office/powerpoint/2010/main" val="33259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/>
          </a:bodyPr>
          <a:lstStyle/>
          <a:p>
            <a:r>
              <a:rPr lang="en-AU" dirty="0"/>
              <a:t>We looked at arrays</a:t>
            </a:r>
          </a:p>
          <a:p>
            <a:endParaRPr lang="en-AU" dirty="0"/>
          </a:p>
          <a:p>
            <a:r>
              <a:rPr lang="en-AU" dirty="0"/>
              <a:t>We looked at functions</a:t>
            </a:r>
          </a:p>
          <a:p>
            <a:endParaRPr lang="en-AU" dirty="0"/>
          </a:p>
          <a:p>
            <a:r>
              <a:rPr lang="en-AU" dirty="0"/>
              <a:t>We looked at objects</a:t>
            </a:r>
          </a:p>
          <a:p>
            <a:endParaRPr lang="en-AU" dirty="0"/>
          </a:p>
          <a:p>
            <a:r>
              <a:rPr lang="en-AU" dirty="0"/>
              <a:t>We started to incorporate arrays and functions into our examples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Setting up to use P5 – our JS file looks like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477838" y="1535193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setup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createCanvas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640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480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draw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	if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mouseIsPressed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fill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else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fill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255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ellipse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EA9A79B-207C-4F02-8DB8-682FCFB8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76CF83-3370-4E57-B753-EE188995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3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Useful functions in P5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477838" y="1535193"/>
            <a:ext cx="22272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704F21"/>
                </a:solidFill>
                <a:latin typeface="inconsolatamedium"/>
              </a:rPr>
              <a:t>noStroke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704F21"/>
                </a:solidFill>
                <a:latin typeface="inconsolatamedium"/>
              </a:rPr>
              <a:t>strokeWeight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 (4);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stroke(50);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stroke(255, 204,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stroke(‘red’);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Stroke(‘#222222’);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EA9A79B-207C-4F02-8DB8-682FCFB8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76CF83-3370-4E57-B753-EE188995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FA3B7-C6A1-4004-BB0E-CE6A504FED9B}"/>
              </a:ext>
            </a:extLst>
          </p:cNvPr>
          <p:cNvSpPr/>
          <p:nvPr/>
        </p:nvSpPr>
        <p:spPr>
          <a:xfrm>
            <a:off x="4260850" y="1527843"/>
            <a:ext cx="4629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draw anything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the thickness of the drawing line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colour of the drawing line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number – grayscale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numbers – RGB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– colour name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#XXXXXX – 6 digit hex RGB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(there are further colour options if you need)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2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Useful functions in P5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477838" y="1535193"/>
            <a:ext cx="2227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704F21"/>
                </a:solidFill>
                <a:latin typeface="inconsolatamedium"/>
              </a:rPr>
              <a:t>noFill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fill(50);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fill(255, 204,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fill(‘red’);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fill(‘#222222’);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EA9A79B-207C-4F02-8DB8-682FCFB8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76CF83-3370-4E57-B753-EE188995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FA3B7-C6A1-4004-BB0E-CE6A504FED9B}"/>
              </a:ext>
            </a:extLst>
          </p:cNvPr>
          <p:cNvSpPr/>
          <p:nvPr/>
        </p:nvSpPr>
        <p:spPr>
          <a:xfrm>
            <a:off x="4076700" y="1527843"/>
            <a:ext cx="45048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the shape to be empty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colour of the shape fill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number – grayscale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numbers – RGB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– colour name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#XXXXXX – 6 digit hex RGB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(there are further colour options if you need)</a:t>
            </a:r>
          </a:p>
        </p:txBody>
      </p:sp>
    </p:spTree>
    <p:extLst>
      <p:ext uri="{BB962C8B-B14F-4D97-AF65-F5344CB8AC3E}">
        <p14:creationId xmlns:p14="http://schemas.microsoft.com/office/powerpoint/2010/main" val="99199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Useful functions in P5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477838" y="1535193"/>
            <a:ext cx="2773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clear();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background(50);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background(255, 204, 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background(‘red’);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background(‘#222222’);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EA9A79B-207C-4F02-8DB8-682FCFB8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76CF83-3370-4E57-B753-EE188995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FA3B7-C6A1-4004-BB0E-CE6A504FED9B}"/>
              </a:ext>
            </a:extLst>
          </p:cNvPr>
          <p:cNvSpPr/>
          <p:nvPr/>
        </p:nvSpPr>
        <p:spPr>
          <a:xfrm>
            <a:off x="4076700" y="1527843"/>
            <a:ext cx="45048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the canvas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colour of the background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number – grayscale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numbers – RGB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– colour name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#XXXXXX – 6 digit hex RGB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(there are further colour options if you need)</a:t>
            </a:r>
          </a:p>
        </p:txBody>
      </p:sp>
    </p:spTree>
    <p:extLst>
      <p:ext uri="{BB962C8B-B14F-4D97-AF65-F5344CB8AC3E}">
        <p14:creationId xmlns:p14="http://schemas.microsoft.com/office/powerpoint/2010/main" val="188169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Useful functions in P5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0DDF-2FA1-450C-A091-285FA79F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0813E3-CFD7-4FB0-9801-FD03942C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E35A5-A699-4C17-960C-36E8D5B498D8}"/>
              </a:ext>
            </a:extLst>
          </p:cNvPr>
          <p:cNvSpPr/>
          <p:nvPr/>
        </p:nvSpPr>
        <p:spPr>
          <a:xfrm>
            <a:off x="477838" y="1535193"/>
            <a:ext cx="2773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ellipse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w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h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circle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d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line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x1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y1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x2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y2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point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 [z]);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704F21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rect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w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h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EA9A79B-207C-4F02-8DB8-682FCFB8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76CF83-3370-4E57-B753-EE188995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FA3B7-C6A1-4004-BB0E-CE6A504FED9B}"/>
              </a:ext>
            </a:extLst>
          </p:cNvPr>
          <p:cNvSpPr/>
          <p:nvPr/>
        </p:nvSpPr>
        <p:spPr>
          <a:xfrm>
            <a:off x="4076700" y="1527843"/>
            <a:ext cx="4504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and look at the reference for all the different types and the special things each item can have 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A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rect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have rounded corners, most of them can be made 3d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2E3D4-607C-4208-AFE5-771315B4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87"/>
            <a:ext cx="0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935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7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22A-0FCF-4633-92E2-ACAA4FD142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F0B995-D075-47DB-92F7-0D7A1F2A88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71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Cleaning up GIT!</a:t>
            </a:r>
          </a:p>
          <a:p>
            <a:endParaRPr lang="en-AU" sz="1000" dirty="0"/>
          </a:p>
          <a:p>
            <a:endParaRPr lang="en-AU" sz="1000" dirty="0"/>
          </a:p>
          <a:p>
            <a:r>
              <a:rPr lang="en-AU" sz="1000" dirty="0"/>
              <a:t>Make sure you commit and push all your changes into your branch.</a:t>
            </a:r>
          </a:p>
          <a:p>
            <a:endParaRPr lang="en-AU" sz="1000" dirty="0"/>
          </a:p>
          <a:p>
            <a:r>
              <a:rPr lang="en-AU" sz="1000" dirty="0"/>
              <a:t>Complete a pull-request with all your current changes.</a:t>
            </a:r>
          </a:p>
          <a:p>
            <a:endParaRPr lang="en-AU" sz="1000" dirty="0"/>
          </a:p>
          <a:p>
            <a:r>
              <a:rPr lang="en-AU" sz="1000" dirty="0"/>
              <a:t>**** Once I have actioned the pull-request</a:t>
            </a:r>
          </a:p>
          <a:p>
            <a:endParaRPr lang="en-AU" sz="1000" dirty="0"/>
          </a:p>
          <a:p>
            <a:r>
              <a:rPr lang="en-AU" sz="1000" dirty="0"/>
              <a:t>Switch to the master branch and pull origin (this will bring the full master branch onto your machine)</a:t>
            </a:r>
          </a:p>
          <a:p>
            <a:endParaRPr lang="en-AU" sz="1000" dirty="0"/>
          </a:p>
          <a:p>
            <a:r>
              <a:rPr lang="en-AU" sz="1000" dirty="0"/>
              <a:t>Stay in the master branch</a:t>
            </a:r>
          </a:p>
          <a:p>
            <a:endParaRPr lang="en-AU" sz="1000" dirty="0"/>
          </a:p>
          <a:p>
            <a:r>
              <a:rPr lang="en-AU" sz="1000" dirty="0"/>
              <a:t>Move your current working directory into the Exercises folder</a:t>
            </a:r>
          </a:p>
          <a:p>
            <a:endParaRPr lang="en-AU" sz="1000" dirty="0"/>
          </a:p>
          <a:p>
            <a:r>
              <a:rPr lang="en-AU" sz="1000" dirty="0"/>
              <a:t>Commit your changes (in the master branch)</a:t>
            </a:r>
          </a:p>
          <a:p>
            <a:endParaRPr lang="en-AU" sz="1000" dirty="0"/>
          </a:p>
          <a:p>
            <a:r>
              <a:rPr lang="en-AU" sz="1000" dirty="0"/>
              <a:t>Push Origin</a:t>
            </a:r>
          </a:p>
          <a:p>
            <a:endParaRPr lang="en-AU" sz="1000" dirty="0"/>
          </a:p>
          <a:p>
            <a:r>
              <a:rPr lang="en-AU" sz="1000" dirty="0"/>
              <a:t>********</a:t>
            </a:r>
          </a:p>
          <a:p>
            <a:endParaRPr lang="en-AU" sz="1000" dirty="0"/>
          </a:p>
          <a:p>
            <a:r>
              <a:rPr lang="en-AU" sz="1000" dirty="0"/>
              <a:t>You can now switch back to your branch</a:t>
            </a:r>
            <a:br>
              <a:rPr lang="en-AU" sz="1000" dirty="0"/>
            </a:br>
            <a:endParaRPr lang="en-A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17185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Setup your html page and separate </a:t>
            </a:r>
            <a:r>
              <a:rPr lang="en-AU" dirty="0" err="1"/>
              <a:t>js</a:t>
            </a:r>
            <a:r>
              <a:rPr lang="en-AU" dirty="0"/>
              <a:t> file, with one of your current scripts</a:t>
            </a:r>
            <a:br>
              <a:rPr lang="en-AU" sz="1000" dirty="0"/>
            </a:br>
            <a:endParaRPr lang="en-A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058752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78F1A-2C53-4751-A890-6DE7511D0903}"/>
              </a:ext>
            </a:extLst>
          </p:cNvPr>
          <p:cNvSpPr txBox="1"/>
          <p:nvPr/>
        </p:nvSpPr>
        <p:spPr>
          <a:xfrm>
            <a:off x="574675" y="1079500"/>
            <a:ext cx="8108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P5</a:t>
            </a:r>
          </a:p>
          <a:p>
            <a:endParaRPr lang="en-AU" dirty="0"/>
          </a:p>
          <a:p>
            <a:r>
              <a:rPr lang="en-AU" sz="1400" dirty="0"/>
              <a:t>Setup your html and </a:t>
            </a:r>
            <a:r>
              <a:rPr lang="en-AU" sz="1400" dirty="0" err="1"/>
              <a:t>js</a:t>
            </a:r>
            <a:r>
              <a:rPr lang="en-AU" sz="1400" dirty="0"/>
              <a:t> files so that you can run the first p5 example</a:t>
            </a:r>
            <a:endParaRPr lang="en-AU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C0F3A-17B3-4EC3-95B4-870108DBDBBF}"/>
              </a:ext>
            </a:extLst>
          </p:cNvPr>
          <p:cNvSpPr/>
          <p:nvPr/>
        </p:nvSpPr>
        <p:spPr>
          <a:xfrm>
            <a:off x="574675" y="23371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setup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draw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A1D3"/>
                </a:solidFill>
                <a:latin typeface="inconsolatamedium"/>
              </a:rPr>
              <a:t>	ellipse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50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50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5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17525" y="1000245"/>
            <a:ext cx="8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P5 Example 2</a:t>
            </a:r>
            <a:endParaRPr lang="en-A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3B4B7-6613-4651-BB02-579597D052E2}"/>
              </a:ext>
            </a:extLst>
          </p:cNvPr>
          <p:cNvSpPr/>
          <p:nvPr/>
        </p:nvSpPr>
        <p:spPr>
          <a:xfrm>
            <a:off x="468503" y="1369577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setup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 err="1">
                <a:solidFill>
                  <a:srgbClr val="00A1D3"/>
                </a:solidFill>
                <a:latin typeface="inconsolatamedium"/>
              </a:rPr>
              <a:t>createCanvas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640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480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222222"/>
              </a:solidFill>
              <a:latin typeface="inconsolatamediu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function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draw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	if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mouseIsPressed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fill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704F21"/>
                </a:solidFill>
                <a:latin typeface="inconsolatamedium"/>
              </a:rPr>
              <a:t>else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{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fill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255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	</a:t>
            </a:r>
            <a:r>
              <a:rPr lang="en-US" altLang="en-US" sz="1600" dirty="0">
                <a:solidFill>
                  <a:srgbClr val="00A1D3"/>
                </a:solidFill>
                <a:latin typeface="inconsolatamedium"/>
              </a:rPr>
              <a:t>ellipse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(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mouseX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 err="1">
                <a:solidFill>
                  <a:srgbClr val="222222"/>
                </a:solidFill>
                <a:latin typeface="inconsolatamedium"/>
              </a:rPr>
              <a:t>mouseY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,</a:t>
            </a: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  <a:r>
              <a:rPr lang="en-US" altLang="en-US" sz="1600" dirty="0">
                <a:solidFill>
                  <a:srgbClr val="DC3787"/>
                </a:solidFill>
                <a:latin typeface="inconsolatamedium"/>
              </a:rPr>
              <a:t>80</a:t>
            </a: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);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inconsolatamedium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66"/>
                </a:solidFill>
                <a:latin typeface="inconsolatamedium"/>
              </a:rPr>
              <a:t>}</a:t>
            </a:r>
            <a:r>
              <a:rPr lang="en-US" altLang="en-US" sz="7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140084"/>
            <a:ext cx="8103751" cy="381544"/>
          </a:xfrm>
        </p:spPr>
        <p:txBody>
          <a:bodyPr/>
          <a:lstStyle/>
          <a:p>
            <a:r>
              <a:rPr lang="en-US" sz="2800" cap="none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3FB49-6394-4236-BE14-0E0C0B2CF8FF}"/>
              </a:ext>
            </a:extLst>
          </p:cNvPr>
          <p:cNvSpPr/>
          <p:nvPr/>
        </p:nvSpPr>
        <p:spPr>
          <a:xfrm>
            <a:off x="468503" y="2387880"/>
            <a:ext cx="3976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student_names</a:t>
            </a:r>
            <a:r>
              <a:rPr lang="en-US" dirty="0"/>
              <a:t> = [“</a:t>
            </a:r>
            <a:r>
              <a:rPr lang="en-US" dirty="0" err="1"/>
              <a:t>Simon”,“Jimmy</a:t>
            </a:r>
            <a:r>
              <a:rPr lang="en-US" dirty="0"/>
              <a:t>”];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student_names</a:t>
            </a:r>
            <a:r>
              <a:rPr lang="en-US" dirty="0"/>
              <a:t>[0]);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A6376-26EC-41AE-A750-19E8C9E4C589}"/>
              </a:ext>
            </a:extLst>
          </p:cNvPr>
          <p:cNvSpPr/>
          <p:nvPr/>
        </p:nvSpPr>
        <p:spPr>
          <a:xfrm>
            <a:off x="4861306" y="2249380"/>
            <a:ext cx="3975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group variable that holds the same type of variable and can be accessed using a number reference from a start position of 0</a:t>
            </a:r>
          </a:p>
          <a:p>
            <a:endParaRPr lang="en-US" dirty="0"/>
          </a:p>
          <a:p>
            <a:r>
              <a:rPr lang="en-US" dirty="0"/>
              <a:t>Uses [] square brackets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A293C-FD11-407A-9ED1-87468063ADC4}"/>
              </a:ext>
            </a:extLst>
          </p:cNvPr>
          <p:cNvCxnSpPr/>
          <p:nvPr/>
        </p:nvCxnSpPr>
        <p:spPr>
          <a:xfrm>
            <a:off x="4520378" y="1746250"/>
            <a:ext cx="51622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4FD8B3C-9361-4D9A-9888-C35267FFC111}"/>
              </a:ext>
            </a:extLst>
          </p:cNvPr>
          <p:cNvSpPr/>
          <p:nvPr/>
        </p:nvSpPr>
        <p:spPr>
          <a:xfrm>
            <a:off x="468503" y="3531131"/>
            <a:ext cx="367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Has built in capability like</a:t>
            </a:r>
          </a:p>
          <a:p>
            <a:endParaRPr lang="en-US" i="1" dirty="0"/>
          </a:p>
          <a:p>
            <a:r>
              <a:rPr lang="en-US" i="1" dirty="0" err="1">
                <a:solidFill>
                  <a:schemeClr val="accent1"/>
                </a:solidFill>
              </a:rPr>
              <a:t>student_names.length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return the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28891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Draw a traffic light!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you find it easy, try and make it change colours when you click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5998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140084"/>
            <a:ext cx="8103751" cy="381544"/>
          </a:xfrm>
        </p:spPr>
        <p:txBody>
          <a:bodyPr/>
          <a:lstStyle/>
          <a:p>
            <a:r>
              <a:rPr lang="en-US" sz="2800" cap="none" dirty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A293C-FD11-407A-9ED1-87468063ADC4}"/>
              </a:ext>
            </a:extLst>
          </p:cNvPr>
          <p:cNvCxnSpPr>
            <a:cxnSpLocks/>
          </p:cNvCxnSpPr>
          <p:nvPr/>
        </p:nvCxnSpPr>
        <p:spPr>
          <a:xfrm>
            <a:off x="4520378" y="1746250"/>
            <a:ext cx="0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91B8A0-B0AF-47F7-987E-0EC487951F5E}"/>
              </a:ext>
            </a:extLst>
          </p:cNvPr>
          <p:cNvSpPr txBox="1">
            <a:spLocks/>
          </p:cNvSpPr>
          <p:nvPr/>
        </p:nvSpPr>
        <p:spPr>
          <a:xfrm>
            <a:off x="4860734" y="1644254"/>
            <a:ext cx="3978461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Functions allow you to remove duplication from your code, moving pieces of functionality into reusable pieces that you can call over and over.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Many functions for common things are already built into JavaScript, you just need to find them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76189-131B-40F6-B63C-96ADE456A2C6}"/>
              </a:ext>
            </a:extLst>
          </p:cNvPr>
          <p:cNvSpPr/>
          <p:nvPr/>
        </p:nvSpPr>
        <p:spPr>
          <a:xfrm>
            <a:off x="468502" y="1805037"/>
            <a:ext cx="40518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product(number1, number2)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number1 * number2;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/>
          </a:p>
          <a:p>
            <a:r>
              <a:rPr lang="en-US" sz="1400" dirty="0"/>
              <a:t>You can use this by </a:t>
            </a:r>
          </a:p>
          <a:p>
            <a:endParaRPr lang="en-US" sz="1400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product(12, 3);</a:t>
            </a:r>
          </a:p>
        </p:txBody>
      </p:sp>
    </p:spTree>
    <p:extLst>
      <p:ext uri="{BB962C8B-B14F-4D97-AF65-F5344CB8AC3E}">
        <p14:creationId xmlns:p14="http://schemas.microsoft.com/office/powerpoint/2010/main" val="3796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8503" y="1208461"/>
            <a:ext cx="8103751" cy="381544"/>
          </a:xfrm>
        </p:spPr>
        <p:txBody>
          <a:bodyPr/>
          <a:lstStyle/>
          <a:p>
            <a:r>
              <a:rPr lang="en-US" cap="none" dirty="0"/>
              <a:t>Objects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E818D3-F2A6-40BE-AB94-A488480DF431}"/>
              </a:ext>
            </a:extLst>
          </p:cNvPr>
          <p:cNvCxnSpPr>
            <a:cxnSpLocks/>
          </p:cNvCxnSpPr>
          <p:nvPr/>
        </p:nvCxnSpPr>
        <p:spPr>
          <a:xfrm>
            <a:off x="4450911" y="1941791"/>
            <a:ext cx="0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956821-77FF-4D62-9C1B-B03802AAA255}"/>
              </a:ext>
            </a:extLst>
          </p:cNvPr>
          <p:cNvSpPr txBox="1">
            <a:spLocks/>
          </p:cNvSpPr>
          <p:nvPr/>
        </p:nvSpPr>
        <p:spPr>
          <a:xfrm>
            <a:off x="631317" y="1816100"/>
            <a:ext cx="2646362" cy="167266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car.door_number</a:t>
            </a:r>
            <a:r>
              <a:rPr lang="en-US" dirty="0"/>
              <a:t>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car.colour</a:t>
            </a:r>
            <a:r>
              <a:rPr lang="en-US" dirty="0"/>
              <a:t> = “green”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car.weight</a:t>
            </a:r>
            <a:r>
              <a:rPr lang="en-US" dirty="0"/>
              <a:t> = 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car.brand</a:t>
            </a:r>
            <a:r>
              <a:rPr lang="en-US" dirty="0"/>
              <a:t> = “Toyota”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car.model</a:t>
            </a:r>
            <a:r>
              <a:rPr lang="en-US" dirty="0"/>
              <a:t> = “</a:t>
            </a:r>
            <a:r>
              <a:rPr lang="en-US" dirty="0" err="1"/>
              <a:t>camry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A131E3-1EBF-4CBB-81AD-5AE5FAF377E5}"/>
              </a:ext>
            </a:extLst>
          </p:cNvPr>
          <p:cNvSpPr txBox="1">
            <a:spLocks/>
          </p:cNvSpPr>
          <p:nvPr/>
        </p:nvSpPr>
        <p:spPr>
          <a:xfrm>
            <a:off x="631317" y="3488766"/>
            <a:ext cx="2646362" cy="137421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car.start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car.stop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car.drive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car.reverse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76DC38-141C-44CE-B969-79AE8EC5F467}"/>
              </a:ext>
            </a:extLst>
          </p:cNvPr>
          <p:cNvSpPr txBox="1">
            <a:spLocks/>
          </p:cNvSpPr>
          <p:nvPr/>
        </p:nvSpPr>
        <p:spPr>
          <a:xfrm>
            <a:off x="4693090" y="1795535"/>
            <a:ext cx="4177860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Objects are encapsulated pieces of variables and functions that work together to represent a 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Variables in Objects are called properties. Functions in Objects are called methods.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The car object has a </a:t>
            </a:r>
            <a:r>
              <a:rPr lang="en-US" i="1" dirty="0" err="1"/>
              <a:t>colour</a:t>
            </a:r>
            <a:r>
              <a:rPr lang="en-US" i="1" dirty="0"/>
              <a:t> property and a start method.</a:t>
            </a:r>
          </a:p>
        </p:txBody>
      </p:sp>
    </p:spTree>
    <p:extLst>
      <p:ext uri="{BB962C8B-B14F-4D97-AF65-F5344CB8AC3E}">
        <p14:creationId xmlns:p14="http://schemas.microsoft.com/office/powerpoint/2010/main" val="407739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45441"/>
            <a:ext cx="8103751" cy="381544"/>
          </a:xfrm>
        </p:spPr>
        <p:txBody>
          <a:bodyPr/>
          <a:lstStyle/>
          <a:p>
            <a:r>
              <a:rPr lang="en-US" cap="none" dirty="0"/>
              <a:t>Objects - access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F5F103E-E405-4B1D-AA9A-FF98BE6560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7055" y="2085915"/>
            <a:ext cx="4381495" cy="2522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aCar</a:t>
            </a:r>
            <a:r>
              <a:rPr lang="en-US" sz="1600" dirty="0"/>
              <a:t> = { </a:t>
            </a:r>
          </a:p>
          <a:p>
            <a:pPr marL="0" indent="0">
              <a:buNone/>
            </a:pPr>
            <a:r>
              <a:rPr lang="en-US" sz="1600" dirty="0"/>
              <a:t>	brand : “Toyota”,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num_doors</a:t>
            </a:r>
            <a:r>
              <a:rPr lang="en-US" sz="1600" dirty="0"/>
              <a:t> : ”4”,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colour</a:t>
            </a:r>
            <a:r>
              <a:rPr lang="en-US" sz="1600" dirty="0"/>
              <a:t> : ”green”,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looks_like</a:t>
            </a:r>
            <a:r>
              <a:rPr lang="en-US" sz="1600" dirty="0"/>
              <a:t> : function() {</a:t>
            </a:r>
          </a:p>
          <a:p>
            <a:pPr marL="0" indent="0">
              <a:buNone/>
            </a:pPr>
            <a:r>
              <a:rPr lang="en-US" sz="1600" dirty="0"/>
              <a:t>		return </a:t>
            </a:r>
            <a:r>
              <a:rPr lang="en-US" sz="1600" dirty="0" err="1"/>
              <a:t>this.colour</a:t>
            </a:r>
            <a:r>
              <a:rPr lang="en-US" sz="1600" dirty="0"/>
              <a:t> + “ “ + </a:t>
            </a:r>
            <a:r>
              <a:rPr lang="en-US" sz="1600" dirty="0" err="1"/>
              <a:t>this.brand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984F14-9637-41B1-B493-5B085A5800AB}"/>
              </a:ext>
            </a:extLst>
          </p:cNvPr>
          <p:cNvCxnSpPr>
            <a:cxnSpLocks/>
          </p:cNvCxnSpPr>
          <p:nvPr/>
        </p:nvCxnSpPr>
        <p:spPr>
          <a:xfrm>
            <a:off x="5149411" y="1825444"/>
            <a:ext cx="0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EBCE06-B8D7-4914-BF76-523E7F99A492}"/>
              </a:ext>
            </a:extLst>
          </p:cNvPr>
          <p:cNvSpPr txBox="1">
            <a:spLocks/>
          </p:cNvSpPr>
          <p:nvPr/>
        </p:nvSpPr>
        <p:spPr>
          <a:xfrm>
            <a:off x="5835650" y="1825444"/>
            <a:ext cx="2429385" cy="273126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col = “”;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 = </a:t>
            </a:r>
            <a:r>
              <a:rPr lang="en-US" dirty="0" err="1"/>
              <a:t>aCar.colour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col = “”;</a:t>
            </a:r>
          </a:p>
          <a:p>
            <a:pPr marL="0" indent="0">
              <a:buNone/>
            </a:pPr>
            <a:r>
              <a:rPr lang="en-US" dirty="0"/>
              <a:t>col = </a:t>
            </a:r>
            <a:r>
              <a:rPr lang="en-US" dirty="0" err="1"/>
              <a:t>aCar</a:t>
            </a:r>
            <a:r>
              <a:rPr lang="en-US" dirty="0"/>
              <a:t>[“</a:t>
            </a:r>
            <a:r>
              <a:rPr lang="en-US" dirty="0" err="1"/>
              <a:t>colour</a:t>
            </a:r>
            <a:r>
              <a:rPr lang="en-US" dirty="0"/>
              <a:t>”];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Methods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typcar</a:t>
            </a:r>
            <a:r>
              <a:rPr lang="en-US" dirty="0"/>
              <a:t> = “”;</a:t>
            </a:r>
          </a:p>
          <a:p>
            <a:pPr marL="0" indent="0">
              <a:buNone/>
            </a:pPr>
            <a:r>
              <a:rPr lang="en-US" dirty="0" err="1"/>
              <a:t>typcar</a:t>
            </a:r>
            <a:r>
              <a:rPr lang="en-US" dirty="0"/>
              <a:t> = </a:t>
            </a:r>
            <a:r>
              <a:rPr lang="en-US" dirty="0" err="1"/>
              <a:t>aCar.looks_like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45441"/>
            <a:ext cx="8103751" cy="381544"/>
          </a:xfrm>
        </p:spPr>
        <p:txBody>
          <a:bodyPr/>
          <a:lstStyle/>
          <a:p>
            <a:r>
              <a:rPr lang="en-US" cap="none" dirty="0"/>
              <a:t>Comments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F5F103E-E405-4B1D-AA9A-FF98BE6560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7055" y="1815751"/>
            <a:ext cx="4381495" cy="2792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comments to describe your code so when someone else (or yourself in a week) comes to read it they can understand what you have done.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// the next line will iterate the list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/* the following function will ensure that the variables passed to it are numbers before doing any math. */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984F14-9637-41B1-B493-5B085A5800AB}"/>
              </a:ext>
            </a:extLst>
          </p:cNvPr>
          <p:cNvCxnSpPr>
            <a:cxnSpLocks/>
          </p:cNvCxnSpPr>
          <p:nvPr/>
        </p:nvCxnSpPr>
        <p:spPr>
          <a:xfrm>
            <a:off x="5149411" y="1825444"/>
            <a:ext cx="0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EBCE06-B8D7-4914-BF76-523E7F99A492}"/>
              </a:ext>
            </a:extLst>
          </p:cNvPr>
          <p:cNvSpPr txBox="1">
            <a:spLocks/>
          </p:cNvSpPr>
          <p:nvPr/>
        </p:nvSpPr>
        <p:spPr>
          <a:xfrm>
            <a:off x="5835650" y="1825444"/>
            <a:ext cx="2429385" cy="27312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Commenting in your code is very important.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// to comment an individual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/*  */ to comment a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9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2/9/19 – S2W5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20% Week 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3904</TotalTime>
  <Words>1738</Words>
  <Application>Microsoft Office PowerPoint</Application>
  <PresentationFormat>On-screen Show (16:9)</PresentationFormat>
  <Paragraphs>390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Georgia</vt:lpstr>
      <vt:lpstr>inconsolatamedium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88</cp:revision>
  <dcterms:created xsi:type="dcterms:W3CDTF">2019-07-29T23:12:27Z</dcterms:created>
  <dcterms:modified xsi:type="dcterms:W3CDTF">2019-08-29T00:09:38Z</dcterms:modified>
</cp:coreProperties>
</file>