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3" r:id="rId2"/>
    <p:sldId id="308" r:id="rId3"/>
    <p:sldId id="328" r:id="rId4"/>
    <p:sldId id="342" r:id="rId5"/>
    <p:sldId id="343" r:id="rId6"/>
    <p:sldId id="344" r:id="rId7"/>
    <p:sldId id="345" r:id="rId8"/>
    <p:sldId id="272" r:id="rId9"/>
    <p:sldId id="312" r:id="rId10"/>
    <p:sldId id="314" r:id="rId11"/>
    <p:sldId id="333" r:id="rId12"/>
    <p:sldId id="346" r:id="rId13"/>
    <p:sldId id="347" r:id="rId14"/>
    <p:sldId id="349" r:id="rId15"/>
    <p:sldId id="348" r:id="rId16"/>
    <p:sldId id="350" r:id="rId17"/>
    <p:sldId id="351" r:id="rId18"/>
    <p:sldId id="315" r:id="rId19"/>
    <p:sldId id="354" r:id="rId20"/>
    <p:sldId id="353" r:id="rId21"/>
    <p:sldId id="352" r:id="rId22"/>
    <p:sldId id="34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19/08/2019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3 – Building 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 August 2019 / Semester 2 Week 3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1706931"/>
            <a:ext cx="8103750" cy="3144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Datatypes</a:t>
            </a:r>
          </a:p>
          <a:p>
            <a:pPr marL="0" indent="0">
              <a:buNone/>
            </a:pPr>
            <a:r>
              <a:rPr lang="en-US" dirty="0"/>
              <a:t>	Many programming languages insist that you define the type of data you plan on storing in a variable. This allows the compiler (that converts the program from people readable to machine readable) to catch errors.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Booleans (True/False, Yes/No, On/Off)</a:t>
            </a:r>
          </a:p>
          <a:p>
            <a:r>
              <a:rPr lang="en-US" dirty="0"/>
              <a:t>Numbers (1, 1.1, -3, 5x10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Strings (‘a’, “word”, “Many words”)</a:t>
            </a:r>
          </a:p>
          <a:p>
            <a:endParaRPr lang="en-US" dirty="0"/>
          </a:p>
          <a:p>
            <a:r>
              <a:rPr lang="en-US" dirty="0"/>
              <a:t>Objects – complicated information that may include other objects or the above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59917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1611852"/>
            <a:ext cx="8355012" cy="2880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Value concepts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Undefined 	(before the system knows what it is)</a:t>
            </a:r>
          </a:p>
          <a:p>
            <a:pPr marL="0" indent="0">
              <a:buNone/>
            </a:pPr>
            <a:r>
              <a:rPr lang="en-US" dirty="0"/>
              <a:t>Null				(when you have set it to ‘nothing’)</a:t>
            </a:r>
          </a:p>
          <a:p>
            <a:pPr marL="0" indent="0">
              <a:buNone/>
            </a:pPr>
            <a:r>
              <a:rPr lang="en-US" dirty="0"/>
              <a:t>Number		(when you have provided a number literal)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Symbol			(when you have provided a symbol literal)</a:t>
            </a:r>
          </a:p>
          <a:p>
            <a:pPr marL="0" indent="0">
              <a:buNone/>
            </a:pPr>
            <a:r>
              <a:rPr lang="en-US" dirty="0"/>
              <a:t>Boolean		(when you have provided a Boolean literal)</a:t>
            </a:r>
          </a:p>
          <a:p>
            <a:pPr marL="0" indent="0">
              <a:buNone/>
            </a:pPr>
            <a:r>
              <a:rPr lang="en-US" dirty="0"/>
              <a:t>String			(reference to a string object)</a:t>
            </a:r>
          </a:p>
          <a:p>
            <a:pPr marL="0" indent="0">
              <a:buNone/>
            </a:pPr>
            <a:r>
              <a:rPr lang="en-US" dirty="0"/>
              <a:t>Object			(reference to an object)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JavaScript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</p:spTree>
    <p:extLst>
      <p:ext uri="{BB962C8B-B14F-4D97-AF65-F5344CB8AC3E}">
        <p14:creationId xmlns:p14="http://schemas.microsoft.com/office/powerpoint/2010/main" val="2536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8355012" cy="2880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Value concepts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a; 			Undefined 	</a:t>
            </a:r>
          </a:p>
          <a:p>
            <a:pPr marL="0" indent="0">
              <a:buNone/>
            </a:pPr>
            <a:r>
              <a:rPr lang="en-US" dirty="0"/>
              <a:t>var a = null;	Null </a:t>
            </a:r>
          </a:p>
          <a:p>
            <a:pPr marL="0" indent="0">
              <a:buNone/>
            </a:pPr>
            <a:r>
              <a:rPr lang="en-US" dirty="0"/>
              <a:t>var a = 1;		Number		</a:t>
            </a:r>
          </a:p>
          <a:p>
            <a:pPr marL="0" indent="0">
              <a:buNone/>
            </a:pPr>
            <a:r>
              <a:rPr lang="en-US" dirty="0"/>
              <a:t>var a = true; 	Boolean		</a:t>
            </a:r>
          </a:p>
          <a:p>
            <a:pPr marL="0" indent="0">
              <a:buNone/>
            </a:pPr>
            <a:r>
              <a:rPr lang="en-US" dirty="0"/>
              <a:t>var a = “Hello”; 	String			</a:t>
            </a:r>
          </a:p>
          <a:p>
            <a:pPr marL="0" indent="0">
              <a:buNone/>
            </a:pPr>
            <a:r>
              <a:rPr lang="en-US" dirty="0"/>
              <a:t>var a = {}; 	Object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Create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</p:spTree>
    <p:extLst>
      <p:ext uri="{BB962C8B-B14F-4D97-AF65-F5344CB8AC3E}">
        <p14:creationId xmlns:p14="http://schemas.microsoft.com/office/powerpoint/2010/main" val="278544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264636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 </a:t>
            </a:r>
          </a:p>
          <a:p>
            <a:pPr marL="0" indent="0">
              <a:buNone/>
            </a:pPr>
            <a:r>
              <a:rPr lang="en-US" dirty="0"/>
              <a:t>Not Equal	</a:t>
            </a:r>
          </a:p>
          <a:p>
            <a:pPr marL="0" indent="0">
              <a:buNone/>
            </a:pPr>
            <a:r>
              <a:rPr lang="en-US" dirty="0"/>
              <a:t>Greater than</a:t>
            </a:r>
          </a:p>
          <a:p>
            <a:pPr marL="0" indent="0">
              <a:buNone/>
            </a:pPr>
            <a:r>
              <a:rPr lang="en-US" dirty="0"/>
              <a:t>Greater than or equal to</a:t>
            </a:r>
          </a:p>
          <a:p>
            <a:pPr marL="0" indent="0">
              <a:buNone/>
            </a:pP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dirty="0"/>
              <a:t>Less than or equal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equivalence</a:t>
            </a:r>
          </a:p>
          <a:p>
            <a:pPr marL="0" indent="0">
              <a:buNone/>
            </a:pPr>
            <a:r>
              <a:rPr lang="en-US" dirty="0"/>
              <a:t>Not Object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EAD6FA-B32B-4B1C-90FB-83D49066568C}"/>
              </a:ext>
            </a:extLst>
          </p:cNvPr>
          <p:cNvSpPr txBox="1">
            <a:spLocks/>
          </p:cNvSpPr>
          <p:nvPr/>
        </p:nvSpPr>
        <p:spPr>
          <a:xfrm>
            <a:off x="3373440" y="1719343"/>
            <a:ext cx="2646362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!=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!==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1F73B-8A69-4A7A-A760-772576135739}"/>
              </a:ext>
            </a:extLst>
          </p:cNvPr>
          <p:cNvSpPr txBox="1"/>
          <p:nvPr/>
        </p:nvSpPr>
        <p:spPr>
          <a:xfrm>
            <a:off x="5549900" y="2146300"/>
            <a:ext cx="1581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can’t compare different types</a:t>
            </a:r>
          </a:p>
          <a:p>
            <a:endParaRPr lang="en-AU" dirty="0"/>
          </a:p>
          <a:p>
            <a:r>
              <a:rPr lang="en-AU" dirty="0"/>
              <a:t>e.g. </a:t>
            </a:r>
          </a:p>
          <a:p>
            <a:endParaRPr lang="en-AU" dirty="0"/>
          </a:p>
          <a:p>
            <a:r>
              <a:rPr lang="en-AU" dirty="0"/>
              <a:t>2 == “2” 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54F8EC40-44C2-421A-9FC7-1DA2DB1ABCD3}"/>
              </a:ext>
            </a:extLst>
          </p:cNvPr>
          <p:cNvSpPr/>
          <p:nvPr/>
        </p:nvSpPr>
        <p:spPr>
          <a:xfrm>
            <a:off x="6432931" y="3727450"/>
            <a:ext cx="83185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80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264636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	</a:t>
            </a:r>
          </a:p>
          <a:p>
            <a:pPr marL="0" indent="0">
              <a:buNone/>
            </a:pPr>
            <a:r>
              <a:rPr lang="en-US" dirty="0"/>
              <a:t>Or	</a:t>
            </a:r>
          </a:p>
          <a:p>
            <a:pPr marL="0" indent="0">
              <a:buNone/>
            </a:pPr>
            <a:r>
              <a:rPr lang="en-US" dirty="0"/>
              <a:t>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Concatenation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Logical Operators &amp; Concatenation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EAD6FA-B32B-4B1C-90FB-83D49066568C}"/>
              </a:ext>
            </a:extLst>
          </p:cNvPr>
          <p:cNvSpPr txBox="1">
            <a:spLocks/>
          </p:cNvSpPr>
          <p:nvPr/>
        </p:nvSpPr>
        <p:spPr>
          <a:xfrm>
            <a:off x="3373440" y="1719343"/>
            <a:ext cx="2646362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&amp;&amp;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||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2646362" cy="3067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(x == 1) text = “yes”;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(x == 1) {</a:t>
            </a:r>
          </a:p>
          <a:p>
            <a:pPr marL="0" indent="0">
              <a:buNone/>
            </a:pPr>
            <a:r>
              <a:rPr lang="en-US" dirty="0"/>
              <a:t>	text = “yes”;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text = “no”;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Decisions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6DF961-E8CA-4D0E-B95F-0024084412E8}"/>
              </a:ext>
            </a:extLst>
          </p:cNvPr>
          <p:cNvSpPr txBox="1">
            <a:spLocks/>
          </p:cNvSpPr>
          <p:nvPr/>
        </p:nvSpPr>
        <p:spPr>
          <a:xfrm>
            <a:off x="4446588" y="1719343"/>
            <a:ext cx="2646362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switch (x)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case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text = “yes”;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case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text = “maybe”;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case 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text = “no”;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8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315436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pPr marL="0" indent="0">
              <a:buNone/>
            </a:pPr>
            <a:r>
              <a:rPr lang="en-US" dirty="0"/>
              <a:t>	text += “The number is”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Repetition – Do/loops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6DF961-E8CA-4D0E-B95F-0024084412E8}"/>
              </a:ext>
            </a:extLst>
          </p:cNvPr>
          <p:cNvSpPr txBox="1">
            <a:spLocks/>
          </p:cNvSpPr>
          <p:nvPr/>
        </p:nvSpPr>
        <p:spPr>
          <a:xfrm>
            <a:off x="4446588" y="1719343"/>
            <a:ext cx="3211512" cy="306744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	text += “The number is”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 &lt; 10);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77838" y="1719343"/>
            <a:ext cx="4710112" cy="306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(var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text += “The number is”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7838" y="1097237"/>
            <a:ext cx="8103751" cy="381544"/>
          </a:xfrm>
        </p:spPr>
        <p:txBody>
          <a:bodyPr/>
          <a:lstStyle/>
          <a:p>
            <a:r>
              <a:rPr lang="en-US" sz="2800" cap="none" dirty="0"/>
              <a:t>Repetition - For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</p:spTree>
    <p:extLst>
      <p:ext uri="{BB962C8B-B14F-4D97-AF65-F5344CB8AC3E}">
        <p14:creationId xmlns:p14="http://schemas.microsoft.com/office/powerpoint/2010/main" val="350971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Hello World!</a:t>
            </a:r>
          </a:p>
          <a:p>
            <a:endParaRPr lang="en-AU" dirty="0"/>
          </a:p>
          <a:p>
            <a:r>
              <a:rPr lang="en-AU" dirty="0"/>
              <a:t>Open your chosen IDE</a:t>
            </a:r>
          </a:p>
          <a:p>
            <a:r>
              <a:rPr lang="en-AU" dirty="0"/>
              <a:t>Create a file (in your tracked git folder) called hello.html</a:t>
            </a:r>
          </a:p>
          <a:p>
            <a:endParaRPr lang="en-AU" dirty="0"/>
          </a:p>
          <a:p>
            <a:r>
              <a:rPr lang="en-AU" sz="1000" dirty="0"/>
              <a:t>&lt;!DOCTYPE html&gt;</a:t>
            </a:r>
            <a:br>
              <a:rPr lang="en-AU" sz="1000" dirty="0"/>
            </a:br>
            <a:r>
              <a:rPr lang="en-AU" sz="1000" dirty="0"/>
              <a:t>&lt;html&gt;</a:t>
            </a:r>
            <a:br>
              <a:rPr lang="en-AU" sz="1000" dirty="0"/>
            </a:br>
            <a:r>
              <a:rPr lang="en-AU" sz="1000" dirty="0"/>
              <a:t>&lt;body&gt;</a:t>
            </a:r>
            <a:br>
              <a:rPr lang="en-AU" sz="1000" dirty="0"/>
            </a:br>
            <a:br>
              <a:rPr lang="en-AU" sz="1000" dirty="0"/>
            </a:br>
            <a:r>
              <a:rPr lang="en-AU" sz="1000" dirty="0"/>
              <a:t>&lt;h1&gt;My First Web Page&lt;/h1&gt;</a:t>
            </a:r>
            <a:br>
              <a:rPr lang="en-AU" sz="1000" dirty="0"/>
            </a:br>
            <a:r>
              <a:rPr lang="en-AU" sz="1000" dirty="0"/>
              <a:t>&lt;p&gt;My first paragraph.&lt;/p&gt;</a:t>
            </a:r>
            <a:br>
              <a:rPr lang="en-AU" sz="1000" dirty="0"/>
            </a:br>
            <a:br>
              <a:rPr lang="en-AU" sz="1000" dirty="0"/>
            </a:br>
            <a:r>
              <a:rPr lang="en-AU" sz="1000" dirty="0"/>
              <a:t>&lt;script&gt;</a:t>
            </a:r>
            <a:br>
              <a:rPr lang="en-AU" sz="1000" dirty="0"/>
            </a:br>
            <a:r>
              <a:rPr lang="en-AU" sz="1000" dirty="0" err="1"/>
              <a:t>window.alert</a:t>
            </a:r>
            <a:r>
              <a:rPr lang="en-AU" sz="1000" dirty="0"/>
              <a:t>(“Hello World”);</a:t>
            </a:r>
            <a:br>
              <a:rPr lang="en-AU" sz="1000" dirty="0"/>
            </a:br>
            <a:r>
              <a:rPr lang="en-AU" sz="1000" dirty="0"/>
              <a:t>&lt;/script&gt;</a:t>
            </a:r>
            <a:br>
              <a:rPr lang="en-AU" sz="1000" dirty="0"/>
            </a:br>
            <a:br>
              <a:rPr lang="en-AU" sz="1000" dirty="0"/>
            </a:br>
            <a:r>
              <a:rPr lang="en-AU" sz="1000" dirty="0"/>
              <a:t>&lt;/body&gt;</a:t>
            </a:r>
            <a:br>
              <a:rPr lang="en-AU" sz="1000" dirty="0"/>
            </a:br>
            <a:r>
              <a:rPr lang="en-AU" sz="1000" dirty="0"/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05875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Hello World Again!</a:t>
            </a:r>
          </a:p>
          <a:p>
            <a:endParaRPr lang="en-AU" dirty="0"/>
          </a:p>
          <a:p>
            <a:r>
              <a:rPr lang="en-AU" dirty="0"/>
              <a:t>Open your chosen IDE</a:t>
            </a:r>
          </a:p>
          <a:p>
            <a:r>
              <a:rPr lang="en-AU" dirty="0"/>
              <a:t>Create a file (in your tracked git folder) called hello.html</a:t>
            </a:r>
          </a:p>
          <a:p>
            <a:endParaRPr lang="en-AU" dirty="0"/>
          </a:p>
          <a:p>
            <a:r>
              <a:rPr lang="en-AU" sz="1000" dirty="0"/>
              <a:t>&lt;!DOCTYPE html&gt;</a:t>
            </a:r>
            <a:br>
              <a:rPr lang="en-AU" sz="1000" dirty="0"/>
            </a:br>
            <a:r>
              <a:rPr lang="en-AU" sz="1000" dirty="0"/>
              <a:t>&lt;html&gt;</a:t>
            </a:r>
            <a:br>
              <a:rPr lang="en-AU" sz="1000" dirty="0"/>
            </a:br>
            <a:r>
              <a:rPr lang="en-AU" sz="1000" dirty="0"/>
              <a:t>&lt;body&gt;</a:t>
            </a:r>
            <a:br>
              <a:rPr lang="en-AU" sz="1000" dirty="0"/>
            </a:br>
            <a:br>
              <a:rPr lang="en-AU" sz="1000" dirty="0"/>
            </a:br>
            <a:r>
              <a:rPr lang="en-AU" sz="1000" dirty="0"/>
              <a:t>&lt;h1&gt;My First Web Page&lt;/h1&gt;</a:t>
            </a:r>
            <a:br>
              <a:rPr lang="en-AU" sz="1000" dirty="0"/>
            </a:br>
            <a:r>
              <a:rPr lang="en-AU" sz="1000" dirty="0"/>
              <a:t>&lt;p&gt;My first paragraph.&lt;/p&gt;</a:t>
            </a:r>
            <a:br>
              <a:rPr lang="en-AU" sz="1000" dirty="0"/>
            </a:br>
            <a:br>
              <a:rPr lang="en-AU" sz="1000" dirty="0"/>
            </a:br>
            <a:r>
              <a:rPr lang="en-AU" sz="1000" dirty="0"/>
              <a:t>&lt;script&gt;</a:t>
            </a:r>
            <a:br>
              <a:rPr lang="en-AU" sz="1000" dirty="0"/>
            </a:br>
            <a:r>
              <a:rPr lang="en-AU" sz="1000" dirty="0"/>
              <a:t>// </a:t>
            </a:r>
            <a:r>
              <a:rPr lang="en-AU" sz="1000" dirty="0" err="1"/>
              <a:t>window.alert</a:t>
            </a:r>
            <a:r>
              <a:rPr lang="en-AU" sz="1000" dirty="0"/>
              <a:t>(“Hello World”);</a:t>
            </a:r>
          </a:p>
          <a:p>
            <a:r>
              <a:rPr lang="en-AU" sz="1000" dirty="0" err="1"/>
              <a:t>document.write</a:t>
            </a:r>
            <a:r>
              <a:rPr lang="en-AU" sz="1000" dirty="0"/>
              <a:t>(“Hello World Again &lt;</a:t>
            </a:r>
            <a:r>
              <a:rPr lang="en-AU" sz="1000" dirty="0" err="1"/>
              <a:t>br</a:t>
            </a:r>
            <a:r>
              <a:rPr lang="en-AU" sz="1000" dirty="0"/>
              <a:t>&gt;”);</a:t>
            </a:r>
            <a:br>
              <a:rPr lang="en-AU" sz="1000" dirty="0"/>
            </a:br>
            <a:r>
              <a:rPr lang="en-AU" sz="1000" dirty="0"/>
              <a:t>&lt;/script&gt;</a:t>
            </a:r>
            <a:br>
              <a:rPr lang="en-AU" sz="1000" dirty="0"/>
            </a:br>
            <a:br>
              <a:rPr lang="en-AU" sz="1000" dirty="0"/>
            </a:br>
            <a:r>
              <a:rPr lang="en-AU" sz="1000" dirty="0"/>
              <a:t>&lt;/body&gt;</a:t>
            </a:r>
            <a:br>
              <a:rPr lang="en-AU" sz="1000" dirty="0"/>
            </a:br>
            <a:r>
              <a:rPr lang="en-AU" sz="1000" dirty="0"/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5631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/>
          </a:bodyPr>
          <a:lstStyle/>
          <a:p>
            <a:r>
              <a:rPr lang="en-AU" dirty="0"/>
              <a:t>We looked at decisions and repetition</a:t>
            </a:r>
          </a:p>
          <a:p>
            <a:endParaRPr lang="en-AU" dirty="0"/>
          </a:p>
          <a:p>
            <a:r>
              <a:rPr lang="en-AU" dirty="0"/>
              <a:t>We practiced some simple flow charting</a:t>
            </a:r>
          </a:p>
          <a:p>
            <a:endParaRPr lang="en-AU" dirty="0"/>
          </a:p>
          <a:p>
            <a:r>
              <a:rPr lang="en-AU" dirty="0"/>
              <a:t>We looked at pseudo-coding</a:t>
            </a:r>
          </a:p>
          <a:p>
            <a:endParaRPr lang="en-AU" dirty="0"/>
          </a:p>
          <a:p>
            <a:r>
              <a:rPr lang="en-AU" dirty="0"/>
              <a:t>We started work on some traffic light examples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Inside the &lt;script&gt; &lt;/script&gt;</a:t>
            </a:r>
            <a:endParaRPr lang="en-AU" sz="1000" dirty="0"/>
          </a:p>
          <a:p>
            <a:endParaRPr lang="en-AU" sz="1000" dirty="0"/>
          </a:p>
          <a:p>
            <a:r>
              <a:rPr lang="en-AU" sz="1200" dirty="0"/>
              <a:t>Lets play with some concepts</a:t>
            </a:r>
          </a:p>
          <a:p>
            <a:endParaRPr lang="en-AU" sz="1200" dirty="0"/>
          </a:p>
          <a:p>
            <a:r>
              <a:rPr lang="en-AU" sz="1200" dirty="0"/>
              <a:t>Write some assignment, if, switch, do, for, while loops and try them in your webpage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88055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Take your first simple Traffic Light pseudo-code and write it into JavaScript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35998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84198" y="1162049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Now try with your full traffic light </a:t>
            </a:r>
          </a:p>
          <a:p>
            <a:endParaRPr lang="en-AU" dirty="0"/>
          </a:p>
          <a:p>
            <a:r>
              <a:rPr lang="en-AU" dirty="0"/>
              <a:t>Right turn lanes and pedestrian crossings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FD1EB1-5AD5-49B8-A25D-CBA5193E9898}"/>
              </a:ext>
            </a:extLst>
          </p:cNvPr>
          <p:cNvGrpSpPr/>
          <p:nvPr/>
        </p:nvGrpSpPr>
        <p:grpSpPr>
          <a:xfrm>
            <a:off x="4991104" y="4076699"/>
            <a:ext cx="1460500" cy="971550"/>
            <a:chOff x="3441700" y="3683000"/>
            <a:chExt cx="1460500" cy="97155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807BB7-3867-4D0D-93B4-FD632BE996BC}"/>
                </a:ext>
              </a:extLst>
            </p:cNvPr>
            <p:cNvCxnSpPr/>
            <p:nvPr/>
          </p:nvCxnSpPr>
          <p:spPr>
            <a:xfrm flipV="1">
              <a:off x="3860800" y="381000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7FB69F-6046-4AEF-B81A-729F42B7CDF8}"/>
                </a:ext>
              </a:extLst>
            </p:cNvPr>
            <p:cNvCxnSpPr/>
            <p:nvPr/>
          </p:nvCxnSpPr>
          <p:spPr>
            <a:xfrm flipV="1">
              <a:off x="4127500" y="381000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9DD4FE-91B8-4B9A-8913-9CE4EC436F7E}"/>
                </a:ext>
              </a:extLst>
            </p:cNvPr>
            <p:cNvCxnSpPr/>
            <p:nvPr/>
          </p:nvCxnSpPr>
          <p:spPr>
            <a:xfrm flipV="1">
              <a:off x="4356100" y="406400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AF113F7-2E21-4BEF-A2AE-6D3C1B736003}"/>
                </a:ext>
              </a:extLst>
            </p:cNvPr>
            <p:cNvCxnSpPr/>
            <p:nvPr/>
          </p:nvCxnSpPr>
          <p:spPr>
            <a:xfrm flipV="1">
              <a:off x="4356100" y="381000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C8E560-505F-43AF-844C-E98D6AD0F946}"/>
                </a:ext>
              </a:extLst>
            </p:cNvPr>
            <p:cNvCxnSpPr/>
            <p:nvPr/>
          </p:nvCxnSpPr>
          <p:spPr>
            <a:xfrm>
              <a:off x="3441700" y="368300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313F58-0758-4E62-A9E8-9614D8E19D8D}"/>
              </a:ext>
            </a:extLst>
          </p:cNvPr>
          <p:cNvGrpSpPr/>
          <p:nvPr/>
        </p:nvGrpSpPr>
        <p:grpSpPr>
          <a:xfrm rot="5400000">
            <a:off x="3654423" y="2488621"/>
            <a:ext cx="1460500" cy="971550"/>
            <a:chOff x="1845182" y="3016250"/>
            <a:chExt cx="1460500" cy="9715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F1D4B8-11CD-4F05-9A39-0D07DF84338E}"/>
                </a:ext>
              </a:extLst>
            </p:cNvPr>
            <p:cNvCxnSpPr/>
            <p:nvPr/>
          </p:nvCxnSpPr>
          <p:spPr>
            <a:xfrm flipV="1">
              <a:off x="22642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7D7ECA-54F8-4B42-9CBC-6850296B5072}"/>
                </a:ext>
              </a:extLst>
            </p:cNvPr>
            <p:cNvCxnSpPr/>
            <p:nvPr/>
          </p:nvCxnSpPr>
          <p:spPr>
            <a:xfrm flipV="1">
              <a:off x="25309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A030AC-BE3D-40B4-9F43-9E5138106BA9}"/>
                </a:ext>
              </a:extLst>
            </p:cNvPr>
            <p:cNvCxnSpPr/>
            <p:nvPr/>
          </p:nvCxnSpPr>
          <p:spPr>
            <a:xfrm flipV="1">
              <a:off x="2759582" y="339725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BAC984-C9AE-489E-8112-F06FD2868C42}"/>
                </a:ext>
              </a:extLst>
            </p:cNvPr>
            <p:cNvCxnSpPr/>
            <p:nvPr/>
          </p:nvCxnSpPr>
          <p:spPr>
            <a:xfrm flipV="1">
              <a:off x="2759582" y="314325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8E5DD0-4624-419C-8F3A-96573A03F9B0}"/>
                </a:ext>
              </a:extLst>
            </p:cNvPr>
            <p:cNvCxnSpPr/>
            <p:nvPr/>
          </p:nvCxnSpPr>
          <p:spPr>
            <a:xfrm>
              <a:off x="1845182" y="301625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D3E1DE-BAF1-4ED3-9704-9ACD7B00549B}"/>
              </a:ext>
            </a:extLst>
          </p:cNvPr>
          <p:cNvGrpSpPr/>
          <p:nvPr/>
        </p:nvGrpSpPr>
        <p:grpSpPr>
          <a:xfrm rot="10800000">
            <a:off x="5587998" y="1329521"/>
            <a:ext cx="1460500" cy="971550"/>
            <a:chOff x="1845182" y="3016250"/>
            <a:chExt cx="1460500" cy="97155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1F072E-3B0E-43C0-AD9C-0683EC4F8DD5}"/>
                </a:ext>
              </a:extLst>
            </p:cNvPr>
            <p:cNvCxnSpPr/>
            <p:nvPr/>
          </p:nvCxnSpPr>
          <p:spPr>
            <a:xfrm flipV="1">
              <a:off x="22642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291DE4-A315-409D-AE88-06924A8515F0}"/>
                </a:ext>
              </a:extLst>
            </p:cNvPr>
            <p:cNvCxnSpPr/>
            <p:nvPr/>
          </p:nvCxnSpPr>
          <p:spPr>
            <a:xfrm flipV="1">
              <a:off x="25309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DE3AAB-49C6-4418-AFF2-03EBBC19BEBC}"/>
                </a:ext>
              </a:extLst>
            </p:cNvPr>
            <p:cNvCxnSpPr/>
            <p:nvPr/>
          </p:nvCxnSpPr>
          <p:spPr>
            <a:xfrm flipV="1">
              <a:off x="2759582" y="339725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3ECF4B-AF31-40E5-922C-E991A9AA353B}"/>
                </a:ext>
              </a:extLst>
            </p:cNvPr>
            <p:cNvCxnSpPr/>
            <p:nvPr/>
          </p:nvCxnSpPr>
          <p:spPr>
            <a:xfrm flipV="1">
              <a:off x="2759582" y="314325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2899AF7-66A2-450E-B29E-28B2A20BEBE0}"/>
                </a:ext>
              </a:extLst>
            </p:cNvPr>
            <p:cNvCxnSpPr/>
            <p:nvPr/>
          </p:nvCxnSpPr>
          <p:spPr>
            <a:xfrm>
              <a:off x="1845182" y="301625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2011F8-D622-4D2C-9F5E-52E057D5DE41}"/>
              </a:ext>
            </a:extLst>
          </p:cNvPr>
          <p:cNvGrpSpPr/>
          <p:nvPr/>
        </p:nvGrpSpPr>
        <p:grpSpPr>
          <a:xfrm rot="16200000">
            <a:off x="6880228" y="3009607"/>
            <a:ext cx="1460500" cy="971550"/>
            <a:chOff x="1845182" y="3016250"/>
            <a:chExt cx="1460500" cy="97155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6B80E3-B1BE-428C-BBE7-7B0A247D90B0}"/>
                </a:ext>
              </a:extLst>
            </p:cNvPr>
            <p:cNvCxnSpPr/>
            <p:nvPr/>
          </p:nvCxnSpPr>
          <p:spPr>
            <a:xfrm flipV="1">
              <a:off x="22642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7AB455-71D9-4F61-AB01-2610787557E6}"/>
                </a:ext>
              </a:extLst>
            </p:cNvPr>
            <p:cNvCxnSpPr/>
            <p:nvPr/>
          </p:nvCxnSpPr>
          <p:spPr>
            <a:xfrm flipV="1">
              <a:off x="25309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2E804E-9DEB-4688-A33A-EFB112D249A6}"/>
                </a:ext>
              </a:extLst>
            </p:cNvPr>
            <p:cNvCxnSpPr/>
            <p:nvPr/>
          </p:nvCxnSpPr>
          <p:spPr>
            <a:xfrm flipV="1">
              <a:off x="2759582" y="339725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E1CA6B-A20F-43EF-98E8-4B984A422E1A}"/>
                </a:ext>
              </a:extLst>
            </p:cNvPr>
            <p:cNvCxnSpPr/>
            <p:nvPr/>
          </p:nvCxnSpPr>
          <p:spPr>
            <a:xfrm flipV="1">
              <a:off x="2759582" y="314325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F01D9B6-A6B2-4CBA-A006-A96BE8508189}"/>
                </a:ext>
              </a:extLst>
            </p:cNvPr>
            <p:cNvCxnSpPr/>
            <p:nvPr/>
          </p:nvCxnSpPr>
          <p:spPr>
            <a:xfrm>
              <a:off x="1845182" y="301625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0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Decisions – Boolean / Branching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4455F3-8DD4-42D9-A609-6B6438DC4502}"/>
              </a:ext>
            </a:extLst>
          </p:cNvPr>
          <p:cNvGrpSpPr/>
          <p:nvPr/>
        </p:nvGrpSpPr>
        <p:grpSpPr>
          <a:xfrm>
            <a:off x="839602" y="1957130"/>
            <a:ext cx="2767198" cy="2918559"/>
            <a:chOff x="5475102" y="1111250"/>
            <a:chExt cx="3008498" cy="3213100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B1D528E-4D02-418D-84C2-DE10ED3E8B99}"/>
                </a:ext>
              </a:extLst>
            </p:cNvPr>
            <p:cNvSpPr/>
            <p:nvPr/>
          </p:nvSpPr>
          <p:spPr>
            <a:xfrm>
              <a:off x="5626801" y="2192931"/>
              <a:ext cx="952500" cy="927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Is it cold?</a:t>
              </a:r>
              <a:endParaRPr lang="en-AU" sz="10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D6F6D8-1582-4AC9-A8FC-5CCE195285F7}"/>
                </a:ext>
              </a:extLst>
            </p:cNvPr>
            <p:cNvSpPr/>
            <p:nvPr/>
          </p:nvSpPr>
          <p:spPr>
            <a:xfrm>
              <a:off x="7289800" y="2371710"/>
              <a:ext cx="1193800" cy="569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Turn off Heater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58CDCF-65EF-4167-B6B9-CCBAAF913CE6}"/>
                </a:ext>
              </a:extLst>
            </p:cNvPr>
            <p:cNvSpPr/>
            <p:nvPr/>
          </p:nvSpPr>
          <p:spPr>
            <a:xfrm>
              <a:off x="5475102" y="3683000"/>
              <a:ext cx="1255898" cy="64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Turn on Heater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401608-D36D-474C-BB1D-62BA8A296491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579301" y="2656481"/>
              <a:ext cx="710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A5072F-CDDF-4F11-8F86-4F5185D826C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6103051" y="3120031"/>
              <a:ext cx="0" cy="562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AA0BC5-33F1-4FAA-8EC5-3D69F726A291}"/>
                </a:ext>
              </a:extLst>
            </p:cNvPr>
            <p:cNvSpPr txBox="1"/>
            <p:nvPr/>
          </p:nvSpPr>
          <p:spPr>
            <a:xfrm>
              <a:off x="6731000" y="2434891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No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B7934-F3F1-4097-895F-ABE6F712C2FF}"/>
                </a:ext>
              </a:extLst>
            </p:cNvPr>
            <p:cNvSpPr txBox="1"/>
            <p:nvPr/>
          </p:nvSpPr>
          <p:spPr>
            <a:xfrm>
              <a:off x="6141846" y="3221545"/>
              <a:ext cx="347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Yes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0D05-7D4E-497D-BF0D-96CAD2D745E3}"/>
                </a:ext>
              </a:extLst>
            </p:cNvPr>
            <p:cNvCxnSpPr>
              <a:cxnSpLocks/>
              <a:stCxn id="15" idx="2"/>
              <a:endCxn id="7" idx="0"/>
            </p:cNvCxnSpPr>
            <p:nvPr/>
          </p:nvCxnSpPr>
          <p:spPr>
            <a:xfrm>
              <a:off x="6103051" y="1358900"/>
              <a:ext cx="0" cy="834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97827BB-FF00-403F-92BC-30875760562C}"/>
                </a:ext>
              </a:extLst>
            </p:cNvPr>
            <p:cNvSpPr/>
            <p:nvPr/>
          </p:nvSpPr>
          <p:spPr>
            <a:xfrm>
              <a:off x="5645851" y="1111250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8897E5-8E96-4DBD-8E27-5E4E502B9233}"/>
              </a:ext>
            </a:extLst>
          </p:cNvPr>
          <p:cNvGrpSpPr/>
          <p:nvPr/>
        </p:nvGrpSpPr>
        <p:grpSpPr>
          <a:xfrm>
            <a:off x="4296359" y="1787335"/>
            <a:ext cx="4705760" cy="3224709"/>
            <a:chOff x="3807838" y="1099641"/>
            <a:chExt cx="4705760" cy="3224709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5F4AF26-F080-4041-B564-95308A35B008}"/>
                </a:ext>
              </a:extLst>
            </p:cNvPr>
            <p:cNvSpPr/>
            <p:nvPr/>
          </p:nvSpPr>
          <p:spPr>
            <a:xfrm>
              <a:off x="5626801" y="2192931"/>
              <a:ext cx="952500" cy="927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5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8808F6-344E-4BE0-8C55-DD37BF6F19B8}"/>
                </a:ext>
              </a:extLst>
            </p:cNvPr>
            <p:cNvSpPr/>
            <p:nvPr/>
          </p:nvSpPr>
          <p:spPr>
            <a:xfrm>
              <a:off x="7319798" y="3754809"/>
              <a:ext cx="1193800" cy="569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Turn off Heater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93712-7D2C-44C6-9BBB-195FE8289B27}"/>
                </a:ext>
              </a:extLst>
            </p:cNvPr>
            <p:cNvSpPr/>
            <p:nvPr/>
          </p:nvSpPr>
          <p:spPr>
            <a:xfrm>
              <a:off x="5475102" y="3683000"/>
              <a:ext cx="1255898" cy="64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Turn on Heater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E6E65D-E019-4D7E-9114-6193E9CC6857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>
              <a:off x="6103051" y="3120031"/>
              <a:ext cx="0" cy="562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14E9E-7070-4963-8CF8-D20EF6B12FC3}"/>
                </a:ext>
              </a:extLst>
            </p:cNvPr>
            <p:cNvSpPr txBox="1"/>
            <p:nvPr/>
          </p:nvSpPr>
          <p:spPr>
            <a:xfrm>
              <a:off x="6585445" y="2446460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26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5567EE-42BB-4470-961F-FA480A38670E}"/>
                </a:ext>
              </a:extLst>
            </p:cNvPr>
            <p:cNvSpPr txBox="1"/>
            <p:nvPr/>
          </p:nvSpPr>
          <p:spPr>
            <a:xfrm>
              <a:off x="6094573" y="3097923"/>
              <a:ext cx="3478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10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29A1E9-3E40-492A-A163-B0EA354F5C93}"/>
                </a:ext>
              </a:extLst>
            </p:cNvPr>
            <p:cNvCxnSpPr>
              <a:cxnSpLocks/>
              <a:stCxn id="30" idx="2"/>
              <a:endCxn id="18" idx="0"/>
            </p:cNvCxnSpPr>
            <p:nvPr/>
          </p:nvCxnSpPr>
          <p:spPr>
            <a:xfrm>
              <a:off x="6100958" y="1347291"/>
              <a:ext cx="2093" cy="84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E3B2-63FD-48FD-AB1E-418A4F59ECCC}"/>
                </a:ext>
              </a:extLst>
            </p:cNvPr>
            <p:cNvSpPr/>
            <p:nvPr/>
          </p:nvSpPr>
          <p:spPr>
            <a:xfrm>
              <a:off x="5718482" y="2465047"/>
              <a:ext cx="764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bg1"/>
                  </a:solidFill>
                </a:rPr>
                <a:t>What </a:t>
              </a:r>
            </a:p>
            <a:p>
              <a:pPr algn="ctr"/>
              <a:r>
                <a:rPr lang="en-AU" sz="800" dirty="0">
                  <a:solidFill>
                    <a:schemeClr val="bg1"/>
                  </a:solidFill>
                </a:rPr>
                <a:t>temperature?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DCC36A-1812-405F-9509-892753C35C01}"/>
                </a:ext>
              </a:extLst>
            </p:cNvPr>
            <p:cNvSpPr/>
            <p:nvPr/>
          </p:nvSpPr>
          <p:spPr>
            <a:xfrm>
              <a:off x="3807838" y="3683000"/>
              <a:ext cx="1255898" cy="64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Sell Heater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4424EA-DA41-46BD-8B56-5FDA8118A6D8}"/>
                </a:ext>
              </a:extLst>
            </p:cNvPr>
            <p:cNvSpPr txBox="1"/>
            <p:nvPr/>
          </p:nvSpPr>
          <p:spPr>
            <a:xfrm>
              <a:off x="5363176" y="2452624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45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1592B1DD-ECA3-420D-814B-C1812103E4D9}"/>
                </a:ext>
              </a:extLst>
            </p:cNvPr>
            <p:cNvCxnSpPr>
              <a:stCxn id="18" idx="1"/>
              <a:endCxn id="26" idx="0"/>
            </p:cNvCxnSpPr>
            <p:nvPr/>
          </p:nvCxnSpPr>
          <p:spPr>
            <a:xfrm rot="10800000" flipV="1">
              <a:off x="4435787" y="2656480"/>
              <a:ext cx="1191014" cy="10265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009F1C09-EB1C-414D-AA65-8B76E017B118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>
              <a:off x="6579301" y="2656481"/>
              <a:ext cx="1337397" cy="10983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EC19151-C72D-4D80-95E1-0C30308B7F0F}"/>
                </a:ext>
              </a:extLst>
            </p:cNvPr>
            <p:cNvSpPr/>
            <p:nvPr/>
          </p:nvSpPr>
          <p:spPr>
            <a:xfrm>
              <a:off x="5643758" y="1099641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Repetition – </a:t>
            </a:r>
            <a:r>
              <a:rPr lang="en-US" sz="2400" cap="none" dirty="0"/>
              <a:t>Do Loop / Do While Loop / Do Loop While</a:t>
            </a:r>
            <a:endParaRPr lang="en-US" cap="non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D4E461-4736-40DB-9A81-7B0920638E55}"/>
              </a:ext>
            </a:extLst>
          </p:cNvPr>
          <p:cNvGrpSpPr/>
          <p:nvPr/>
        </p:nvGrpSpPr>
        <p:grpSpPr>
          <a:xfrm>
            <a:off x="775401" y="2336451"/>
            <a:ext cx="1193800" cy="1425252"/>
            <a:chOff x="5506151" y="1419644"/>
            <a:chExt cx="1193800" cy="142525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520B6A-D086-486E-AFB2-92967799F091}"/>
                </a:ext>
              </a:extLst>
            </p:cNvPr>
            <p:cNvSpPr/>
            <p:nvPr/>
          </p:nvSpPr>
          <p:spPr>
            <a:xfrm>
              <a:off x="5506151" y="2269005"/>
              <a:ext cx="1193800" cy="569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Breathe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2A6A3E2-AEA7-4FA7-8263-1E619264AA39}"/>
                </a:ext>
              </a:extLst>
            </p:cNvPr>
            <p:cNvCxnSpPr>
              <a:cxnSpLocks/>
              <a:stCxn id="35" idx="2"/>
              <a:endCxn id="32" idx="0"/>
            </p:cNvCxnSpPr>
            <p:nvPr/>
          </p:nvCxnSpPr>
          <p:spPr>
            <a:xfrm>
              <a:off x="6103051" y="1667294"/>
              <a:ext cx="0" cy="601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E138BA1-E50F-4048-82C8-2897616FAE98}"/>
                </a:ext>
              </a:extLst>
            </p:cNvPr>
            <p:cNvCxnSpPr>
              <a:cxnSpLocks/>
              <a:stCxn id="32" idx="2"/>
              <a:endCxn id="32" idx="0"/>
            </p:cNvCxnSpPr>
            <p:nvPr/>
          </p:nvCxnSpPr>
          <p:spPr>
            <a:xfrm rot="5400000" flipH="1">
              <a:off x="5818280" y="2553776"/>
              <a:ext cx="569541" cy="12700"/>
            </a:xfrm>
            <a:prstGeom prst="bentConnector5">
              <a:avLst>
                <a:gd name="adj1" fmla="val -40138"/>
                <a:gd name="adj2" fmla="val 6500000"/>
                <a:gd name="adj3" fmla="val 1401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320687A-34A2-4895-972E-C07F280953D7}"/>
                </a:ext>
              </a:extLst>
            </p:cNvPr>
            <p:cNvSpPr/>
            <p:nvPr/>
          </p:nvSpPr>
          <p:spPr>
            <a:xfrm>
              <a:off x="5645851" y="1419644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CD33D0-E403-48BF-A975-9E78F1687EC4}"/>
              </a:ext>
            </a:extLst>
          </p:cNvPr>
          <p:cNvGrpSpPr/>
          <p:nvPr/>
        </p:nvGrpSpPr>
        <p:grpSpPr>
          <a:xfrm>
            <a:off x="3280126" y="1944095"/>
            <a:ext cx="2503322" cy="2666923"/>
            <a:chOff x="3280126" y="1944095"/>
            <a:chExt cx="2503322" cy="2666923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882CEDA-E6AC-427F-80DC-F399C4E4FD0E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3829751" y="2191745"/>
              <a:ext cx="0" cy="414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45E92DE-BEAE-42BC-BBA0-8E2D7BCF1602}"/>
                </a:ext>
              </a:extLst>
            </p:cNvPr>
            <p:cNvSpPr/>
            <p:nvPr/>
          </p:nvSpPr>
          <p:spPr>
            <a:xfrm>
              <a:off x="3372551" y="1944095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C5AF1-128D-48AE-9BD8-D7DDB07F9AC5}"/>
                </a:ext>
              </a:extLst>
            </p:cNvPr>
            <p:cNvSpPr/>
            <p:nvPr/>
          </p:nvSpPr>
          <p:spPr>
            <a:xfrm>
              <a:off x="3280126" y="2606616"/>
              <a:ext cx="1099250" cy="381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X = 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9AAE36-6965-44B4-94B0-8C4DB078B1E1}"/>
                </a:ext>
              </a:extLst>
            </p:cNvPr>
            <p:cNvCxnSpPr>
              <a:cxnSpLocks/>
              <a:stCxn id="38" idx="2"/>
              <a:endCxn id="40" idx="0"/>
            </p:cNvCxnSpPr>
            <p:nvPr/>
          </p:nvCxnSpPr>
          <p:spPr>
            <a:xfrm>
              <a:off x="3829751" y="2988161"/>
              <a:ext cx="0" cy="372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FE2FDA21-7075-4C71-A2EF-A5014BA7B6B0}"/>
                </a:ext>
              </a:extLst>
            </p:cNvPr>
            <p:cNvSpPr/>
            <p:nvPr/>
          </p:nvSpPr>
          <p:spPr>
            <a:xfrm>
              <a:off x="3280126" y="3360358"/>
              <a:ext cx="1099250" cy="56954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X &lt; 2?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0B2391-F74A-4B4D-A847-9905FF51FBEE}"/>
                </a:ext>
              </a:extLst>
            </p:cNvPr>
            <p:cNvSpPr/>
            <p:nvPr/>
          </p:nvSpPr>
          <p:spPr>
            <a:xfrm>
              <a:off x="3280126" y="4223123"/>
              <a:ext cx="1099250" cy="381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X = X + 1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9592DA8-32D7-416A-841F-2E91D318DA01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3829751" y="3929899"/>
              <a:ext cx="0" cy="293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D53A071-3D8B-4469-9EE4-B40C8E84DDA8}"/>
                </a:ext>
              </a:extLst>
            </p:cNvPr>
            <p:cNvCxnSpPr>
              <a:stCxn id="41" idx="2"/>
              <a:endCxn id="40" idx="0"/>
            </p:cNvCxnSpPr>
            <p:nvPr/>
          </p:nvCxnSpPr>
          <p:spPr>
            <a:xfrm rot="5400000" flipH="1">
              <a:off x="3207596" y="3982513"/>
              <a:ext cx="1244310" cy="12700"/>
            </a:xfrm>
            <a:prstGeom prst="bentConnector5">
              <a:avLst>
                <a:gd name="adj1" fmla="val -18372"/>
                <a:gd name="adj2" fmla="val 6127756"/>
                <a:gd name="adj3" fmla="val 1183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C2E1590-7F04-47B9-A73C-97F73918E7BC}"/>
                </a:ext>
              </a:extLst>
            </p:cNvPr>
            <p:cNvSpPr/>
            <p:nvPr/>
          </p:nvSpPr>
          <p:spPr>
            <a:xfrm>
              <a:off x="4869048" y="3521303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End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6BC264E-EDDD-44D4-A5D4-F97E220C7D31}"/>
                </a:ext>
              </a:extLst>
            </p:cNvPr>
            <p:cNvCxnSpPr>
              <a:stCxn id="40" idx="3"/>
              <a:endCxn id="44" idx="1"/>
            </p:cNvCxnSpPr>
            <p:nvPr/>
          </p:nvCxnSpPr>
          <p:spPr>
            <a:xfrm flipV="1">
              <a:off x="4379376" y="3645128"/>
              <a:ext cx="489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6768EB-992D-4F18-B912-FF49050C01CE}"/>
                </a:ext>
              </a:extLst>
            </p:cNvPr>
            <p:cNvSpPr txBox="1"/>
            <p:nvPr/>
          </p:nvSpPr>
          <p:spPr>
            <a:xfrm>
              <a:off x="3836102" y="3929899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8CFB7B-94C8-4060-9F91-F57EECB30C45}"/>
                </a:ext>
              </a:extLst>
            </p:cNvPr>
            <p:cNvSpPr txBox="1"/>
            <p:nvPr/>
          </p:nvSpPr>
          <p:spPr>
            <a:xfrm>
              <a:off x="4402978" y="3429684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F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AFC636-DD74-4906-BDBC-CD1F0D0EF8B2}"/>
              </a:ext>
            </a:extLst>
          </p:cNvPr>
          <p:cNvGrpSpPr/>
          <p:nvPr/>
        </p:nvGrpSpPr>
        <p:grpSpPr>
          <a:xfrm>
            <a:off x="6379626" y="1852594"/>
            <a:ext cx="2570205" cy="2934195"/>
            <a:chOff x="6379626" y="1852594"/>
            <a:chExt cx="2570205" cy="293419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65B4A8-B072-422A-BCA5-CB279EE8C0FA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>
              <a:off x="6929251" y="2100244"/>
              <a:ext cx="0" cy="414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1BD0BC-359B-464A-BA8E-DC7AD45F7B47}"/>
                </a:ext>
              </a:extLst>
            </p:cNvPr>
            <p:cNvSpPr/>
            <p:nvPr/>
          </p:nvSpPr>
          <p:spPr>
            <a:xfrm>
              <a:off x="6472051" y="1852594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Start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F213E7-A250-4632-8519-CBBE42B0B5D9}"/>
                </a:ext>
              </a:extLst>
            </p:cNvPr>
            <p:cNvSpPr/>
            <p:nvPr/>
          </p:nvSpPr>
          <p:spPr>
            <a:xfrm>
              <a:off x="6379626" y="2515115"/>
              <a:ext cx="1099250" cy="381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X = 0</a:t>
              </a: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48A3B03B-29BA-4EB7-BF05-00ECA6013C5C}"/>
                </a:ext>
              </a:extLst>
            </p:cNvPr>
            <p:cNvSpPr/>
            <p:nvPr/>
          </p:nvSpPr>
          <p:spPr>
            <a:xfrm>
              <a:off x="6379626" y="4001804"/>
              <a:ext cx="1099250" cy="56954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X &lt; 2?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12EBD4-13A8-4BFE-977C-EED7E54875A8}"/>
                </a:ext>
              </a:extLst>
            </p:cNvPr>
            <p:cNvSpPr/>
            <p:nvPr/>
          </p:nvSpPr>
          <p:spPr>
            <a:xfrm>
              <a:off x="6379626" y="3258105"/>
              <a:ext cx="1099250" cy="381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/>
                <a:t>X = X + 1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743A76B-46A3-42F0-89BA-A1270D6468A3}"/>
                </a:ext>
              </a:extLst>
            </p:cNvPr>
            <p:cNvSpPr/>
            <p:nvPr/>
          </p:nvSpPr>
          <p:spPr>
            <a:xfrm>
              <a:off x="8035431" y="4166245"/>
              <a:ext cx="91440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End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4EEF05-F3E0-49B1-AD34-4147852D3323}"/>
                </a:ext>
              </a:extLst>
            </p:cNvPr>
            <p:cNvCxnSpPr>
              <a:stCxn id="51" idx="3"/>
              <a:endCxn id="53" idx="1"/>
            </p:cNvCxnSpPr>
            <p:nvPr/>
          </p:nvCxnSpPr>
          <p:spPr>
            <a:xfrm>
              <a:off x="7478876" y="4286575"/>
              <a:ext cx="556555" cy="3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75D6F5-A6E7-4296-96B3-F57D0C94EDF2}"/>
                </a:ext>
              </a:extLst>
            </p:cNvPr>
            <p:cNvSpPr txBox="1"/>
            <p:nvPr/>
          </p:nvSpPr>
          <p:spPr>
            <a:xfrm>
              <a:off x="6935601" y="4571345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062BF8-3559-4659-8591-93EEB9DB7259}"/>
                </a:ext>
              </a:extLst>
            </p:cNvPr>
            <p:cNvSpPr txBox="1"/>
            <p:nvPr/>
          </p:nvSpPr>
          <p:spPr>
            <a:xfrm>
              <a:off x="7464017" y="4071130"/>
              <a:ext cx="314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F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7840AB-0F1A-4557-87FF-E3695D0345D3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929251" y="2896660"/>
              <a:ext cx="0" cy="36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C88761-93A3-4CDA-9098-DE9565ED88CA}"/>
                </a:ext>
              </a:extLst>
            </p:cNvPr>
            <p:cNvCxnSpPr>
              <a:stCxn id="52" idx="2"/>
              <a:endCxn id="51" idx="0"/>
            </p:cNvCxnSpPr>
            <p:nvPr/>
          </p:nvCxnSpPr>
          <p:spPr>
            <a:xfrm>
              <a:off x="6929251" y="3639650"/>
              <a:ext cx="0" cy="36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001BC98-EF76-4AE0-B6C5-ECABB565F64C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 rot="5400000" flipH="1">
              <a:off x="6272631" y="3914725"/>
              <a:ext cx="1313240" cy="12700"/>
            </a:xfrm>
            <a:prstGeom prst="bentConnector5">
              <a:avLst>
                <a:gd name="adj1" fmla="val -17407"/>
                <a:gd name="adj2" fmla="val 6127756"/>
                <a:gd name="adj3" fmla="val 1174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85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Flow Charts (Simple)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CFACD-5F99-4105-B491-D608D881CBA3}"/>
              </a:ext>
            </a:extLst>
          </p:cNvPr>
          <p:cNvCxnSpPr/>
          <p:nvPr/>
        </p:nvCxnSpPr>
        <p:spPr>
          <a:xfrm flipV="1">
            <a:off x="6576146" y="2510388"/>
            <a:ext cx="940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BC8E73-60D9-4109-A064-6EC2DD5576A8}"/>
              </a:ext>
            </a:extLst>
          </p:cNvPr>
          <p:cNvSpPr/>
          <p:nvPr/>
        </p:nvSpPr>
        <p:spPr>
          <a:xfrm>
            <a:off x="1294345" y="2424161"/>
            <a:ext cx="896062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BC234-4B68-46D4-87CE-C46B9ED05E34}"/>
              </a:ext>
            </a:extLst>
          </p:cNvPr>
          <p:cNvSpPr txBox="1"/>
          <p:nvPr/>
        </p:nvSpPr>
        <p:spPr>
          <a:xfrm>
            <a:off x="1090803" y="3492501"/>
            <a:ext cx="130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Start &amp; End</a:t>
            </a:r>
          </a:p>
          <a:p>
            <a:pPr algn="ctr"/>
            <a:r>
              <a:rPr lang="en-AU" dirty="0"/>
              <a:t>Nodes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2A050-A6C2-4E68-8B36-23C0DD15F39D}"/>
              </a:ext>
            </a:extLst>
          </p:cNvPr>
          <p:cNvSpPr/>
          <p:nvPr/>
        </p:nvSpPr>
        <p:spPr>
          <a:xfrm>
            <a:off x="3087510" y="2447068"/>
            <a:ext cx="896057" cy="22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69EBB-8CD9-452F-A506-6E42ADC11426}"/>
              </a:ext>
            </a:extLst>
          </p:cNvPr>
          <p:cNvSpPr txBox="1"/>
          <p:nvPr/>
        </p:nvSpPr>
        <p:spPr>
          <a:xfrm>
            <a:off x="3024013" y="3530459"/>
            <a:ext cx="10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Work</a:t>
            </a:r>
          </a:p>
          <a:p>
            <a:pPr algn="ctr"/>
            <a:r>
              <a:rPr lang="en-AU" dirty="0"/>
              <a:t>Nodes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F275776D-F70B-43CC-BB6B-DD3F13A4C233}"/>
              </a:ext>
            </a:extLst>
          </p:cNvPr>
          <p:cNvSpPr/>
          <p:nvPr/>
        </p:nvSpPr>
        <p:spPr>
          <a:xfrm>
            <a:off x="4825942" y="2364161"/>
            <a:ext cx="1099250" cy="3043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F0260-61A5-4FFC-9A3C-F1A49269BF57}"/>
              </a:ext>
            </a:extLst>
          </p:cNvPr>
          <p:cNvSpPr/>
          <p:nvPr/>
        </p:nvSpPr>
        <p:spPr>
          <a:xfrm>
            <a:off x="5063623" y="2388106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Decision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31CA33-95EB-4B56-9105-0F5501F93F8D}"/>
              </a:ext>
            </a:extLst>
          </p:cNvPr>
          <p:cNvSpPr txBox="1"/>
          <p:nvPr/>
        </p:nvSpPr>
        <p:spPr>
          <a:xfrm>
            <a:off x="4864042" y="3530459"/>
            <a:ext cx="10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Decision</a:t>
            </a:r>
          </a:p>
          <a:p>
            <a:pPr algn="ctr"/>
            <a:r>
              <a:rPr lang="en-AU" dirty="0"/>
              <a:t>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164F86-D2B8-417C-8896-04221D6991C7}"/>
              </a:ext>
            </a:extLst>
          </p:cNvPr>
          <p:cNvSpPr txBox="1"/>
          <p:nvPr/>
        </p:nvSpPr>
        <p:spPr>
          <a:xfrm>
            <a:off x="6534881" y="3492500"/>
            <a:ext cx="10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Flow</a:t>
            </a:r>
          </a:p>
          <a:p>
            <a:pPr algn="ctr"/>
            <a:r>
              <a:rPr lang="en-AU" dirty="0"/>
              <a:t>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93531-22D0-435E-9060-0353DFE81CD7}"/>
              </a:ext>
            </a:extLst>
          </p:cNvPr>
          <p:cNvSpPr txBox="1"/>
          <p:nvPr/>
        </p:nvSpPr>
        <p:spPr>
          <a:xfrm>
            <a:off x="2509660" y="4492793"/>
            <a:ext cx="55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Usually flow top to bottom of the page</a:t>
            </a:r>
          </a:p>
        </p:txBody>
      </p:sp>
    </p:spTree>
    <p:extLst>
      <p:ext uri="{BB962C8B-B14F-4D97-AF65-F5344CB8AC3E}">
        <p14:creationId xmlns:p14="http://schemas.microsoft.com/office/powerpoint/2010/main" val="28891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Decisions – Boolean / Branching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833FCD1-5790-45A2-9EF7-A2777546D5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1353" y="2252041"/>
            <a:ext cx="3544697" cy="162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today_temperature</a:t>
            </a:r>
            <a:r>
              <a:rPr lang="en-AU" dirty="0"/>
              <a:t> &lt; 11 </a:t>
            </a:r>
            <a:r>
              <a:rPr lang="en-AU" dirty="0">
                <a:solidFill>
                  <a:srgbClr val="7030A0"/>
                </a:solidFill>
              </a:rPr>
              <a:t>THEN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today_climate</a:t>
            </a:r>
            <a:r>
              <a:rPr lang="en-AU" dirty="0"/>
              <a:t> = “cold” 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ELSE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today_climate</a:t>
            </a:r>
            <a:r>
              <a:rPr lang="en-AU" dirty="0"/>
              <a:t> = “ok”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C877FA2-4637-40A7-BAAF-82129639AB89}"/>
              </a:ext>
            </a:extLst>
          </p:cNvPr>
          <p:cNvSpPr txBox="1">
            <a:spLocks/>
          </p:cNvSpPr>
          <p:nvPr/>
        </p:nvSpPr>
        <p:spPr>
          <a:xfrm>
            <a:off x="4792853" y="2252041"/>
            <a:ext cx="3544697" cy="200880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today_temperature</a:t>
            </a:r>
            <a:r>
              <a:rPr lang="en-AU" dirty="0"/>
              <a:t> &lt; 11 </a:t>
            </a:r>
            <a:r>
              <a:rPr lang="en-AU" dirty="0">
                <a:solidFill>
                  <a:srgbClr val="7030A0"/>
                </a:solidFill>
              </a:rPr>
              <a:t>THEN</a:t>
            </a:r>
            <a:r>
              <a:rPr lang="en-AU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</a:t>
            </a: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today_wind</a:t>
            </a:r>
            <a:r>
              <a:rPr lang="en-AU" dirty="0"/>
              <a:t> &gt; 5 </a:t>
            </a:r>
            <a:r>
              <a:rPr lang="en-AU" dirty="0">
                <a:solidFill>
                  <a:srgbClr val="7030A0"/>
                </a:solidFill>
              </a:rPr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	</a:t>
            </a:r>
            <a:r>
              <a:rPr lang="en-AU" dirty="0" err="1"/>
              <a:t>today_climate</a:t>
            </a:r>
            <a:r>
              <a:rPr lang="en-AU" dirty="0"/>
              <a:t> = “cold and windy”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</a:t>
            </a:r>
            <a:r>
              <a:rPr lang="en-AU" dirty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dirty="0" err="1"/>
              <a:t>today_climate</a:t>
            </a:r>
            <a:r>
              <a:rPr lang="en-AU" dirty="0"/>
              <a:t> = “cold”	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ELSE</a:t>
            </a:r>
            <a:r>
              <a:rPr lang="en-AU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</a:t>
            </a:r>
            <a:r>
              <a:rPr lang="en-AU" dirty="0" err="1"/>
              <a:t>today_climate</a:t>
            </a:r>
            <a:r>
              <a:rPr lang="en-AU" dirty="0"/>
              <a:t> = “ok”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Repetition – </a:t>
            </a:r>
            <a:r>
              <a:rPr lang="en-US" sz="2400" cap="none" dirty="0"/>
              <a:t>Do Loop / Do While Loop / Do Loop While</a:t>
            </a:r>
            <a:endParaRPr lang="en-US" cap="none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C512EC4-5554-4287-AD01-CB2FC0039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0982" y="1819256"/>
            <a:ext cx="3417697" cy="1655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check_for_car</a:t>
            </a:r>
            <a:r>
              <a:rPr lang="en-AU" dirty="0"/>
              <a:t>!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car_appears</a:t>
            </a:r>
            <a:r>
              <a:rPr lang="en-AU" dirty="0"/>
              <a:t> = true </a:t>
            </a:r>
            <a:r>
              <a:rPr lang="en-AU" dirty="0">
                <a:solidFill>
                  <a:srgbClr val="7030A0"/>
                </a:solidFill>
              </a:rPr>
              <a:t>THEN</a:t>
            </a:r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dirty="0" err="1"/>
              <a:t>change_light</a:t>
            </a:r>
            <a:r>
              <a:rPr lang="en-AU" dirty="0"/>
              <a:t>!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LOOP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1344D3DC-323C-4FFE-B938-D4DB2582960D}"/>
              </a:ext>
            </a:extLst>
          </p:cNvPr>
          <p:cNvSpPr txBox="1">
            <a:spLocks/>
          </p:cNvSpPr>
          <p:nvPr/>
        </p:nvSpPr>
        <p:spPr>
          <a:xfrm>
            <a:off x="5742196" y="1882656"/>
            <a:ext cx="3239322" cy="183735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DO</a:t>
            </a:r>
            <a:r>
              <a:rPr lang="en-AU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wait (5 seconds)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 	</a:t>
            </a:r>
            <a:r>
              <a:rPr lang="en-AU" dirty="0" err="1"/>
              <a:t>check_for_car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LOOP WHILE </a:t>
            </a:r>
            <a:r>
              <a:rPr lang="en-AU" dirty="0" err="1"/>
              <a:t>car_appears</a:t>
            </a:r>
            <a:r>
              <a:rPr lang="en-AU" dirty="0"/>
              <a:t> = false</a:t>
            </a:r>
          </a:p>
          <a:p>
            <a:pPr marL="0" indent="0">
              <a:buNone/>
            </a:pPr>
            <a:r>
              <a:rPr lang="en-AU" dirty="0" err="1"/>
              <a:t>change_light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E2CDAAF1-A2E4-462B-B6B9-31830B1790F3}"/>
              </a:ext>
            </a:extLst>
          </p:cNvPr>
          <p:cNvSpPr txBox="1">
            <a:spLocks/>
          </p:cNvSpPr>
          <p:nvPr/>
        </p:nvSpPr>
        <p:spPr>
          <a:xfrm>
            <a:off x="2425453" y="3233067"/>
            <a:ext cx="3239322" cy="183735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DO</a:t>
            </a:r>
            <a:r>
              <a:rPr lang="en-AU" dirty="0"/>
              <a:t> </a:t>
            </a:r>
            <a:r>
              <a:rPr lang="en-AU" dirty="0">
                <a:solidFill>
                  <a:srgbClr val="7030A0"/>
                </a:solidFill>
              </a:rPr>
              <a:t>WHILE </a:t>
            </a:r>
            <a:r>
              <a:rPr lang="en-AU" dirty="0" err="1"/>
              <a:t>car_appears</a:t>
            </a:r>
            <a:r>
              <a:rPr lang="en-AU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wait (5 seconds)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 	</a:t>
            </a:r>
            <a:r>
              <a:rPr lang="en-AU" dirty="0" err="1"/>
              <a:t>check_for_car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LOOP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err="1"/>
              <a:t>change_light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5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19/8/19 – S2W3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20% Week 4</a:t>
            </a:r>
          </a:p>
          <a:p>
            <a:r>
              <a:rPr lang="en-US" dirty="0"/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30% Week 7</a:t>
            </a:r>
          </a:p>
          <a:p>
            <a:r>
              <a:rPr lang="en-US" dirty="0"/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47E90-231A-40BB-B1BA-38E6C1BB1DE3}"/>
              </a:ext>
            </a:extLst>
          </p:cNvPr>
          <p:cNvSpPr txBox="1"/>
          <p:nvPr/>
        </p:nvSpPr>
        <p:spPr>
          <a:xfrm>
            <a:off x="1128269" y="96108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NEXT WEEK!!!</a:t>
            </a:r>
          </a:p>
        </p:txBody>
      </p:sp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3696</TotalTime>
  <Words>634</Words>
  <Application>Microsoft Office PowerPoint</Application>
  <PresentationFormat>On-screen Show (16:9)</PresentationFormat>
  <Paragraphs>280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57</cp:revision>
  <dcterms:created xsi:type="dcterms:W3CDTF">2019-07-29T23:12:27Z</dcterms:created>
  <dcterms:modified xsi:type="dcterms:W3CDTF">2019-08-18T21:42:03Z</dcterms:modified>
</cp:coreProperties>
</file>