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0"/>
  </p:notesMasterIdLst>
  <p:sldIdLst>
    <p:sldId id="256" r:id="rId2"/>
    <p:sldId id="261" r:id="rId3"/>
    <p:sldId id="257" r:id="rId4"/>
    <p:sldId id="258" r:id="rId5"/>
    <p:sldId id="259" r:id="rId6"/>
    <p:sldId id="262" r:id="rId7"/>
    <p:sldId id="263" r:id="rId8"/>
    <p:sldId id="260" r:id="rId9"/>
  </p:sldIdLst>
  <p:sldSz cx="12192000" cy="6858000"/>
  <p:notesSz cx="6858000" cy="9144000"/>
  <p:embeddedFontLst>
    <p:embeddedFont>
      <p:font typeface="Abril Fatface" panose="02000503000000020003" pitchFamily="2" charset="77"/>
      <p:regular r:id="rId11"/>
    </p:embeddedFont>
    <p:embeddedFont>
      <p:font typeface="Barlow Condensed" panose="020F050202020403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DM Sans" pitchFamily="2" charset="77"/>
      <p:regular r:id="rId20"/>
      <p:bold r:id="rId21"/>
      <p:italic r:id="rId22"/>
      <p:boldItalic r:id="rId23"/>
    </p:embeddedFont>
    <p:embeddedFont>
      <p:font typeface="Questrial" pitchFamily="2" charset="77"/>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ED503-2174-5449-8F25-8CB44E65EA7E}" v="615" dt="2022-10-13T12:03:18.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890"/>
  </p:normalViewPr>
  <p:slideViewPr>
    <p:cSldViewPr snapToGrid="0">
      <p:cViewPr varScale="1">
        <p:scale>
          <a:sx n="109" d="100"/>
          <a:sy n="109" d="100"/>
        </p:scale>
        <p:origin x="68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34499" y="1300"/>
            <a:ext cx="9126960" cy="6251108"/>
          </a:xfrm>
          <a:custGeom>
            <a:avLst/>
            <a:gdLst/>
            <a:ahLst/>
            <a:cxnLst/>
            <a:rect l="l" t="t" r="r" b="b"/>
            <a:pathLst>
              <a:path w="9126960" h="6251108" extrusionOk="0">
                <a:moveTo>
                  <a:pt x="0" y="0"/>
                </a:moveTo>
                <a:lnTo>
                  <a:pt x="9122602" y="0"/>
                </a:lnTo>
                <a:lnTo>
                  <a:pt x="9126677" y="48443"/>
                </a:lnTo>
                <a:cubicBezTo>
                  <a:pt x="9136217" y="576145"/>
                  <a:pt x="8904726" y="1106045"/>
                  <a:pt x="8479062" y="1512284"/>
                </a:cubicBezTo>
                <a:cubicBezTo>
                  <a:pt x="8238953" y="1741605"/>
                  <a:pt x="7940984" y="1933081"/>
                  <a:pt x="7729022" y="2178960"/>
                </a:cubicBezTo>
                <a:cubicBezTo>
                  <a:pt x="7065844" y="2948469"/>
                  <a:pt x="7362248" y="4095637"/>
                  <a:pt x="6572545" y="4785629"/>
                </a:cubicBezTo>
                <a:cubicBezTo>
                  <a:pt x="6155020" y="5150672"/>
                  <a:pt x="5517430" y="5302389"/>
                  <a:pt x="4902159" y="5372898"/>
                </a:cubicBezTo>
                <a:cubicBezTo>
                  <a:pt x="4286888" y="5443406"/>
                  <a:pt x="3654699" y="5450164"/>
                  <a:pt x="3061462" y="5598165"/>
                </a:cubicBezTo>
                <a:cubicBezTo>
                  <a:pt x="2533761" y="5729382"/>
                  <a:pt x="2058092" y="5967263"/>
                  <a:pt x="1539064" y="6118754"/>
                </a:cubicBezTo>
                <a:cubicBezTo>
                  <a:pt x="1084913" y="6251309"/>
                  <a:pt x="560452" y="6310479"/>
                  <a:pt x="119391" y="6171309"/>
                </a:cubicBezTo>
                <a:lnTo>
                  <a:pt x="0" y="612435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10349794" y="32604"/>
            <a:ext cx="1842207" cy="5963893"/>
          </a:xfrm>
          <a:custGeom>
            <a:avLst/>
            <a:gdLst/>
            <a:ahLst/>
            <a:cxnLst/>
            <a:rect l="l" t="t" r="r" b="b"/>
            <a:pathLst>
              <a:path w="1842207" h="5963893" extrusionOk="0">
                <a:moveTo>
                  <a:pt x="1842207" y="0"/>
                </a:moveTo>
                <a:lnTo>
                  <a:pt x="1842207" y="5963893"/>
                </a:lnTo>
                <a:lnTo>
                  <a:pt x="1825049" y="5953705"/>
                </a:lnTo>
                <a:cubicBezTo>
                  <a:pt x="1571649" y="5800661"/>
                  <a:pt x="844125" y="5331683"/>
                  <a:pt x="475136" y="5004346"/>
                </a:cubicBezTo>
                <a:cubicBezTo>
                  <a:pt x="322883" y="4869251"/>
                  <a:pt x="171940" y="4724538"/>
                  <a:pt x="84828" y="4540588"/>
                </a:cubicBezTo>
                <a:cubicBezTo>
                  <a:pt x="-79121" y="4194765"/>
                  <a:pt x="15642" y="3778443"/>
                  <a:pt x="190193" y="3437866"/>
                </a:cubicBezTo>
                <a:cubicBezTo>
                  <a:pt x="364745" y="3097289"/>
                  <a:pt x="613510" y="2798137"/>
                  <a:pt x="778989" y="2453079"/>
                </a:cubicBezTo>
                <a:cubicBezTo>
                  <a:pt x="976602" y="2040911"/>
                  <a:pt x="1047100" y="1581525"/>
                  <a:pt x="1170609" y="1141487"/>
                </a:cubicBezTo>
                <a:cubicBezTo>
                  <a:pt x="1278678" y="756452"/>
                  <a:pt x="1441644" y="366229"/>
                  <a:pt x="1728480" y="946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34499" y="4930962"/>
            <a:ext cx="7377661" cy="1926531"/>
          </a:xfrm>
          <a:custGeom>
            <a:avLst/>
            <a:gdLst/>
            <a:ahLst/>
            <a:cxnLst/>
            <a:rect l="l" t="t" r="r" b="b"/>
            <a:pathLst>
              <a:path w="7377661" h="1926531" extrusionOk="0">
                <a:moveTo>
                  <a:pt x="2991209" y="84"/>
                </a:moveTo>
                <a:cubicBezTo>
                  <a:pt x="3153754" y="2389"/>
                  <a:pt x="3313326" y="54165"/>
                  <a:pt x="3470995" y="105633"/>
                </a:cubicBezTo>
                <a:lnTo>
                  <a:pt x="4743768" y="521526"/>
                </a:lnTo>
                <a:cubicBezTo>
                  <a:pt x="5004530" y="606641"/>
                  <a:pt x="5265766" y="692062"/>
                  <a:pt x="5518562" y="810670"/>
                </a:cubicBezTo>
                <a:cubicBezTo>
                  <a:pt x="5768384" y="927741"/>
                  <a:pt x="6008455" y="1076768"/>
                  <a:pt x="6248052" y="1225488"/>
                </a:cubicBezTo>
                <a:lnTo>
                  <a:pt x="7377661" y="1926531"/>
                </a:lnTo>
                <a:lnTo>
                  <a:pt x="0" y="1925777"/>
                </a:lnTo>
                <a:lnTo>
                  <a:pt x="0" y="919188"/>
                </a:lnTo>
                <a:lnTo>
                  <a:pt x="19821" y="896302"/>
                </a:lnTo>
                <a:cubicBezTo>
                  <a:pt x="308406" y="590361"/>
                  <a:pt x="722827" y="484529"/>
                  <a:pt x="1103572" y="404763"/>
                </a:cubicBezTo>
                <a:lnTo>
                  <a:pt x="1872658" y="243906"/>
                </a:lnTo>
                <a:cubicBezTo>
                  <a:pt x="2058627" y="205035"/>
                  <a:pt x="2243645" y="166166"/>
                  <a:pt x="2427237" y="114850"/>
                </a:cubicBezTo>
                <a:cubicBezTo>
                  <a:pt x="2613682" y="62615"/>
                  <a:pt x="2800364" y="-2681"/>
                  <a:pt x="2991209" y="8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rot="-433296">
            <a:off x="11321886" y="-17992"/>
            <a:ext cx="727414" cy="2388445"/>
          </a:xfrm>
          <a:custGeom>
            <a:avLst/>
            <a:gdLst/>
            <a:ahLst/>
            <a:cxnLst/>
            <a:rect l="l" t="t" r="r" b="b"/>
            <a:pathLst>
              <a:path w="727414" h="2388445" extrusionOk="0">
                <a:moveTo>
                  <a:pt x="285585" y="0"/>
                </a:moveTo>
                <a:lnTo>
                  <a:pt x="316366" y="3900"/>
                </a:lnTo>
                <a:lnTo>
                  <a:pt x="308211" y="20123"/>
                </a:lnTo>
                <a:cubicBezTo>
                  <a:pt x="284897" y="79184"/>
                  <a:pt x="271261" y="144217"/>
                  <a:pt x="268805" y="211422"/>
                </a:cubicBezTo>
                <a:cubicBezTo>
                  <a:pt x="268174" y="230964"/>
                  <a:pt x="268805" y="251295"/>
                  <a:pt x="268805" y="270925"/>
                </a:cubicBezTo>
                <a:cubicBezTo>
                  <a:pt x="269576" y="314742"/>
                  <a:pt x="270346" y="359785"/>
                  <a:pt x="261095" y="403777"/>
                </a:cubicBezTo>
                <a:cubicBezTo>
                  <a:pt x="249250" y="459862"/>
                  <a:pt x="222546" y="507359"/>
                  <a:pt x="196754" y="553279"/>
                </a:cubicBezTo>
                <a:cubicBezTo>
                  <a:pt x="191777" y="562042"/>
                  <a:pt x="186801" y="570806"/>
                  <a:pt x="181965" y="579569"/>
                </a:cubicBezTo>
                <a:cubicBezTo>
                  <a:pt x="106059" y="718722"/>
                  <a:pt x="56205" y="877469"/>
                  <a:pt x="36110" y="1044025"/>
                </a:cubicBezTo>
                <a:cubicBezTo>
                  <a:pt x="21042" y="1169692"/>
                  <a:pt x="20411" y="1346624"/>
                  <a:pt x="102765" y="1476145"/>
                </a:cubicBezTo>
                <a:cubicBezTo>
                  <a:pt x="118444" y="1499718"/>
                  <a:pt x="135196" y="1522126"/>
                  <a:pt x="152948" y="1543273"/>
                </a:cubicBezTo>
                <a:cubicBezTo>
                  <a:pt x="187221" y="1585599"/>
                  <a:pt x="222687" y="1629415"/>
                  <a:pt x="239929" y="1688130"/>
                </a:cubicBezTo>
                <a:cubicBezTo>
                  <a:pt x="251423" y="1727214"/>
                  <a:pt x="253455" y="1768315"/>
                  <a:pt x="255347" y="1808012"/>
                </a:cubicBezTo>
                <a:cubicBezTo>
                  <a:pt x="256399" y="1829658"/>
                  <a:pt x="257520" y="1851829"/>
                  <a:pt x="260114" y="1873299"/>
                </a:cubicBezTo>
                <a:cubicBezTo>
                  <a:pt x="273010" y="1976005"/>
                  <a:pt x="325646" y="2075907"/>
                  <a:pt x="408421" y="2154427"/>
                </a:cubicBezTo>
                <a:cubicBezTo>
                  <a:pt x="483626" y="2225760"/>
                  <a:pt x="572918" y="2272118"/>
                  <a:pt x="659267" y="2316986"/>
                </a:cubicBezTo>
                <a:lnTo>
                  <a:pt x="727414" y="2352354"/>
                </a:lnTo>
                <a:lnTo>
                  <a:pt x="722841" y="2388445"/>
                </a:lnTo>
                <a:lnTo>
                  <a:pt x="648474" y="2349849"/>
                </a:lnTo>
                <a:cubicBezTo>
                  <a:pt x="560513" y="2304191"/>
                  <a:pt x="469608" y="2256958"/>
                  <a:pt x="391529" y="2182908"/>
                </a:cubicBezTo>
                <a:cubicBezTo>
                  <a:pt x="302867" y="2098779"/>
                  <a:pt x="246446" y="1990991"/>
                  <a:pt x="232429" y="1879170"/>
                </a:cubicBezTo>
                <a:cubicBezTo>
                  <a:pt x="229625" y="1856386"/>
                  <a:pt x="228434" y="1833076"/>
                  <a:pt x="227382" y="1810641"/>
                </a:cubicBezTo>
                <a:cubicBezTo>
                  <a:pt x="225490" y="1771733"/>
                  <a:pt x="223668" y="1735014"/>
                  <a:pt x="213364" y="1700837"/>
                </a:cubicBezTo>
                <a:cubicBezTo>
                  <a:pt x="198226" y="1649396"/>
                  <a:pt x="166546" y="1610224"/>
                  <a:pt x="132973" y="1568686"/>
                </a:cubicBezTo>
                <a:cubicBezTo>
                  <a:pt x="114414" y="1546620"/>
                  <a:pt x="96905" y="1523213"/>
                  <a:pt x="80547" y="1498579"/>
                </a:cubicBezTo>
                <a:cubicBezTo>
                  <a:pt x="-8045" y="1359154"/>
                  <a:pt x="-7764" y="1171970"/>
                  <a:pt x="8075" y="1039468"/>
                </a:cubicBezTo>
                <a:cubicBezTo>
                  <a:pt x="28828" y="867602"/>
                  <a:pt x="80231" y="703772"/>
                  <a:pt x="158485" y="560115"/>
                </a:cubicBezTo>
                <a:cubicBezTo>
                  <a:pt x="163461" y="551351"/>
                  <a:pt x="168508" y="542588"/>
                  <a:pt x="173555" y="533124"/>
                </a:cubicBezTo>
                <a:cubicBezTo>
                  <a:pt x="197945" y="489307"/>
                  <a:pt x="223177" y="444964"/>
                  <a:pt x="233690" y="394926"/>
                </a:cubicBezTo>
                <a:cubicBezTo>
                  <a:pt x="241961" y="355754"/>
                  <a:pt x="241260" y="314917"/>
                  <a:pt x="240698" y="271801"/>
                </a:cubicBezTo>
                <a:cubicBezTo>
                  <a:pt x="240279" y="251646"/>
                  <a:pt x="239928" y="230789"/>
                  <a:pt x="240699" y="210458"/>
                </a:cubicBezTo>
                <a:cubicBezTo>
                  <a:pt x="243338" y="138265"/>
                  <a:pt x="258002" y="68412"/>
                  <a:pt x="283073" y="4989"/>
                </a:cubicBezTo>
                <a:close/>
              </a:path>
            </a:pathLst>
          </a:cu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11422310" y="1301"/>
            <a:ext cx="769691" cy="2020937"/>
          </a:xfrm>
          <a:custGeom>
            <a:avLst/>
            <a:gdLst/>
            <a:ahLst/>
            <a:cxnLst/>
            <a:rect l="l" t="t" r="r" b="b"/>
            <a:pathLst>
              <a:path w="769691" h="2020937" extrusionOk="0">
                <a:moveTo>
                  <a:pt x="127631" y="0"/>
                </a:moveTo>
                <a:lnTo>
                  <a:pt x="164570" y="0"/>
                </a:lnTo>
                <a:lnTo>
                  <a:pt x="146747" y="163655"/>
                </a:lnTo>
                <a:cubicBezTo>
                  <a:pt x="144160" y="206559"/>
                  <a:pt x="141481" y="250944"/>
                  <a:pt x="135106" y="294549"/>
                </a:cubicBezTo>
                <a:cubicBezTo>
                  <a:pt x="123750" y="361539"/>
                  <a:pt x="108340" y="427995"/>
                  <a:pt x="88909" y="493655"/>
                </a:cubicBezTo>
                <a:cubicBezTo>
                  <a:pt x="47332" y="645651"/>
                  <a:pt x="7974" y="789549"/>
                  <a:pt x="66180" y="926984"/>
                </a:cubicBezTo>
                <a:cubicBezTo>
                  <a:pt x="82617" y="962888"/>
                  <a:pt x="102195" y="997711"/>
                  <a:pt x="124758" y="1031170"/>
                </a:cubicBezTo>
                <a:cubicBezTo>
                  <a:pt x="141850" y="1057956"/>
                  <a:pt x="159404" y="1085677"/>
                  <a:pt x="173911" y="1114332"/>
                </a:cubicBezTo>
                <a:cubicBezTo>
                  <a:pt x="204677" y="1175457"/>
                  <a:pt x="221215" y="1240943"/>
                  <a:pt x="237291" y="1304171"/>
                </a:cubicBezTo>
                <a:cubicBezTo>
                  <a:pt x="248378" y="1348322"/>
                  <a:pt x="259927" y="1393874"/>
                  <a:pt x="276188" y="1437090"/>
                </a:cubicBezTo>
                <a:cubicBezTo>
                  <a:pt x="348325" y="1629402"/>
                  <a:pt x="516605" y="1786148"/>
                  <a:pt x="686783" y="1917972"/>
                </a:cubicBezTo>
                <a:lnTo>
                  <a:pt x="769691" y="1979370"/>
                </a:lnTo>
                <a:lnTo>
                  <a:pt x="769691" y="2020937"/>
                </a:lnTo>
                <a:lnTo>
                  <a:pt x="659711" y="1939450"/>
                </a:lnTo>
                <a:cubicBezTo>
                  <a:pt x="486653" y="1805250"/>
                  <a:pt x="315271" y="1645131"/>
                  <a:pt x="240710" y="1446512"/>
                </a:cubicBezTo>
                <a:cubicBezTo>
                  <a:pt x="223987" y="1401816"/>
                  <a:pt x="212253" y="1355485"/>
                  <a:pt x="200889" y="1310712"/>
                </a:cubicBezTo>
                <a:cubicBezTo>
                  <a:pt x="185274" y="1248886"/>
                  <a:pt x="169106" y="1184879"/>
                  <a:pt x="139633" y="1126557"/>
                </a:cubicBezTo>
                <a:cubicBezTo>
                  <a:pt x="125866" y="1099148"/>
                  <a:pt x="108681" y="1072050"/>
                  <a:pt x="92050" y="1045887"/>
                </a:cubicBezTo>
                <a:cubicBezTo>
                  <a:pt x="68602" y="1011049"/>
                  <a:pt x="48247" y="974794"/>
                  <a:pt x="31163" y="937418"/>
                </a:cubicBezTo>
                <a:cubicBezTo>
                  <a:pt x="-30647" y="791106"/>
                  <a:pt x="11762" y="636307"/>
                  <a:pt x="52784" y="486647"/>
                </a:cubicBezTo>
                <a:cubicBezTo>
                  <a:pt x="71798" y="422027"/>
                  <a:pt x="86941" y="356638"/>
                  <a:pt x="98149" y="290734"/>
                </a:cubicBezTo>
                <a:cubicBezTo>
                  <a:pt x="104339" y="248218"/>
                  <a:pt x="107388" y="204457"/>
                  <a:pt x="109605" y="162098"/>
                </a:cubicBezTo>
                <a:close/>
              </a:path>
            </a:pathLst>
          </a:cu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rot="647552">
            <a:off x="-79790" y="6303382"/>
            <a:ext cx="1407803" cy="434051"/>
          </a:xfrm>
          <a:custGeom>
            <a:avLst/>
            <a:gdLst/>
            <a:ahLst/>
            <a:cxnLst/>
            <a:rect l="l" t="t" r="r" b="b"/>
            <a:pathLst>
              <a:path w="1407803" h="434051" extrusionOk="0">
                <a:moveTo>
                  <a:pt x="74549" y="15388"/>
                </a:moveTo>
                <a:cubicBezTo>
                  <a:pt x="156689" y="-5884"/>
                  <a:pt x="243968" y="-5884"/>
                  <a:pt x="325215" y="20297"/>
                </a:cubicBezTo>
                <a:cubicBezTo>
                  <a:pt x="355903" y="30901"/>
                  <a:pt x="386017" y="43095"/>
                  <a:pt x="415432" y="56833"/>
                </a:cubicBezTo>
                <a:cubicBezTo>
                  <a:pt x="465776" y="79329"/>
                  <a:pt x="513250" y="100584"/>
                  <a:pt x="564681" y="105549"/>
                </a:cubicBezTo>
                <a:cubicBezTo>
                  <a:pt x="614017" y="110435"/>
                  <a:pt x="663120" y="99886"/>
                  <a:pt x="715015" y="88716"/>
                </a:cubicBezTo>
                <a:cubicBezTo>
                  <a:pt x="766912" y="77545"/>
                  <a:pt x="822841" y="65444"/>
                  <a:pt x="878693" y="71339"/>
                </a:cubicBezTo>
                <a:cubicBezTo>
                  <a:pt x="937492" y="77390"/>
                  <a:pt x="992802" y="102911"/>
                  <a:pt x="1041594" y="125639"/>
                </a:cubicBezTo>
                <a:lnTo>
                  <a:pt x="1234904" y="214770"/>
                </a:lnTo>
                <a:cubicBezTo>
                  <a:pt x="1269811" y="230904"/>
                  <a:pt x="1309296" y="249056"/>
                  <a:pt x="1338153" y="281249"/>
                </a:cubicBezTo>
                <a:cubicBezTo>
                  <a:pt x="1365458" y="311658"/>
                  <a:pt x="1378955" y="349435"/>
                  <a:pt x="1391987" y="385894"/>
                </a:cubicBezTo>
                <a:cubicBezTo>
                  <a:pt x="1396487" y="398461"/>
                  <a:pt x="1401141" y="411493"/>
                  <a:pt x="1406183" y="423594"/>
                </a:cubicBezTo>
                <a:lnTo>
                  <a:pt x="1407803" y="426515"/>
                </a:lnTo>
                <a:lnTo>
                  <a:pt x="1368271" y="434051"/>
                </a:lnTo>
                <a:lnTo>
                  <a:pt x="1355063" y="399080"/>
                </a:lnTo>
                <a:cubicBezTo>
                  <a:pt x="1342807" y="364639"/>
                  <a:pt x="1331171" y="332059"/>
                  <a:pt x="1308907" y="307314"/>
                </a:cubicBezTo>
                <a:cubicBezTo>
                  <a:pt x="1285636" y="281093"/>
                  <a:pt x="1251272" y="265346"/>
                  <a:pt x="1218303" y="250143"/>
                </a:cubicBezTo>
                <a:lnTo>
                  <a:pt x="1024993" y="161012"/>
                </a:lnTo>
                <a:cubicBezTo>
                  <a:pt x="976744" y="138749"/>
                  <a:pt x="926787" y="115710"/>
                  <a:pt x="874426" y="110280"/>
                </a:cubicBezTo>
                <a:cubicBezTo>
                  <a:pt x="824625" y="105161"/>
                  <a:pt x="775211" y="115788"/>
                  <a:pt x="722850" y="127036"/>
                </a:cubicBezTo>
                <a:cubicBezTo>
                  <a:pt x="670489" y="138284"/>
                  <a:pt x="615956" y="150307"/>
                  <a:pt x="560570" y="144567"/>
                </a:cubicBezTo>
                <a:cubicBezTo>
                  <a:pt x="502856" y="138904"/>
                  <a:pt x="450262" y="115401"/>
                  <a:pt x="399297" y="92671"/>
                </a:cubicBezTo>
                <a:cubicBezTo>
                  <a:pt x="371117" y="79499"/>
                  <a:pt x="342274" y="67794"/>
                  <a:pt x="312881" y="57609"/>
                </a:cubicBezTo>
                <a:cubicBezTo>
                  <a:pt x="213822" y="25339"/>
                  <a:pt x="104852" y="36024"/>
                  <a:pt x="10273" y="78709"/>
                </a:cubicBezTo>
                <a:lnTo>
                  <a:pt x="7374" y="80325"/>
                </a:lnTo>
                <a:lnTo>
                  <a:pt x="0" y="41644"/>
                </a:lnTo>
                <a:close/>
              </a:path>
            </a:pathLst>
          </a:cu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rot="5400000">
            <a:off x="243725" y="5697567"/>
            <a:ext cx="882209" cy="1438657"/>
          </a:xfrm>
          <a:custGeom>
            <a:avLst/>
            <a:gdLst/>
            <a:ahLst/>
            <a:cxnLst/>
            <a:rect l="l" t="t" r="r" b="b"/>
            <a:pathLst>
              <a:path w="882209" h="1438657" extrusionOk="0">
                <a:moveTo>
                  <a:pt x="2200" y="1409846"/>
                </a:moveTo>
                <a:cubicBezTo>
                  <a:pt x="-4195" y="1293927"/>
                  <a:pt x="2423" y="1172710"/>
                  <a:pt x="34484" y="1055569"/>
                </a:cubicBezTo>
                <a:cubicBezTo>
                  <a:pt x="48612" y="1003867"/>
                  <a:pt x="67554" y="953253"/>
                  <a:pt x="85874" y="904348"/>
                </a:cubicBezTo>
                <a:cubicBezTo>
                  <a:pt x="104194" y="855441"/>
                  <a:pt x="123834" y="802809"/>
                  <a:pt x="137653" y="750875"/>
                </a:cubicBezTo>
                <a:cubicBezTo>
                  <a:pt x="143552" y="728596"/>
                  <a:pt x="148675" y="705385"/>
                  <a:pt x="153721" y="682950"/>
                </a:cubicBezTo>
                <a:cubicBezTo>
                  <a:pt x="165909" y="627601"/>
                  <a:pt x="178641" y="570388"/>
                  <a:pt x="204568" y="517912"/>
                </a:cubicBezTo>
                <a:cubicBezTo>
                  <a:pt x="269932" y="385942"/>
                  <a:pt x="401280" y="312117"/>
                  <a:pt x="528280" y="240854"/>
                </a:cubicBezTo>
                <a:cubicBezTo>
                  <a:pt x="572218" y="216169"/>
                  <a:pt x="617709" y="190628"/>
                  <a:pt x="659239" y="163226"/>
                </a:cubicBezTo>
                <a:cubicBezTo>
                  <a:pt x="698054" y="137530"/>
                  <a:pt x="736170" y="108265"/>
                  <a:pt x="772966" y="79930"/>
                </a:cubicBezTo>
                <a:cubicBezTo>
                  <a:pt x="807161" y="53575"/>
                  <a:pt x="841958" y="26793"/>
                  <a:pt x="878366" y="2165"/>
                </a:cubicBezTo>
                <a:lnTo>
                  <a:pt x="882209" y="0"/>
                </a:lnTo>
                <a:lnTo>
                  <a:pt x="882209" y="47716"/>
                </a:lnTo>
                <a:lnTo>
                  <a:pt x="796876" y="110749"/>
                </a:lnTo>
                <a:cubicBezTo>
                  <a:pt x="759537" y="139472"/>
                  <a:pt x="720954" y="169203"/>
                  <a:pt x="680433" y="195674"/>
                </a:cubicBezTo>
                <a:cubicBezTo>
                  <a:pt x="637814" y="223854"/>
                  <a:pt x="591703" y="250014"/>
                  <a:pt x="547066" y="274701"/>
                </a:cubicBezTo>
                <a:cubicBezTo>
                  <a:pt x="419678" y="346275"/>
                  <a:pt x="299275" y="413811"/>
                  <a:pt x="239191" y="535145"/>
                </a:cubicBezTo>
                <a:cubicBezTo>
                  <a:pt x="215359" y="583430"/>
                  <a:pt x="203714" y="636063"/>
                  <a:pt x="191449" y="691334"/>
                </a:cubicBezTo>
                <a:cubicBezTo>
                  <a:pt x="186403" y="714157"/>
                  <a:pt x="181125" y="737912"/>
                  <a:pt x="174992" y="761200"/>
                </a:cubicBezTo>
                <a:cubicBezTo>
                  <a:pt x="160708" y="814919"/>
                  <a:pt x="141068" y="867474"/>
                  <a:pt x="122049" y="918243"/>
                </a:cubicBezTo>
                <a:cubicBezTo>
                  <a:pt x="104040" y="966372"/>
                  <a:pt x="85409" y="1016133"/>
                  <a:pt x="71745" y="1065737"/>
                </a:cubicBezTo>
                <a:cubicBezTo>
                  <a:pt x="40694" y="1179036"/>
                  <a:pt x="34445" y="1296800"/>
                  <a:pt x="40840" y="1409691"/>
                </a:cubicBezTo>
                <a:lnTo>
                  <a:pt x="43930" y="1438657"/>
                </a:lnTo>
                <a:lnTo>
                  <a:pt x="5239" y="1438657"/>
                </a:lnTo>
                <a:close/>
              </a:path>
            </a:pathLst>
          </a:cu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10792634" y="4533654"/>
            <a:ext cx="1399205" cy="2324346"/>
          </a:xfrm>
          <a:custGeom>
            <a:avLst/>
            <a:gdLst/>
            <a:ahLst/>
            <a:cxnLst/>
            <a:rect l="l" t="t" r="r" b="b"/>
            <a:pathLst>
              <a:path w="1399205" h="2324346" extrusionOk="0">
                <a:moveTo>
                  <a:pt x="1399205" y="0"/>
                </a:moveTo>
                <a:lnTo>
                  <a:pt x="1399205" y="2324346"/>
                </a:lnTo>
                <a:lnTo>
                  <a:pt x="54450" y="2324346"/>
                </a:lnTo>
                <a:lnTo>
                  <a:pt x="23366" y="2109384"/>
                </a:lnTo>
                <a:cubicBezTo>
                  <a:pt x="-11149" y="1825308"/>
                  <a:pt x="-18420" y="1537426"/>
                  <a:pt x="79296" y="1278605"/>
                </a:cubicBezTo>
                <a:cubicBezTo>
                  <a:pt x="160401" y="1063722"/>
                  <a:pt x="306138" y="892180"/>
                  <a:pt x="448801" y="725851"/>
                </a:cubicBezTo>
                <a:cubicBezTo>
                  <a:pt x="720964" y="408646"/>
                  <a:pt x="1018902" y="75347"/>
                  <a:pt x="1399205" y="0"/>
                </a:cubicBezTo>
                <a:close/>
              </a:path>
            </a:pathLst>
          </a:custGeom>
          <a:solidFill>
            <a:srgbClr val="FFFFFF">
              <a:alpha val="4470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 name="Google Shape;19;p2"/>
          <p:cNvGrpSpPr/>
          <p:nvPr/>
        </p:nvGrpSpPr>
        <p:grpSpPr>
          <a:xfrm>
            <a:off x="397984" y="5784177"/>
            <a:ext cx="690262" cy="580139"/>
            <a:chOff x="3920565" y="-927555"/>
            <a:chExt cx="690262" cy="580139"/>
          </a:xfrm>
        </p:grpSpPr>
        <p:sp>
          <p:nvSpPr>
            <p:cNvPr id="20" name="Google Shape;20;p2"/>
            <p:cNvSpPr/>
            <p:nvPr/>
          </p:nvSpPr>
          <p:spPr>
            <a:xfrm>
              <a:off x="3920565" y="-812800"/>
              <a:ext cx="54000" cy="54000"/>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2"/>
            <p:cNvSpPr/>
            <p:nvPr/>
          </p:nvSpPr>
          <p:spPr>
            <a:xfrm rot="3942850">
              <a:off x="4243338" y="-918843"/>
              <a:ext cx="53977" cy="53977"/>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2"/>
            <p:cNvSpPr/>
            <p:nvPr/>
          </p:nvSpPr>
          <p:spPr>
            <a:xfrm rot="6524158">
              <a:off x="4242075" y="-677793"/>
              <a:ext cx="54171" cy="54171"/>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2"/>
            <p:cNvSpPr/>
            <p:nvPr/>
          </p:nvSpPr>
          <p:spPr>
            <a:xfrm>
              <a:off x="4072965" y="-660400"/>
              <a:ext cx="54000" cy="54000"/>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2"/>
            <p:cNvSpPr/>
            <p:nvPr/>
          </p:nvSpPr>
          <p:spPr>
            <a:xfrm rot="3942850">
              <a:off x="4395738" y="-766443"/>
              <a:ext cx="53977" cy="53977"/>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 name="Google Shape;25;p2"/>
            <p:cNvSpPr/>
            <p:nvPr/>
          </p:nvSpPr>
          <p:spPr>
            <a:xfrm rot="6524158">
              <a:off x="4011982" y="-537346"/>
              <a:ext cx="54171" cy="54171"/>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2"/>
            <p:cNvSpPr/>
            <p:nvPr/>
          </p:nvSpPr>
          <p:spPr>
            <a:xfrm>
              <a:off x="4225365" y="-508000"/>
              <a:ext cx="54000" cy="54000"/>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2"/>
            <p:cNvSpPr/>
            <p:nvPr/>
          </p:nvSpPr>
          <p:spPr>
            <a:xfrm rot="3942850">
              <a:off x="4548138" y="-614043"/>
              <a:ext cx="53977" cy="53977"/>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2"/>
            <p:cNvSpPr/>
            <p:nvPr/>
          </p:nvSpPr>
          <p:spPr>
            <a:xfrm rot="6524158">
              <a:off x="3937275" y="-408851"/>
              <a:ext cx="54171" cy="54171"/>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9" name="Google Shape;29;p2"/>
          <p:cNvGrpSpPr/>
          <p:nvPr/>
        </p:nvGrpSpPr>
        <p:grpSpPr>
          <a:xfrm rot="7290842">
            <a:off x="11504603" y="277038"/>
            <a:ext cx="690252" cy="580131"/>
            <a:chOff x="3920565" y="-927555"/>
            <a:chExt cx="690262" cy="580139"/>
          </a:xfrm>
        </p:grpSpPr>
        <p:sp>
          <p:nvSpPr>
            <p:cNvPr id="30" name="Google Shape;30;p2"/>
            <p:cNvSpPr/>
            <p:nvPr/>
          </p:nvSpPr>
          <p:spPr>
            <a:xfrm>
              <a:off x="3920565" y="-812800"/>
              <a:ext cx="54000" cy="54000"/>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2"/>
            <p:cNvSpPr/>
            <p:nvPr/>
          </p:nvSpPr>
          <p:spPr>
            <a:xfrm rot="3942850">
              <a:off x="4243338" y="-918843"/>
              <a:ext cx="53977" cy="53977"/>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2"/>
            <p:cNvSpPr/>
            <p:nvPr/>
          </p:nvSpPr>
          <p:spPr>
            <a:xfrm rot="6524158">
              <a:off x="4242075" y="-677793"/>
              <a:ext cx="54171" cy="54171"/>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2"/>
            <p:cNvSpPr/>
            <p:nvPr/>
          </p:nvSpPr>
          <p:spPr>
            <a:xfrm>
              <a:off x="4072965" y="-660400"/>
              <a:ext cx="54000" cy="54000"/>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 name="Google Shape;34;p2"/>
            <p:cNvSpPr/>
            <p:nvPr/>
          </p:nvSpPr>
          <p:spPr>
            <a:xfrm rot="3942850">
              <a:off x="4395738" y="-766443"/>
              <a:ext cx="53977" cy="53977"/>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2"/>
            <p:cNvSpPr/>
            <p:nvPr/>
          </p:nvSpPr>
          <p:spPr>
            <a:xfrm rot="6524158">
              <a:off x="4011982" y="-537346"/>
              <a:ext cx="54171" cy="54171"/>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a:off x="4225365" y="-508000"/>
              <a:ext cx="54000" cy="54000"/>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3942850">
              <a:off x="4548138" y="-614043"/>
              <a:ext cx="53977" cy="53977"/>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rot="6524158">
              <a:off x="3937275" y="-408851"/>
              <a:ext cx="54171" cy="54171"/>
            </a:xfrm>
            <a:prstGeom prst="ellipse">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9" name="Google Shape;39;p2"/>
          <p:cNvSpPr/>
          <p:nvPr/>
        </p:nvSpPr>
        <p:spPr>
          <a:xfrm rot="-258520">
            <a:off x="-74201" y="230981"/>
            <a:ext cx="6240283" cy="839443"/>
          </a:xfrm>
          <a:custGeom>
            <a:avLst/>
            <a:gdLst/>
            <a:ahLst/>
            <a:cxnLst/>
            <a:rect l="l" t="t" r="r" b="b"/>
            <a:pathLst>
              <a:path w="6240283" h="839443" extrusionOk="0">
                <a:moveTo>
                  <a:pt x="6193050" y="0"/>
                </a:moveTo>
                <a:lnTo>
                  <a:pt x="6240283" y="3559"/>
                </a:lnTo>
                <a:lnTo>
                  <a:pt x="6215377" y="26709"/>
                </a:lnTo>
                <a:cubicBezTo>
                  <a:pt x="6116431" y="106252"/>
                  <a:pt x="5989066" y="150715"/>
                  <a:pt x="5861591" y="143263"/>
                </a:cubicBezTo>
                <a:cubicBezTo>
                  <a:pt x="5835443" y="141799"/>
                  <a:pt x="5808806" y="138312"/>
                  <a:pt x="5782936" y="135035"/>
                </a:cubicBezTo>
                <a:cubicBezTo>
                  <a:pt x="5709789" y="125481"/>
                  <a:pt x="5640757" y="116835"/>
                  <a:pt x="5580931" y="147446"/>
                </a:cubicBezTo>
                <a:cubicBezTo>
                  <a:pt x="5561058" y="158619"/>
                  <a:pt x="5542369" y="171772"/>
                  <a:pt x="5525146" y="186704"/>
                </a:cubicBezTo>
                <a:cubicBezTo>
                  <a:pt x="5505371" y="203814"/>
                  <a:pt x="5483762" y="218688"/>
                  <a:pt x="5460716" y="231052"/>
                </a:cubicBezTo>
                <a:cubicBezTo>
                  <a:pt x="5400818" y="260758"/>
                  <a:pt x="5334226" y="255458"/>
                  <a:pt x="5269796" y="250298"/>
                </a:cubicBezTo>
                <a:cubicBezTo>
                  <a:pt x="5244973" y="248345"/>
                  <a:pt x="5219522" y="246323"/>
                  <a:pt x="5194976" y="246393"/>
                </a:cubicBezTo>
                <a:cubicBezTo>
                  <a:pt x="5042618" y="247091"/>
                  <a:pt x="4911038" y="328814"/>
                  <a:pt x="4771717" y="415278"/>
                </a:cubicBezTo>
                <a:cubicBezTo>
                  <a:pt x="4635606" y="499860"/>
                  <a:pt x="4494822" y="587301"/>
                  <a:pt x="4334094" y="589602"/>
                </a:cubicBezTo>
                <a:cubicBezTo>
                  <a:pt x="4178737" y="592112"/>
                  <a:pt x="4041231" y="514782"/>
                  <a:pt x="3908187" y="440032"/>
                </a:cubicBezTo>
                <a:cubicBezTo>
                  <a:pt x="3831066" y="396799"/>
                  <a:pt x="3751365" y="352033"/>
                  <a:pt x="3669224" y="323305"/>
                </a:cubicBezTo>
                <a:cubicBezTo>
                  <a:pt x="3411922" y="233353"/>
                  <a:pt x="3117942" y="297435"/>
                  <a:pt x="2881698" y="348965"/>
                </a:cubicBezTo>
                <a:lnTo>
                  <a:pt x="2586184" y="413396"/>
                </a:lnTo>
                <a:cubicBezTo>
                  <a:pt x="2484518" y="435569"/>
                  <a:pt x="2369325" y="460742"/>
                  <a:pt x="2257339" y="445262"/>
                </a:cubicBezTo>
                <a:cubicBezTo>
                  <a:pt x="2219232" y="439230"/>
                  <a:pt x="2181529" y="430872"/>
                  <a:pt x="2144447" y="420229"/>
                </a:cubicBezTo>
                <a:cubicBezTo>
                  <a:pt x="2130501" y="416510"/>
                  <a:pt x="2116674" y="412907"/>
                  <a:pt x="2102958" y="409421"/>
                </a:cubicBezTo>
                <a:cubicBezTo>
                  <a:pt x="1806635" y="337566"/>
                  <a:pt x="1494115" y="379885"/>
                  <a:pt x="1227572" y="527961"/>
                </a:cubicBezTo>
                <a:lnTo>
                  <a:pt x="1218090" y="533261"/>
                </a:lnTo>
                <a:cubicBezTo>
                  <a:pt x="1169279" y="560734"/>
                  <a:pt x="1114262" y="591903"/>
                  <a:pt x="1054573" y="583396"/>
                </a:cubicBezTo>
                <a:cubicBezTo>
                  <a:pt x="1031668" y="579143"/>
                  <a:pt x="1009452" y="571779"/>
                  <a:pt x="988539" y="561501"/>
                </a:cubicBezTo>
                <a:cubicBezTo>
                  <a:pt x="984147" y="559618"/>
                  <a:pt x="979754" y="557666"/>
                  <a:pt x="975361" y="555853"/>
                </a:cubicBezTo>
                <a:cubicBezTo>
                  <a:pt x="823462" y="493277"/>
                  <a:pt x="651005" y="505619"/>
                  <a:pt x="509567" y="589184"/>
                </a:cubicBezTo>
                <a:cubicBezTo>
                  <a:pt x="464173" y="616518"/>
                  <a:pt x="422196" y="651522"/>
                  <a:pt x="381544" y="685410"/>
                </a:cubicBezTo>
                <a:cubicBezTo>
                  <a:pt x="337893" y="721810"/>
                  <a:pt x="292709" y="759393"/>
                  <a:pt x="242085" y="788820"/>
                </a:cubicBezTo>
                <a:cubicBezTo>
                  <a:pt x="187782" y="820728"/>
                  <a:pt x="126197" y="838160"/>
                  <a:pt x="63228" y="839443"/>
                </a:cubicBezTo>
                <a:cubicBezTo>
                  <a:pt x="49178" y="839443"/>
                  <a:pt x="35236" y="838419"/>
                  <a:pt x="21578" y="836249"/>
                </a:cubicBezTo>
                <a:lnTo>
                  <a:pt x="0" y="830814"/>
                </a:lnTo>
                <a:lnTo>
                  <a:pt x="2622" y="796011"/>
                </a:lnTo>
                <a:lnTo>
                  <a:pt x="75570" y="804578"/>
                </a:lnTo>
                <a:cubicBezTo>
                  <a:pt x="127711" y="802103"/>
                  <a:pt x="181350" y="784183"/>
                  <a:pt x="224792" y="758906"/>
                </a:cubicBezTo>
                <a:cubicBezTo>
                  <a:pt x="272766" y="731014"/>
                  <a:pt x="316765" y="694336"/>
                  <a:pt x="359300" y="658913"/>
                </a:cubicBezTo>
                <a:cubicBezTo>
                  <a:pt x="401835" y="623491"/>
                  <a:pt x="444022" y="588277"/>
                  <a:pt x="491786" y="559618"/>
                </a:cubicBezTo>
                <a:cubicBezTo>
                  <a:pt x="642783" y="470372"/>
                  <a:pt x="826921" y="457178"/>
                  <a:pt x="989097" y="523986"/>
                </a:cubicBezTo>
                <a:cubicBezTo>
                  <a:pt x="993630" y="525869"/>
                  <a:pt x="998162" y="527891"/>
                  <a:pt x="1002695" y="529843"/>
                </a:cubicBezTo>
                <a:cubicBezTo>
                  <a:pt x="1020769" y="538776"/>
                  <a:pt x="1039951" y="545275"/>
                  <a:pt x="1059734" y="549159"/>
                </a:cubicBezTo>
                <a:cubicBezTo>
                  <a:pt x="1107638" y="556132"/>
                  <a:pt x="1155194" y="529147"/>
                  <a:pt x="1201146" y="503207"/>
                </a:cubicBezTo>
                <a:lnTo>
                  <a:pt x="1210698" y="497838"/>
                </a:lnTo>
                <a:cubicBezTo>
                  <a:pt x="1484917" y="345383"/>
                  <a:pt x="1806489" y="301791"/>
                  <a:pt x="2111395" y="375741"/>
                </a:cubicBezTo>
                <a:cubicBezTo>
                  <a:pt x="2125341" y="379228"/>
                  <a:pt x="2139287" y="382714"/>
                  <a:pt x="2153233" y="386689"/>
                </a:cubicBezTo>
                <a:cubicBezTo>
                  <a:pt x="2188948" y="396936"/>
                  <a:pt x="2225249" y="405016"/>
                  <a:pt x="2261942" y="410885"/>
                </a:cubicBezTo>
                <a:cubicBezTo>
                  <a:pt x="2367861" y="425458"/>
                  <a:pt x="2474965" y="402099"/>
                  <a:pt x="2578583" y="379507"/>
                </a:cubicBezTo>
                <a:lnTo>
                  <a:pt x="2874097" y="315076"/>
                </a:lnTo>
                <a:cubicBezTo>
                  <a:pt x="3114664" y="262570"/>
                  <a:pt x="3414014" y="197303"/>
                  <a:pt x="3680590" y="290531"/>
                </a:cubicBezTo>
                <a:cubicBezTo>
                  <a:pt x="3765660" y="320306"/>
                  <a:pt x="3846685" y="365770"/>
                  <a:pt x="3925062" y="409769"/>
                </a:cubicBezTo>
                <a:cubicBezTo>
                  <a:pt x="4060058" y="485566"/>
                  <a:pt x="4187733" y="557178"/>
                  <a:pt x="4333398" y="554877"/>
                </a:cubicBezTo>
                <a:cubicBezTo>
                  <a:pt x="4484503" y="552576"/>
                  <a:pt x="4621102" y="467715"/>
                  <a:pt x="4753170" y="385713"/>
                </a:cubicBezTo>
                <a:cubicBezTo>
                  <a:pt x="4890467" y="300434"/>
                  <a:pt x="5032088" y="212226"/>
                  <a:pt x="5194698" y="211388"/>
                </a:cubicBezTo>
                <a:cubicBezTo>
                  <a:pt x="5220637" y="211388"/>
                  <a:pt x="5246925" y="213341"/>
                  <a:pt x="5272376" y="215363"/>
                </a:cubicBezTo>
                <a:cubicBezTo>
                  <a:pt x="5335133" y="220384"/>
                  <a:pt x="5393846" y="225055"/>
                  <a:pt x="5445166" y="199674"/>
                </a:cubicBezTo>
                <a:cubicBezTo>
                  <a:pt x="5465903" y="188377"/>
                  <a:pt x="5485358" y="174864"/>
                  <a:pt x="5503181" y="159370"/>
                </a:cubicBezTo>
                <a:cubicBezTo>
                  <a:pt x="5522280" y="142940"/>
                  <a:pt x="5543004" y="128501"/>
                  <a:pt x="5565030" y="116277"/>
                </a:cubicBezTo>
                <a:cubicBezTo>
                  <a:pt x="5634203" y="80715"/>
                  <a:pt x="5711951" y="90756"/>
                  <a:pt x="5787121" y="100449"/>
                </a:cubicBezTo>
                <a:cubicBezTo>
                  <a:pt x="5812362" y="103656"/>
                  <a:pt x="5838441" y="107422"/>
                  <a:pt x="5863334" y="108468"/>
                </a:cubicBezTo>
                <a:cubicBezTo>
                  <a:pt x="5958515" y="113942"/>
                  <a:pt x="6053591" y="88525"/>
                  <a:pt x="6135062" y="40185"/>
                </a:cubicBezTo>
                <a:close/>
              </a:path>
            </a:pathLst>
          </a:cu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0" name="Google Shape;40;p2"/>
          <p:cNvGrpSpPr/>
          <p:nvPr/>
        </p:nvGrpSpPr>
        <p:grpSpPr>
          <a:xfrm rot="7290842">
            <a:off x="82548" y="155779"/>
            <a:ext cx="690252" cy="580131"/>
            <a:chOff x="3920565" y="-927555"/>
            <a:chExt cx="690262" cy="580139"/>
          </a:xfrm>
        </p:grpSpPr>
        <p:sp>
          <p:nvSpPr>
            <p:cNvPr id="41" name="Google Shape;41;p2"/>
            <p:cNvSpPr/>
            <p:nvPr/>
          </p:nvSpPr>
          <p:spPr>
            <a:xfrm>
              <a:off x="3920565" y="-812800"/>
              <a:ext cx="54000" cy="540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3942850">
              <a:off x="4243338" y="-918843"/>
              <a:ext cx="53977" cy="53977"/>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2"/>
            <p:cNvSpPr/>
            <p:nvPr/>
          </p:nvSpPr>
          <p:spPr>
            <a:xfrm rot="6524158">
              <a:off x="4242075" y="-677793"/>
              <a:ext cx="54171" cy="54171"/>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2"/>
            <p:cNvSpPr/>
            <p:nvPr/>
          </p:nvSpPr>
          <p:spPr>
            <a:xfrm>
              <a:off x="4072965" y="-660400"/>
              <a:ext cx="54000" cy="540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2"/>
            <p:cNvSpPr/>
            <p:nvPr/>
          </p:nvSpPr>
          <p:spPr>
            <a:xfrm rot="3942850">
              <a:off x="4395738" y="-766443"/>
              <a:ext cx="53977" cy="53977"/>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2"/>
            <p:cNvSpPr/>
            <p:nvPr/>
          </p:nvSpPr>
          <p:spPr>
            <a:xfrm rot="6524158">
              <a:off x="4011982" y="-537346"/>
              <a:ext cx="54171" cy="54171"/>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 name="Google Shape;47;p2"/>
            <p:cNvSpPr/>
            <p:nvPr/>
          </p:nvSpPr>
          <p:spPr>
            <a:xfrm>
              <a:off x="4225365" y="-508000"/>
              <a:ext cx="54000" cy="540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 name="Google Shape;48;p2"/>
            <p:cNvSpPr/>
            <p:nvPr/>
          </p:nvSpPr>
          <p:spPr>
            <a:xfrm rot="3942850">
              <a:off x="4548138" y="-614043"/>
              <a:ext cx="53977" cy="53977"/>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 name="Google Shape;49;p2"/>
            <p:cNvSpPr/>
            <p:nvPr/>
          </p:nvSpPr>
          <p:spPr>
            <a:xfrm rot="6524158">
              <a:off x="3937275" y="-408851"/>
              <a:ext cx="54171" cy="54171"/>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0" name="Google Shape;50;p2"/>
          <p:cNvSpPr txBox="1">
            <a:spLocks noGrp="1"/>
          </p:cNvSpPr>
          <p:nvPr>
            <p:ph type="title"/>
          </p:nvPr>
        </p:nvSpPr>
        <p:spPr>
          <a:xfrm>
            <a:off x="644100" y="1928525"/>
            <a:ext cx="8744700" cy="26526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51" name="Google Shape;51;p2"/>
          <p:cNvSpPr txBox="1">
            <a:spLocks noGrp="1"/>
          </p:cNvSpPr>
          <p:nvPr>
            <p:ph type="subTitle" idx="1"/>
          </p:nvPr>
        </p:nvSpPr>
        <p:spPr>
          <a:xfrm>
            <a:off x="644100" y="4340375"/>
            <a:ext cx="87447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a:lvl1pPr>
            <a:lvl2pPr lvl="1" algn="l">
              <a:lnSpc>
                <a:spcPct val="115000"/>
              </a:lnSpc>
              <a:spcBef>
                <a:spcPts val="2100"/>
              </a:spcBef>
              <a:spcAft>
                <a:spcPts val="0"/>
              </a:spcAft>
              <a:buSzPts val="1900"/>
              <a:buNone/>
              <a:defRPr/>
            </a:lvl2pPr>
            <a:lvl3pPr lvl="2" algn="l">
              <a:lnSpc>
                <a:spcPct val="115000"/>
              </a:lnSpc>
              <a:spcBef>
                <a:spcPts val="2100"/>
              </a:spcBef>
              <a:spcAft>
                <a:spcPts val="0"/>
              </a:spcAft>
              <a:buSzPts val="1900"/>
              <a:buNone/>
              <a:defRPr/>
            </a:lvl3pPr>
            <a:lvl4pPr lvl="3" algn="l">
              <a:lnSpc>
                <a:spcPct val="115000"/>
              </a:lnSpc>
              <a:spcBef>
                <a:spcPts val="2100"/>
              </a:spcBef>
              <a:spcAft>
                <a:spcPts val="0"/>
              </a:spcAft>
              <a:buSzPts val="1900"/>
              <a:buNone/>
              <a:defRPr/>
            </a:lvl4pPr>
            <a:lvl5pPr lvl="4" algn="l">
              <a:lnSpc>
                <a:spcPct val="115000"/>
              </a:lnSpc>
              <a:spcBef>
                <a:spcPts val="2100"/>
              </a:spcBef>
              <a:spcAft>
                <a:spcPts val="0"/>
              </a:spcAft>
              <a:buSzPts val="1900"/>
              <a:buNone/>
              <a:defRPr/>
            </a:lvl5pPr>
            <a:lvl6pPr lvl="5" algn="l">
              <a:lnSpc>
                <a:spcPct val="115000"/>
              </a:lnSpc>
              <a:spcBef>
                <a:spcPts val="2100"/>
              </a:spcBef>
              <a:spcAft>
                <a:spcPts val="0"/>
              </a:spcAft>
              <a:buSzPts val="1900"/>
              <a:buNone/>
              <a:defRPr/>
            </a:lvl6pPr>
            <a:lvl7pPr lvl="6" algn="l">
              <a:lnSpc>
                <a:spcPct val="115000"/>
              </a:lnSpc>
              <a:spcBef>
                <a:spcPts val="2100"/>
              </a:spcBef>
              <a:spcAft>
                <a:spcPts val="0"/>
              </a:spcAft>
              <a:buSzPts val="1900"/>
              <a:buNone/>
              <a:defRPr/>
            </a:lvl7pPr>
            <a:lvl8pPr lvl="7" algn="l">
              <a:lnSpc>
                <a:spcPct val="115000"/>
              </a:lnSpc>
              <a:spcBef>
                <a:spcPts val="2100"/>
              </a:spcBef>
              <a:spcAft>
                <a:spcPts val="0"/>
              </a:spcAft>
              <a:buSzPts val="1900"/>
              <a:buNone/>
              <a:defRPr/>
            </a:lvl8pPr>
            <a:lvl9pPr lvl="8" algn="l">
              <a:lnSpc>
                <a:spcPct val="115000"/>
              </a:lnSpc>
              <a:spcBef>
                <a:spcPts val="2100"/>
              </a:spcBef>
              <a:spcAft>
                <a:spcPts val="2100"/>
              </a:spcAft>
              <a:buSzPts val="1900"/>
              <a:buNone/>
              <a:defRPr/>
            </a:lvl9pPr>
          </a:lstStyle>
          <a:p>
            <a:endParaRPr/>
          </a:p>
        </p:txBody>
      </p:sp>
      <p:sp>
        <p:nvSpPr>
          <p:cNvPr id="52" name="Google Shape;52;p2"/>
          <p:cNvSpPr txBox="1"/>
          <p:nvPr/>
        </p:nvSpPr>
        <p:spPr>
          <a:xfrm rot="5400000">
            <a:off x="-679350" y="52079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4000"/>
              <a:buFont typeface="DM Sans"/>
              <a:buNone/>
              <a:defRPr sz="4000" b="1" i="0" u="none" strike="noStrike" cap="none">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15000"/>
              </a:lnSpc>
              <a:spcBef>
                <a:spcPts val="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1pPr>
            <a:lvl2pPr marL="914400" marR="0" lvl="1" indent="-349250" algn="l" rtl="0">
              <a:lnSpc>
                <a:spcPct val="115000"/>
              </a:lnSpc>
              <a:spcBef>
                <a:spcPts val="210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2pPr>
            <a:lvl3pPr marL="1371600" marR="0" lvl="2" indent="-349250" algn="l" rtl="0">
              <a:lnSpc>
                <a:spcPct val="115000"/>
              </a:lnSpc>
              <a:spcBef>
                <a:spcPts val="210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3pPr>
            <a:lvl4pPr marL="1828800" marR="0" lvl="3" indent="-349250" algn="l" rtl="0">
              <a:lnSpc>
                <a:spcPct val="115000"/>
              </a:lnSpc>
              <a:spcBef>
                <a:spcPts val="210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4pPr>
            <a:lvl5pPr marL="2286000" marR="0" lvl="4" indent="-349250" algn="l" rtl="0">
              <a:lnSpc>
                <a:spcPct val="115000"/>
              </a:lnSpc>
              <a:spcBef>
                <a:spcPts val="210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5pPr>
            <a:lvl6pPr marL="2743200" marR="0" lvl="5" indent="-349250" algn="l" rtl="0">
              <a:lnSpc>
                <a:spcPct val="115000"/>
              </a:lnSpc>
              <a:spcBef>
                <a:spcPts val="210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6pPr>
            <a:lvl7pPr marL="3200400" marR="0" lvl="6" indent="-349250" algn="l" rtl="0">
              <a:lnSpc>
                <a:spcPct val="115000"/>
              </a:lnSpc>
              <a:spcBef>
                <a:spcPts val="210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7pPr>
            <a:lvl8pPr marL="3657600" marR="0" lvl="7" indent="-349250" algn="l" rtl="0">
              <a:lnSpc>
                <a:spcPct val="115000"/>
              </a:lnSpc>
              <a:spcBef>
                <a:spcPts val="2100"/>
              </a:spcBef>
              <a:spcAft>
                <a:spcPts val="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8pPr>
            <a:lvl9pPr marL="4114800" marR="0" lvl="8" indent="-349250" algn="l" rtl="0">
              <a:lnSpc>
                <a:spcPct val="115000"/>
              </a:lnSpc>
              <a:spcBef>
                <a:spcPts val="2100"/>
              </a:spcBef>
              <a:spcAft>
                <a:spcPts val="2100"/>
              </a:spcAft>
              <a:buClr>
                <a:schemeClr val="dk2"/>
              </a:buClr>
              <a:buSzPts val="1900"/>
              <a:buFont typeface="Questrial"/>
              <a:buChar char="■"/>
              <a:defRPr sz="1900" b="0" i="0" u="none" strike="noStrike" cap="none">
                <a:solidFill>
                  <a:schemeClr val="dk2"/>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21"/>
          <p:cNvSpPr txBox="1">
            <a:spLocks noGrp="1"/>
          </p:cNvSpPr>
          <p:nvPr>
            <p:ph type="title"/>
          </p:nvPr>
        </p:nvSpPr>
        <p:spPr>
          <a:xfrm>
            <a:off x="644100" y="783771"/>
            <a:ext cx="8744700" cy="3360717"/>
          </a:xfrm>
          <a:prstGeom prst="rect">
            <a:avLst/>
          </a:prstGeom>
          <a:noFill/>
          <a:ln>
            <a:noFill/>
          </a:ln>
        </p:spPr>
        <p:txBody>
          <a:bodyPr spcFirstLastPara="1" wrap="square" lIns="121900" tIns="121900" rIns="121900" bIns="121900" anchor="t" anchorCtr="0">
            <a:noAutofit/>
          </a:bodyPr>
          <a:lstStyle/>
          <a:p>
            <a:pPr lvl="0"/>
            <a:r>
              <a:rPr lang="en" dirty="0">
                <a:solidFill>
                  <a:schemeClr val="accent1"/>
                </a:solidFill>
                <a:latin typeface="Courier" pitchFamily="2" charset="0"/>
                <a:cs typeface="Bradley Hand ITC" panose="020F0502020204030204" pitchFamily="34" charset="0"/>
              </a:rPr>
              <a:t>Customer Retention</a:t>
            </a:r>
            <a:endParaRPr dirty="0">
              <a:solidFill>
                <a:schemeClr val="accent1"/>
              </a:solidFill>
              <a:latin typeface="Courier" pitchFamily="2" charset="0"/>
              <a:cs typeface="Bradley Hand ITC" panose="020F0502020204030204" pitchFamily="34" charset="0"/>
            </a:endParaRPr>
          </a:p>
        </p:txBody>
      </p:sp>
      <p:sp>
        <p:nvSpPr>
          <p:cNvPr id="684" name="Google Shape;684;p21"/>
          <p:cNvSpPr txBox="1">
            <a:spLocks noGrp="1"/>
          </p:cNvSpPr>
          <p:nvPr>
            <p:ph type="subTitle" idx="1"/>
          </p:nvPr>
        </p:nvSpPr>
        <p:spPr>
          <a:xfrm>
            <a:off x="774728" y="3429000"/>
            <a:ext cx="8744700" cy="2401783"/>
          </a:xfrm>
          <a:prstGeom prst="rect">
            <a:avLst/>
          </a:prstGeom>
          <a:noFill/>
          <a:ln>
            <a:noFill/>
          </a:ln>
        </p:spPr>
        <p:txBody>
          <a:bodyPr spcFirstLastPara="1" wrap="square" lIns="121900" tIns="121900" rIns="121900" bIns="121900" anchor="t" anchorCtr="0">
            <a:noAutofit/>
          </a:bodyPr>
          <a:lstStyle/>
          <a:p>
            <a:pPr marL="0" lvl="0" indent="0" rtl="0">
              <a:lnSpc>
                <a:spcPct val="115000"/>
              </a:lnSpc>
              <a:spcBef>
                <a:spcPts val="0"/>
              </a:spcBef>
              <a:spcAft>
                <a:spcPts val="2100"/>
              </a:spcAft>
              <a:buSzPts val="1900"/>
              <a:buNone/>
            </a:pPr>
            <a:r>
              <a:rPr lang="en" sz="4000" dirty="0">
                <a:solidFill>
                  <a:schemeClr val="accent1"/>
                </a:solidFill>
                <a:latin typeface="Courier" pitchFamily="2" charset="0"/>
              </a:rPr>
              <a:t>A Case Study – Indian     E-commerce</a:t>
            </a:r>
            <a:endParaRPr sz="4000" dirty="0">
              <a:solidFill>
                <a:schemeClr val="accent1"/>
              </a:solidFill>
              <a:latin typeface="Courier"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AFC8-F2CB-E88A-0AED-29E29C633FCC}"/>
              </a:ext>
            </a:extLst>
          </p:cNvPr>
          <p:cNvSpPr>
            <a:spLocks noGrp="1"/>
          </p:cNvSpPr>
          <p:nvPr>
            <p:ph type="title"/>
          </p:nvPr>
        </p:nvSpPr>
        <p:spPr>
          <a:xfrm>
            <a:off x="644100" y="2590800"/>
            <a:ext cx="10961746" cy="2063262"/>
          </a:xfrm>
        </p:spPr>
        <p:txBody>
          <a:bodyPr/>
          <a:lstStyle/>
          <a:p>
            <a:r>
              <a:rPr lang="en-US" sz="2400" dirty="0">
                <a:solidFill>
                  <a:schemeClr val="accent1"/>
                </a:solidFill>
                <a:latin typeface="Courier" pitchFamily="2" charset="0"/>
              </a:rPr>
              <a:t>What are the main characteristics which will influence customer retention?</a:t>
            </a:r>
          </a:p>
        </p:txBody>
      </p:sp>
    </p:spTree>
    <p:extLst>
      <p:ext uri="{BB962C8B-B14F-4D97-AF65-F5344CB8AC3E}">
        <p14:creationId xmlns:p14="http://schemas.microsoft.com/office/powerpoint/2010/main" val="3770377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082A-04B7-1ACE-9B60-964A691E419D}"/>
              </a:ext>
            </a:extLst>
          </p:cNvPr>
          <p:cNvSpPr>
            <a:spLocks noGrp="1"/>
          </p:cNvSpPr>
          <p:nvPr>
            <p:ph type="title"/>
          </p:nvPr>
        </p:nvSpPr>
        <p:spPr>
          <a:xfrm>
            <a:off x="644100" y="356261"/>
            <a:ext cx="9693080" cy="6356773"/>
          </a:xfrm>
        </p:spPr>
        <p:txBody>
          <a:bodyPr/>
          <a:lstStyle/>
          <a:p>
            <a:r>
              <a:rPr lang="en-US" sz="2000" dirty="0">
                <a:solidFill>
                  <a:schemeClr val="accent1"/>
                </a:solidFill>
                <a:latin typeface="Courier" pitchFamily="2" charset="0"/>
              </a:rPr>
              <a:t>This study provides an insight into what the data analysis process is and how to </a:t>
            </a:r>
            <a:r>
              <a:rPr lang="en-US" sz="2000" dirty="0" err="1">
                <a:solidFill>
                  <a:schemeClr val="accent1"/>
                </a:solidFill>
                <a:latin typeface="Courier" pitchFamily="2" charset="0"/>
              </a:rPr>
              <a:t>analyse</a:t>
            </a:r>
            <a:r>
              <a:rPr lang="en-US" sz="2000" dirty="0">
                <a:solidFill>
                  <a:schemeClr val="accent1"/>
                </a:solidFill>
                <a:latin typeface="Courier" pitchFamily="2" charset="0"/>
              </a:rPr>
              <a:t> the data with visualization.</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Set up :</a:t>
            </a:r>
            <a:br>
              <a:rPr lang="en-US" sz="2000" dirty="0">
                <a:solidFill>
                  <a:schemeClr val="accent1"/>
                </a:solidFill>
                <a:latin typeface="Courier" pitchFamily="2" charset="0"/>
              </a:rPr>
            </a:br>
            <a:r>
              <a:rPr lang="en-US" sz="2000" dirty="0">
                <a:solidFill>
                  <a:schemeClr val="accent1"/>
                </a:solidFill>
                <a:latin typeface="Courier" pitchFamily="2" charset="0"/>
              </a:rPr>
              <a:t>I am using pandas, </a:t>
            </a:r>
            <a:r>
              <a:rPr lang="en-US" sz="2000" dirty="0" err="1">
                <a:solidFill>
                  <a:schemeClr val="accent1"/>
                </a:solidFill>
                <a:latin typeface="Courier" pitchFamily="2" charset="0"/>
              </a:rPr>
              <a:t>Numpy</a:t>
            </a:r>
            <a:r>
              <a:rPr lang="en-US" sz="2000" dirty="0">
                <a:solidFill>
                  <a:schemeClr val="accent1"/>
                </a:solidFill>
                <a:latin typeface="Courier" pitchFamily="2" charset="0"/>
              </a:rPr>
              <a:t>, seaborn matplotlib for this analysis.</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Data :</a:t>
            </a:r>
            <a:br>
              <a:rPr lang="en-US" sz="2000" dirty="0">
                <a:solidFill>
                  <a:schemeClr val="accent1"/>
                </a:solidFill>
                <a:latin typeface="Courier" pitchFamily="2" charset="0"/>
              </a:rPr>
            </a:br>
            <a:r>
              <a:rPr lang="en-US" sz="2000" dirty="0">
                <a:solidFill>
                  <a:schemeClr val="accent1"/>
                </a:solidFill>
                <a:latin typeface="Courier" pitchFamily="2" charset="0"/>
              </a:rPr>
              <a:t>The data is collected from the Indian online shoppers. And it has 71 columns and 269 rows.</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Data cleaning :</a:t>
            </a:r>
            <a:br>
              <a:rPr lang="en-US" sz="2000" dirty="0">
                <a:solidFill>
                  <a:schemeClr val="accent1"/>
                </a:solidFill>
                <a:latin typeface="Courier" pitchFamily="2" charset="0"/>
              </a:rPr>
            </a:br>
            <a:r>
              <a:rPr lang="en-US" sz="2000" dirty="0">
                <a:solidFill>
                  <a:schemeClr val="accent1"/>
                </a:solidFill>
                <a:latin typeface="Courier" pitchFamily="2" charset="0"/>
              </a:rPr>
              <a:t>Here are some of the steps followed to clean the data - Null values- this data has 0 Null values. Duplicates – The data shows 60 duplicate rows, but these can be ignored as one </a:t>
            </a:r>
            <a:r>
              <a:rPr lang="en-US" sz="2000" dirty="0" err="1">
                <a:solidFill>
                  <a:schemeClr val="accent1"/>
                </a:solidFill>
                <a:latin typeface="Courier" pitchFamily="2" charset="0"/>
              </a:rPr>
              <a:t>respondant’s</a:t>
            </a:r>
            <a:r>
              <a:rPr lang="en-US" sz="2000" dirty="0">
                <a:solidFill>
                  <a:schemeClr val="accent1"/>
                </a:solidFill>
                <a:latin typeface="Courier" pitchFamily="2" charset="0"/>
              </a:rPr>
              <a:t> response can match to the other. Almost every row has a unique value, There are object and integer datatypes.</a:t>
            </a:r>
          </a:p>
        </p:txBody>
      </p:sp>
      <p:sp>
        <p:nvSpPr>
          <p:cNvPr id="3" name="Subtitle 2">
            <a:extLst>
              <a:ext uri="{FF2B5EF4-FFF2-40B4-BE49-F238E27FC236}">
                <a16:creationId xmlns:a16="http://schemas.microsoft.com/office/drawing/2014/main" id="{405B8568-E85A-F708-5775-94AEDEC0C009}"/>
              </a:ext>
            </a:extLst>
          </p:cNvPr>
          <p:cNvSpPr>
            <a:spLocks noGrp="1"/>
          </p:cNvSpPr>
          <p:nvPr>
            <p:ph type="subTitle" idx="1"/>
          </p:nvPr>
        </p:nvSpPr>
        <p:spPr>
          <a:xfrm flipV="1">
            <a:off x="644100" y="7172695"/>
            <a:ext cx="8744700" cy="332510"/>
          </a:xfrm>
        </p:spPr>
        <p:txBody>
          <a:bodyPr/>
          <a:lstStyle/>
          <a:p>
            <a:endParaRPr lang="en-US" dirty="0"/>
          </a:p>
        </p:txBody>
      </p:sp>
    </p:spTree>
    <p:extLst>
      <p:ext uri="{BB962C8B-B14F-4D97-AF65-F5344CB8AC3E}">
        <p14:creationId xmlns:p14="http://schemas.microsoft.com/office/powerpoint/2010/main" val="18247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3F45-227B-1E9B-C089-79D7E52CFF22}"/>
              </a:ext>
            </a:extLst>
          </p:cNvPr>
          <p:cNvSpPr>
            <a:spLocks noGrp="1"/>
          </p:cNvSpPr>
          <p:nvPr>
            <p:ph type="title"/>
          </p:nvPr>
        </p:nvSpPr>
        <p:spPr>
          <a:xfrm>
            <a:off x="644100" y="653144"/>
            <a:ext cx="8744700" cy="5255288"/>
          </a:xfrm>
        </p:spPr>
        <p:txBody>
          <a:bodyPr/>
          <a:lstStyle/>
          <a:p>
            <a:r>
              <a:rPr lang="en-US" sz="2000" dirty="0">
                <a:solidFill>
                  <a:schemeClr val="accent1"/>
                </a:solidFill>
                <a:latin typeface="Courier" pitchFamily="2" charset="0"/>
              </a:rPr>
              <a:t>Data Analysis</a:t>
            </a:r>
            <a:br>
              <a:rPr lang="en-US" sz="2000" dirty="0">
                <a:solidFill>
                  <a:schemeClr val="accent1"/>
                </a:solidFill>
                <a:latin typeface="Courier" pitchFamily="2" charset="0"/>
              </a:rPr>
            </a:br>
            <a:r>
              <a:rPr lang="en-US" sz="2000" dirty="0">
                <a:solidFill>
                  <a:schemeClr val="accent1"/>
                </a:solidFill>
                <a:latin typeface="Courier" pitchFamily="2" charset="0"/>
              </a:rPr>
              <a:t>1) Most of the </a:t>
            </a:r>
            <a:r>
              <a:rPr lang="en-US" sz="2000" dirty="0" err="1">
                <a:solidFill>
                  <a:schemeClr val="accent1"/>
                </a:solidFill>
                <a:latin typeface="Courier" pitchFamily="2" charset="0"/>
              </a:rPr>
              <a:t>respondant’s</a:t>
            </a:r>
            <a:r>
              <a:rPr lang="en-US" sz="2000" dirty="0">
                <a:solidFill>
                  <a:schemeClr val="accent1"/>
                </a:solidFill>
                <a:latin typeface="Courier" pitchFamily="2" charset="0"/>
              </a:rPr>
              <a:t> aged between 21-40 years old.</a:t>
            </a:r>
            <a:br>
              <a:rPr lang="en-US" sz="2000" dirty="0">
                <a:solidFill>
                  <a:schemeClr val="accent1"/>
                </a:solidFill>
                <a:latin typeface="Courier" pitchFamily="2" charset="0"/>
              </a:rPr>
            </a:br>
            <a:r>
              <a:rPr lang="en-US" sz="2000" dirty="0">
                <a:solidFill>
                  <a:schemeClr val="accent1"/>
                </a:solidFill>
                <a:latin typeface="Courier" pitchFamily="2" charset="0"/>
              </a:rPr>
              <a:t>2) Most of them have been shopping online for 2 or more years.</a:t>
            </a:r>
            <a:br>
              <a:rPr lang="en-US" sz="2000" dirty="0">
                <a:solidFill>
                  <a:schemeClr val="accent1"/>
                </a:solidFill>
                <a:latin typeface="Courier" pitchFamily="2" charset="0"/>
              </a:rPr>
            </a:br>
            <a:r>
              <a:rPr lang="en-US" sz="2000" dirty="0">
                <a:solidFill>
                  <a:schemeClr val="accent1"/>
                </a:solidFill>
                <a:latin typeface="Courier" pitchFamily="2" charset="0"/>
              </a:rPr>
              <a:t>3) Most of the </a:t>
            </a:r>
            <a:r>
              <a:rPr lang="en-US" sz="2000" dirty="0" err="1">
                <a:solidFill>
                  <a:schemeClr val="accent1"/>
                </a:solidFill>
                <a:latin typeface="Courier" pitchFamily="2" charset="0"/>
              </a:rPr>
              <a:t>respondants</a:t>
            </a:r>
            <a:r>
              <a:rPr lang="en-US" sz="2000" dirty="0">
                <a:solidFill>
                  <a:schemeClr val="accent1"/>
                </a:solidFill>
                <a:latin typeface="Courier" pitchFamily="2" charset="0"/>
              </a:rPr>
              <a:t>’ have shopped less than 10 times a year.</a:t>
            </a:r>
            <a:br>
              <a:rPr lang="en-US" sz="2000" dirty="0">
                <a:solidFill>
                  <a:schemeClr val="accent1"/>
                </a:solidFill>
                <a:latin typeface="Courier" pitchFamily="2" charset="0"/>
              </a:rPr>
            </a:br>
            <a:r>
              <a:rPr lang="en-US" sz="2000" dirty="0">
                <a:solidFill>
                  <a:schemeClr val="accent1"/>
                </a:solidFill>
                <a:latin typeface="Courier" pitchFamily="2" charset="0"/>
              </a:rPr>
              <a:t>4) They use search engine and app to visit the online retail store.</a:t>
            </a:r>
            <a:br>
              <a:rPr lang="en-US" sz="2000" dirty="0">
                <a:solidFill>
                  <a:schemeClr val="accent1"/>
                </a:solidFill>
                <a:latin typeface="Courier" pitchFamily="2" charset="0"/>
              </a:rPr>
            </a:br>
            <a:r>
              <a:rPr lang="en-US" sz="2000" dirty="0">
                <a:solidFill>
                  <a:schemeClr val="accent1"/>
                </a:solidFill>
                <a:latin typeface="Courier" pitchFamily="2" charset="0"/>
              </a:rPr>
              <a:t>5) Most of them explore only for 6– 15 mins to make a decision on a particular product.</a:t>
            </a:r>
            <a:br>
              <a:rPr lang="en-US" sz="2000" dirty="0">
                <a:solidFill>
                  <a:schemeClr val="accent1"/>
                </a:solidFill>
                <a:latin typeface="Courier" pitchFamily="2" charset="0"/>
              </a:rPr>
            </a:br>
            <a:r>
              <a:rPr lang="en-US" sz="2000" dirty="0">
                <a:solidFill>
                  <a:schemeClr val="accent1"/>
                </a:solidFill>
                <a:latin typeface="Courier" pitchFamily="2" charset="0"/>
              </a:rPr>
              <a:t>6) Most of them agree to abandon the shopping cart more frequently.</a:t>
            </a:r>
            <a:br>
              <a:rPr lang="en-US" sz="2000" dirty="0">
                <a:solidFill>
                  <a:schemeClr val="accent1"/>
                </a:solidFill>
                <a:latin typeface="Courier" pitchFamily="2" charset="0"/>
              </a:rPr>
            </a:br>
            <a:r>
              <a:rPr lang="en-US" sz="2000" dirty="0">
                <a:solidFill>
                  <a:schemeClr val="accent1"/>
                </a:solidFill>
                <a:latin typeface="Courier" pitchFamily="2" charset="0"/>
              </a:rPr>
              <a:t>7) Most of them agree to have early content on the website.</a:t>
            </a:r>
          </a:p>
        </p:txBody>
      </p:sp>
    </p:spTree>
    <p:extLst>
      <p:ext uri="{BB962C8B-B14F-4D97-AF65-F5344CB8AC3E}">
        <p14:creationId xmlns:p14="http://schemas.microsoft.com/office/powerpoint/2010/main" val="196671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789A-A4AB-59A0-3347-DA8CC6810C81}"/>
              </a:ext>
            </a:extLst>
          </p:cNvPr>
          <p:cNvSpPr>
            <a:spLocks noGrp="1"/>
          </p:cNvSpPr>
          <p:nvPr>
            <p:ph type="title"/>
          </p:nvPr>
        </p:nvSpPr>
        <p:spPr>
          <a:xfrm>
            <a:off x="644100" y="237506"/>
            <a:ext cx="8744700" cy="6339139"/>
          </a:xfrm>
        </p:spPr>
        <p:txBody>
          <a:bodyPr/>
          <a:lstStyle/>
          <a:p>
            <a:br>
              <a:rPr lang="en-US" sz="2000" dirty="0">
                <a:solidFill>
                  <a:schemeClr val="accent1"/>
                </a:solidFill>
                <a:latin typeface="Courier" pitchFamily="2" charset="0"/>
              </a:rPr>
            </a:br>
            <a:r>
              <a:rPr lang="en-US" sz="2000" dirty="0">
                <a:solidFill>
                  <a:schemeClr val="accent1"/>
                </a:solidFill>
                <a:latin typeface="Courier" pitchFamily="2" charset="0"/>
              </a:rPr>
              <a:t>8) Most of them agree on getting more option to compare similar products, getting a good offer, seller’s trust, display the information about the project and seller.</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9) Most of them agree to get warranty, return and refund policy.</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10) Most of the </a:t>
            </a:r>
            <a:r>
              <a:rPr lang="en-US" sz="2000" dirty="0" err="1">
                <a:solidFill>
                  <a:schemeClr val="accent1"/>
                </a:solidFill>
                <a:latin typeface="Courier" pitchFamily="2" charset="0"/>
              </a:rPr>
              <a:t>respondants</a:t>
            </a:r>
            <a:r>
              <a:rPr lang="en-US" sz="2000" dirty="0">
                <a:solidFill>
                  <a:schemeClr val="accent1"/>
                </a:solidFill>
                <a:latin typeface="Courier" pitchFamily="2" charset="0"/>
              </a:rPr>
              <a:t> have shopped from amazon, </a:t>
            </a:r>
            <a:r>
              <a:rPr lang="en-US" sz="2000" dirty="0" err="1">
                <a:solidFill>
                  <a:schemeClr val="accent1"/>
                </a:solidFill>
                <a:latin typeface="Courier" pitchFamily="2" charset="0"/>
              </a:rPr>
              <a:t>flipkart</a:t>
            </a:r>
            <a:r>
              <a:rPr lang="en-US" sz="2000" dirty="0">
                <a:solidFill>
                  <a:schemeClr val="accent1"/>
                </a:solidFill>
                <a:latin typeface="Courier" pitchFamily="2" charset="0"/>
              </a:rPr>
              <a:t> and </a:t>
            </a:r>
            <a:r>
              <a:rPr lang="en-US" sz="2000" dirty="0" err="1">
                <a:solidFill>
                  <a:schemeClr val="accent1"/>
                </a:solidFill>
                <a:latin typeface="Courier" pitchFamily="2" charset="0"/>
              </a:rPr>
              <a:t>myntra</a:t>
            </a:r>
            <a:r>
              <a:rPr lang="en-US" sz="2000" dirty="0">
                <a:solidFill>
                  <a:schemeClr val="accent1"/>
                </a:solidFill>
                <a:latin typeface="Courier" pitchFamily="2" charset="0"/>
              </a:rPr>
              <a:t>.</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11) Most of the </a:t>
            </a:r>
            <a:r>
              <a:rPr lang="en-US" sz="2000" dirty="0" err="1">
                <a:solidFill>
                  <a:schemeClr val="accent1"/>
                </a:solidFill>
                <a:latin typeface="Courier" pitchFamily="2" charset="0"/>
              </a:rPr>
              <a:t>respondant’s</a:t>
            </a:r>
            <a:r>
              <a:rPr lang="en-US" sz="2000" dirty="0">
                <a:solidFill>
                  <a:schemeClr val="accent1"/>
                </a:solidFill>
                <a:latin typeface="Courier" pitchFamily="2" charset="0"/>
              </a:rPr>
              <a:t> think that amazon and </a:t>
            </a:r>
            <a:r>
              <a:rPr lang="en-US" sz="2000" dirty="0" err="1">
                <a:solidFill>
                  <a:schemeClr val="accent1"/>
                </a:solidFill>
                <a:latin typeface="Courier" pitchFamily="2" charset="0"/>
              </a:rPr>
              <a:t>flipkart</a:t>
            </a:r>
            <a:r>
              <a:rPr lang="en-US" sz="2000" dirty="0">
                <a:solidFill>
                  <a:schemeClr val="accent1"/>
                </a:solidFill>
                <a:latin typeface="Courier" pitchFamily="2" charset="0"/>
              </a:rPr>
              <a:t>  have more visual appealing of the web page layout, product offers and a description of information.</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12) Most of them think Amazon is a more reliable app and has fast delivery and quickness to complete the purchase, security of financial information, trustworthiness.</a:t>
            </a:r>
          </a:p>
        </p:txBody>
      </p:sp>
    </p:spTree>
    <p:extLst>
      <p:ext uri="{BB962C8B-B14F-4D97-AF65-F5344CB8AC3E}">
        <p14:creationId xmlns:p14="http://schemas.microsoft.com/office/powerpoint/2010/main" val="47819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low confidence">
            <a:extLst>
              <a:ext uri="{FF2B5EF4-FFF2-40B4-BE49-F238E27FC236}">
                <a16:creationId xmlns:a16="http://schemas.microsoft.com/office/drawing/2014/main" id="{9F6BC05D-E554-3E0C-5694-CD43AF46C932}"/>
              </a:ext>
            </a:extLst>
          </p:cNvPr>
          <p:cNvPicPr>
            <a:picLocks noChangeAspect="1"/>
          </p:cNvPicPr>
          <p:nvPr/>
        </p:nvPicPr>
        <p:blipFill>
          <a:blip r:embed="rId2"/>
          <a:stretch>
            <a:fillRect/>
          </a:stretch>
        </p:blipFill>
        <p:spPr>
          <a:xfrm>
            <a:off x="2133600" y="713620"/>
            <a:ext cx="7790854" cy="4560277"/>
          </a:xfrm>
          <a:prstGeom prst="rect">
            <a:avLst/>
          </a:prstGeom>
        </p:spPr>
      </p:pic>
      <p:sp>
        <p:nvSpPr>
          <p:cNvPr id="6" name="TextBox 5">
            <a:extLst>
              <a:ext uri="{FF2B5EF4-FFF2-40B4-BE49-F238E27FC236}">
                <a16:creationId xmlns:a16="http://schemas.microsoft.com/office/drawing/2014/main" id="{7BCB4B80-81C0-9D0E-A0F0-7D6204FFE23B}"/>
              </a:ext>
            </a:extLst>
          </p:cNvPr>
          <p:cNvSpPr txBox="1"/>
          <p:nvPr/>
        </p:nvSpPr>
        <p:spPr>
          <a:xfrm>
            <a:off x="-82062" y="152400"/>
            <a:ext cx="12274061" cy="400110"/>
          </a:xfrm>
          <a:prstGeom prst="rect">
            <a:avLst/>
          </a:prstGeom>
          <a:noFill/>
        </p:spPr>
        <p:txBody>
          <a:bodyPr wrap="square" rtlCol="0">
            <a:spAutoFit/>
          </a:bodyPr>
          <a:lstStyle/>
          <a:p>
            <a:pPr algn="ctr"/>
            <a:r>
              <a:rPr lang="en-US" sz="2000" dirty="0">
                <a:latin typeface="Courier" pitchFamily="2" charset="0"/>
              </a:rPr>
              <a:t>Data Visualization</a:t>
            </a:r>
          </a:p>
        </p:txBody>
      </p:sp>
      <p:sp>
        <p:nvSpPr>
          <p:cNvPr id="7" name="TextBox 6">
            <a:extLst>
              <a:ext uri="{FF2B5EF4-FFF2-40B4-BE49-F238E27FC236}">
                <a16:creationId xmlns:a16="http://schemas.microsoft.com/office/drawing/2014/main" id="{F1EE0F09-CF13-6A55-C25E-5E638F1AFF95}"/>
              </a:ext>
            </a:extLst>
          </p:cNvPr>
          <p:cNvSpPr txBox="1"/>
          <p:nvPr/>
        </p:nvSpPr>
        <p:spPr>
          <a:xfrm>
            <a:off x="2051537" y="5682715"/>
            <a:ext cx="7959971" cy="646331"/>
          </a:xfrm>
          <a:prstGeom prst="rect">
            <a:avLst/>
          </a:prstGeom>
          <a:noFill/>
        </p:spPr>
        <p:txBody>
          <a:bodyPr wrap="square" rtlCol="0">
            <a:spAutoFit/>
          </a:bodyPr>
          <a:lstStyle/>
          <a:p>
            <a:r>
              <a:rPr lang="en-US" sz="1200" dirty="0">
                <a:latin typeface="Courier" pitchFamily="2" charset="0"/>
              </a:rPr>
              <a:t>The above correlation plot is of Utilitarian values- We can clearly see that number 39 is negatively corelated with number 42, and number 41 is positively corelated with number 40.</a:t>
            </a:r>
          </a:p>
        </p:txBody>
      </p:sp>
    </p:spTree>
    <p:extLst>
      <p:ext uri="{BB962C8B-B14F-4D97-AF65-F5344CB8AC3E}">
        <p14:creationId xmlns:p14="http://schemas.microsoft.com/office/powerpoint/2010/main" val="352632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7E0353-E956-A7E1-B5D2-68FFA369D3AB}"/>
              </a:ext>
            </a:extLst>
          </p:cNvPr>
          <p:cNvSpPr txBox="1"/>
          <p:nvPr/>
        </p:nvSpPr>
        <p:spPr>
          <a:xfrm>
            <a:off x="281354" y="316523"/>
            <a:ext cx="11699631" cy="400110"/>
          </a:xfrm>
          <a:prstGeom prst="rect">
            <a:avLst/>
          </a:prstGeom>
          <a:noFill/>
        </p:spPr>
        <p:txBody>
          <a:bodyPr wrap="square" rtlCol="0">
            <a:spAutoFit/>
          </a:bodyPr>
          <a:lstStyle/>
          <a:p>
            <a:pPr algn="ctr"/>
            <a:r>
              <a:rPr lang="en-US" sz="2000" dirty="0">
                <a:latin typeface="Courier" pitchFamily="2" charset="0"/>
              </a:rPr>
              <a:t>Data Visualization –Hedonic Values</a:t>
            </a:r>
          </a:p>
        </p:txBody>
      </p:sp>
      <p:pic>
        <p:nvPicPr>
          <p:cNvPr id="6" name="Picture 5" descr="A picture containing chart&#10;&#10;Description automatically generated">
            <a:extLst>
              <a:ext uri="{FF2B5EF4-FFF2-40B4-BE49-F238E27FC236}">
                <a16:creationId xmlns:a16="http://schemas.microsoft.com/office/drawing/2014/main" id="{C91F9EE7-45CD-0FD7-C9A0-04A1E8D00845}"/>
              </a:ext>
            </a:extLst>
          </p:cNvPr>
          <p:cNvPicPr>
            <a:picLocks noChangeAspect="1"/>
          </p:cNvPicPr>
          <p:nvPr/>
        </p:nvPicPr>
        <p:blipFill>
          <a:blip r:embed="rId2"/>
          <a:stretch>
            <a:fillRect/>
          </a:stretch>
        </p:blipFill>
        <p:spPr>
          <a:xfrm>
            <a:off x="2239744" y="1019907"/>
            <a:ext cx="7712512" cy="4614864"/>
          </a:xfrm>
          <a:prstGeom prst="rect">
            <a:avLst/>
          </a:prstGeom>
        </p:spPr>
      </p:pic>
      <p:sp>
        <p:nvSpPr>
          <p:cNvPr id="7" name="TextBox 6">
            <a:extLst>
              <a:ext uri="{FF2B5EF4-FFF2-40B4-BE49-F238E27FC236}">
                <a16:creationId xmlns:a16="http://schemas.microsoft.com/office/drawing/2014/main" id="{FD65B775-4DE5-A974-6CE0-45B3B4829FBF}"/>
              </a:ext>
            </a:extLst>
          </p:cNvPr>
          <p:cNvSpPr txBox="1"/>
          <p:nvPr/>
        </p:nvSpPr>
        <p:spPr>
          <a:xfrm>
            <a:off x="2239744" y="6002215"/>
            <a:ext cx="7712511" cy="646331"/>
          </a:xfrm>
          <a:prstGeom prst="rect">
            <a:avLst/>
          </a:prstGeom>
          <a:noFill/>
        </p:spPr>
        <p:txBody>
          <a:bodyPr wrap="square" rtlCol="0">
            <a:spAutoFit/>
          </a:bodyPr>
          <a:lstStyle/>
          <a:p>
            <a:r>
              <a:rPr lang="en-US" sz="1200" dirty="0">
                <a:latin typeface="Courier" pitchFamily="2" charset="0"/>
              </a:rPr>
              <a:t>As we can see many negatively correlated values </a:t>
            </a:r>
            <a:r>
              <a:rPr lang="en-US" sz="1200" dirty="0" err="1">
                <a:latin typeface="Courier" pitchFamily="2" charset="0"/>
              </a:rPr>
              <a:t>eg</a:t>
            </a:r>
            <a:r>
              <a:rPr lang="en-US" sz="1200" dirty="0">
                <a:latin typeface="Courier" pitchFamily="2" charset="0"/>
              </a:rPr>
              <a:t> number 47 is negatively correlated with number 46 whereas number 45 is positively correlated with number 43.</a:t>
            </a:r>
          </a:p>
        </p:txBody>
      </p:sp>
    </p:spTree>
    <p:extLst>
      <p:ext uri="{BB962C8B-B14F-4D97-AF65-F5344CB8AC3E}">
        <p14:creationId xmlns:p14="http://schemas.microsoft.com/office/powerpoint/2010/main" val="244671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3F7E-AE45-8F5E-81BF-D66B60FFA5F3}"/>
              </a:ext>
            </a:extLst>
          </p:cNvPr>
          <p:cNvSpPr>
            <a:spLocks noGrp="1"/>
          </p:cNvSpPr>
          <p:nvPr>
            <p:ph type="title"/>
          </p:nvPr>
        </p:nvSpPr>
        <p:spPr>
          <a:xfrm>
            <a:off x="644100" y="558140"/>
            <a:ext cx="8744700" cy="6127668"/>
          </a:xfrm>
        </p:spPr>
        <p:txBody>
          <a:bodyPr/>
          <a:lstStyle/>
          <a:p>
            <a:r>
              <a:rPr lang="en-US" sz="2000" dirty="0">
                <a:solidFill>
                  <a:schemeClr val="accent1"/>
                </a:solidFill>
                <a:latin typeface="Courier" pitchFamily="2" charset="0"/>
              </a:rPr>
              <a:t>However, we also perceive that Amazon Flipkart takes longer time to load the graphics, Amazon takes a longer time to get logged on, Myntra takes longer page loading time. Snapdeal has a limited mode of payment on products.</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Most of them recommend amazon and Flipkart to a friend.</a:t>
            </a:r>
            <a:br>
              <a:rPr lang="en-US" sz="2000" dirty="0">
                <a:solidFill>
                  <a:schemeClr val="accent1"/>
                </a:solidFill>
                <a:latin typeface="Courier" pitchFamily="2" charset="0"/>
              </a:rPr>
            </a:br>
            <a:br>
              <a:rPr lang="en-US" sz="2000" dirty="0">
                <a:solidFill>
                  <a:schemeClr val="accent1"/>
                </a:solidFill>
                <a:latin typeface="Courier" pitchFamily="2" charset="0"/>
              </a:rPr>
            </a:br>
            <a:r>
              <a:rPr lang="en-US" sz="2000" dirty="0">
                <a:solidFill>
                  <a:schemeClr val="accent1"/>
                </a:solidFill>
                <a:latin typeface="Courier" pitchFamily="2" charset="0"/>
              </a:rPr>
              <a:t>After exploring the data, we can conclude that, a balance  of both utilitarian and Hedonic values are preferred to retain the customers. However, we can see the hint of inclination towards utilitarian values more than hedonic values. Data set is too small to make too prominent decisions.</a:t>
            </a:r>
          </a:p>
        </p:txBody>
      </p:sp>
      <p:sp>
        <p:nvSpPr>
          <p:cNvPr id="3" name="Subtitle 2">
            <a:extLst>
              <a:ext uri="{FF2B5EF4-FFF2-40B4-BE49-F238E27FC236}">
                <a16:creationId xmlns:a16="http://schemas.microsoft.com/office/drawing/2014/main" id="{4605A36A-C20E-958C-00E0-F2F3F1E44B5A}"/>
              </a:ext>
            </a:extLst>
          </p:cNvPr>
          <p:cNvSpPr>
            <a:spLocks noGrp="1"/>
          </p:cNvSpPr>
          <p:nvPr>
            <p:ph type="subTitle" idx="1"/>
          </p:nvPr>
        </p:nvSpPr>
        <p:spPr>
          <a:xfrm>
            <a:off x="644100" y="7018317"/>
            <a:ext cx="8744700" cy="190004"/>
          </a:xfrm>
        </p:spPr>
        <p:txBody>
          <a:bodyPr/>
          <a:lstStyle/>
          <a:p>
            <a:endParaRPr lang="en-US" dirty="0"/>
          </a:p>
        </p:txBody>
      </p:sp>
    </p:spTree>
    <p:extLst>
      <p:ext uri="{BB962C8B-B14F-4D97-AF65-F5344CB8AC3E}">
        <p14:creationId xmlns:p14="http://schemas.microsoft.com/office/powerpoint/2010/main" val="2337320288"/>
      </p:ext>
    </p:extLst>
  </p:cSld>
  <p:clrMapOvr>
    <a:masterClrMapping/>
  </p:clrMapOvr>
</p:sld>
</file>

<file path=ppt/theme/theme1.xml><?xml version="1.0" encoding="utf-8"?>
<a:theme xmlns:a="http://schemas.openxmlformats.org/drawingml/2006/main" name="SlidesMania · Harlow">
  <a:themeElements>
    <a:clrScheme name="Simple Light">
      <a:dk1>
        <a:srgbClr val="E2D7D3"/>
      </a:dk1>
      <a:lt1>
        <a:srgbClr val="BC9E92"/>
      </a:lt1>
      <a:dk2>
        <a:srgbClr val="171717"/>
      </a:dk2>
      <a:lt2>
        <a:srgbClr val="E2D7D3"/>
      </a:lt2>
      <a:accent1>
        <a:srgbClr val="593A37"/>
      </a:accent1>
      <a:accent2>
        <a:srgbClr val="AF8F82"/>
      </a:accent2>
      <a:accent3>
        <a:srgbClr val="CDC2BE"/>
      </a:accent3>
      <a:accent4>
        <a:srgbClr val="FFFFFF"/>
      </a:accent4>
      <a:accent5>
        <a:srgbClr val="FFFFFF"/>
      </a:accent5>
      <a:accent6>
        <a:srgbClr val="FFFFFF"/>
      </a:accent6>
      <a:hlink>
        <a:srgbClr val="4E3B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572</Words>
  <Application>Microsoft Macintosh PowerPoint</Application>
  <PresentationFormat>Widescreen</PresentationFormat>
  <Paragraphs>11</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Abril Fatface</vt:lpstr>
      <vt:lpstr>Questrial</vt:lpstr>
      <vt:lpstr>DM Sans</vt:lpstr>
      <vt:lpstr>Courier</vt:lpstr>
      <vt:lpstr>Barlow Condensed</vt:lpstr>
      <vt:lpstr>Calibri</vt:lpstr>
      <vt:lpstr>SlidesMania · Harlow</vt:lpstr>
      <vt:lpstr>Customer Retention</vt:lpstr>
      <vt:lpstr>What are the main characteristics which will influence customer retention?</vt:lpstr>
      <vt:lpstr>This study provides an insight into what the data analysis process is and how to analyse the data with visualization.  Set up : I am using pandas, Numpy, seaborn matplotlib for this analysis.  Data : The data is collected from the Indian online shoppers. And it has 71 columns and 269 rows.  Data cleaning : Here are some of the steps followed to clean the data - Null values- this data has 0 Null values. Duplicates – The data shows 60 duplicate rows, but these can be ignored as one respondant’s response can match to the other. Almost every row has a unique value, There are object and integer datatypes.</vt:lpstr>
      <vt:lpstr>Data Analysis 1) Most of the respondant’s aged between 21-40 years old. 2) Most of them have been shopping online for 2 or more years. 3) Most of the respondants’ have shopped less than 10 times a year. 4) They use search engine and app to visit the online retail store. 5) Most of them explore only for 6– 15 mins to make a decision on a particular product. 6) Most of them agree to abandon the shopping cart more frequently. 7) Most of them agree to have early content on the website.</vt:lpstr>
      <vt:lpstr> 8) Most of them agree on getting more option to compare similar products, getting a good offer, seller’s trust, display the information about the project and seller.  9) Most of them agree to get warranty, return and refund policy.  10) Most of the respondants have shopped from amazon, flipkart and myntra.  11) Most of the respondant’s think that amazon and flipkart  have more visual appealing of the web page layout, product offers and a description of information.  12) Most of them think Amazon is a more reliable app and has fast delivery and quickness to complete the purchase, security of financial information, trustworthiness.</vt:lpstr>
      <vt:lpstr>PowerPoint Presentation</vt:lpstr>
      <vt:lpstr>PowerPoint Presentation</vt:lpstr>
      <vt:lpstr>However, we also perceive that Amazon Flipkart takes longer time to load the graphics, Amazon takes a longer time to get logged on, Myntra takes longer page loading time. Snapdeal has a limited mode of payment on products.  Most of them recommend amazon and Flipkart to a friend.  After exploring the data, we can conclude that, a balance  of both utilitarian and Hedonic values are preferred to retain the customers. However, we can see the hint of inclination towards utilitarian values more than hedonic values. Data set is too small to make too prominent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cp:lastModifiedBy>Aneeta kallur</cp:lastModifiedBy>
  <cp:revision>3</cp:revision>
  <dcterms:modified xsi:type="dcterms:W3CDTF">2022-10-13T12:03:18Z</dcterms:modified>
</cp:coreProperties>
</file>