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6F8A-9C22-390D-5055-3C8B00F34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C1EF2-4729-9E32-01D9-8AC2B4CF9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EEB22-E547-2ADC-4B75-45DB5B91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D8D5-F9B2-874D-84D6-149242B61D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B993-D23E-11B4-CA9D-0BCC4001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83D15-91EB-883C-2DF3-3CD43C46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70C9-1BF9-4840-BE13-5CAC19A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7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C252-FF68-1263-9E28-23F72BB8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F3AF2-EC41-8B2E-12CF-15E97D518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3C948-8969-B263-80CA-18B8A404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D8D5-F9B2-874D-84D6-149242B61D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10E1-AD50-855E-E4F3-294BEF81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F4578-7AE5-CD5D-4E17-5F553A4C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70C9-1BF9-4840-BE13-5CAC19A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557F7-6033-2BB5-D86F-56C54443F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50F60-CB83-EA50-D268-256AAB614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6F574-4297-5357-6005-833B09B0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D8D5-F9B2-874D-84D6-149242B61D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034D-A70E-3CFB-8DDC-CAF914DB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7FE3-FD2F-DDD5-2FF1-770C763A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70C9-1BF9-4840-BE13-5CAC19A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6649-7F5D-955B-9685-998A5BA7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2732-EE4E-857F-33BA-252DDAF9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47F52-C80A-24DA-DD4D-5A88D37A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D8D5-F9B2-874D-84D6-149242B61D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3165-041B-0EF2-8FD1-0C1ABB89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41669-B517-7FC6-DA15-C5F37590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70C9-1BF9-4840-BE13-5CAC19A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3FF3-01C9-3821-8736-FC668865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B05BB-9A05-F020-8917-D89DBC09C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A3C6-5EA5-2A4B-655C-7516A6EB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D8D5-F9B2-874D-84D6-149242B61D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F62EA-6992-4AA9-91E2-218613B0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E5B9-FE25-5A10-CE10-F511888A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70C9-1BF9-4840-BE13-5CAC19A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2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92CB-799B-60B7-38E8-1BE5A968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31F4-F730-1960-763B-443ADA97C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FAA62-8786-13DB-B9E0-AF9332202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3E7A4-8356-2AA3-F053-ABAF73D1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D8D5-F9B2-874D-84D6-149242B61D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D101C-1960-1B7F-0E85-2811E266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AD0A-265F-01D3-A7E7-2BCD2CBA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70C9-1BF9-4840-BE13-5CAC19A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2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4EA5-296A-4A56-9EC3-8BA3DC2A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5048B-5EAF-E557-A94A-75075E4EB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F818D-D8BD-A0EC-B982-477CB046E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6F371-08AD-C3C5-21BF-A56FEBFBC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59C2D-E8B7-8C63-A85F-C24D17055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5FECC-3F3A-02BD-490A-A237B266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D8D5-F9B2-874D-84D6-149242B61D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634A3-1188-A952-701C-5643F150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79E60-3C66-9FBE-9060-EAD8B21D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70C9-1BF9-4840-BE13-5CAC19A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2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303E-1AE5-2588-C147-ACFD5BFF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6A6F3-86AC-083C-4FB3-E0E846DF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D8D5-F9B2-874D-84D6-149242B61D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BE412-5AB5-1502-4354-9B9589F3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FC070-63C1-907F-3139-081B88A1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70C9-1BF9-4840-BE13-5CAC19A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7B112-6993-6435-22CA-6FB2A70D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D8D5-F9B2-874D-84D6-149242B61D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AC9B9-C8FA-1568-8258-305235F8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10EF2-0976-733E-7337-F7E083A8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70C9-1BF9-4840-BE13-5CAC19A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9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3BDC-00C0-556B-B2D7-E09AA171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CCCF-5CED-D4A4-332A-CFCF066A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1C5FB-0694-0EB5-4739-AADAE04FB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DF9A4-F142-C3D4-1947-1F8C923C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D8D5-F9B2-874D-84D6-149242B61D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6FE3C-FC13-B9CC-181D-EB4A9A59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A7EA3-B99B-CCE1-4511-240D4AE1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70C9-1BF9-4840-BE13-5CAC19A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6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11BD-82F0-A14E-7561-752278F9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AF61D-B0E2-CF51-CEDE-69BD75200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6672A-D83B-CD3F-56D1-62D450745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E70C4-1B44-6978-4B3A-25CE0E5E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D8D5-F9B2-874D-84D6-149242B61D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1F2D2-3AF5-BB05-FF7A-B7598EA3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10B1F-B771-E94E-72A1-2470EDAA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70C9-1BF9-4840-BE13-5CAC19A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A23B5-4D77-BF7A-C429-9E8B205D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DF302-1011-3E57-C8B0-EC25C706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1A6D2-CF63-AB39-D314-CD98EA35D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DD8D5-F9B2-874D-84D6-149242B61D8A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8666-4788-0EC8-4A00-C3291254A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DE2E0-33DB-0042-6F9C-2E244540A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870C9-1BF9-4840-BE13-5CAC19A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6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62F7-DA79-30B7-F3D5-32B890040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2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Proposal for an increased share of Global Fund funding to be allocated to malaria </a:t>
            </a:r>
          </a:p>
        </p:txBody>
      </p:sp>
    </p:spTree>
    <p:extLst>
      <p:ext uri="{BB962C8B-B14F-4D97-AF65-F5344CB8AC3E}">
        <p14:creationId xmlns:p14="http://schemas.microsoft.com/office/powerpoint/2010/main" val="297171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arison of a graph&#10;&#10;Description automatically generated">
            <a:extLst>
              <a:ext uri="{FF2B5EF4-FFF2-40B4-BE49-F238E27FC236}">
                <a16:creationId xmlns:a16="http://schemas.microsoft.com/office/drawing/2014/main" id="{B9C4042D-47CB-D1E9-C049-133099343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55"/>
            <a:ext cx="8618765" cy="2887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1E488-3C83-4641-2F4A-718CD03B5EE9}"/>
              </a:ext>
            </a:extLst>
          </p:cNvPr>
          <p:cNvSpPr txBox="1"/>
          <p:nvPr/>
        </p:nvSpPr>
        <p:spPr>
          <a:xfrm>
            <a:off x="8618765" y="334356"/>
            <a:ext cx="3485003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Object Sans Regular"/>
                <a:ea typeface="Arial" panose="020B0604020202020204" pitchFamily="34" charset="0"/>
                <a:cs typeface="Times New Roman" panose="02020603050405020304" pitchFamily="18" charset="0"/>
              </a:rPr>
              <a:t>Much progress has been made in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Object Sans Regular"/>
                <a:ea typeface="Arial" panose="020B0604020202020204" pitchFamily="34" charset="0"/>
                <a:cs typeface="Times New Roman" panose="02020603050405020304" pitchFamily="18" charset="0"/>
              </a:rPr>
              <a:t>countries where the Global Fund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Object Sans Regular"/>
                <a:ea typeface="Arial" panose="020B0604020202020204" pitchFamily="34" charset="0"/>
                <a:cs typeface="Times New Roman" panose="02020603050405020304" pitchFamily="18" charset="0"/>
              </a:rPr>
              <a:t>invests; progress that would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Object Sans Regular"/>
                <a:ea typeface="Arial" panose="020B0604020202020204" pitchFamily="34" charset="0"/>
                <a:cs typeface="Times New Roman" panose="02020603050405020304" pitchFamily="18" charset="0"/>
              </a:rPr>
              <a:t>otherwise not be made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Object Sans Regular"/>
                <a:ea typeface="Arial" panose="020B0604020202020204" pitchFamily="34" charset="0"/>
                <a:cs typeface="Times New Roman" panose="02020603050405020304" pitchFamily="18" charset="0"/>
              </a:rPr>
              <a:t>without these interventions.</a:t>
            </a:r>
          </a:p>
          <a:p>
            <a:endParaRPr lang="en-GB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200" i="1" dirty="0"/>
              <a:t>Left: Malaria trends in Western Africa. </a:t>
            </a:r>
          </a:p>
          <a:p>
            <a:r>
              <a:rPr lang="en-US" sz="1200" i="1" dirty="0"/>
              <a:t>Graphic Source: Global Fund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EC1971-DBCE-BC5C-1556-E523E5D197D1}"/>
              </a:ext>
            </a:extLst>
          </p:cNvPr>
          <p:cNvSpPr txBox="1"/>
          <p:nvPr/>
        </p:nvSpPr>
        <p:spPr>
          <a:xfrm>
            <a:off x="597712" y="3336955"/>
            <a:ext cx="57831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bject Sans Regular"/>
                <a:ea typeface="Arial" panose="020B0604020202020204" pitchFamily="34" charset="0"/>
                <a:cs typeface="Times New Roman" panose="02020603050405020304" pitchFamily="18" charset="0"/>
              </a:rPr>
              <a:t>Recently, many endemic countries, especially in 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bject Sans Regular"/>
                <a:ea typeface="Arial" panose="020B0604020202020204" pitchFamily="34" charset="0"/>
                <a:cs typeface="Times New Roman" panose="02020603050405020304" pitchFamily="18" charset="0"/>
              </a:rPr>
              <a:t>subSaharan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bject Sans Regular"/>
                <a:ea typeface="Arial" panose="020B0604020202020204" pitchFamily="34" charset="0"/>
                <a:cs typeface="Times New Roman" panose="02020603050405020304" pitchFamily="18" charset="0"/>
              </a:rPr>
              <a:t> Africa have had increased rates of malaria cases.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Object Sans Regular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bject Sans Regular"/>
                <a:ea typeface="Arial" panose="020B0604020202020204" pitchFamily="34" charset="0"/>
                <a:cs typeface="Times New Roman" panose="02020603050405020304" pitchFamily="18" charset="0"/>
              </a:rPr>
              <a:t>Many of these are Low-and-Middle-Income countries with low GDP per capita.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Object Sans Regular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bject Sans Regular"/>
                <a:ea typeface="Arial" panose="020B0604020202020204" pitchFamily="34" charset="0"/>
                <a:cs typeface="Times New Roman" panose="02020603050405020304" pitchFamily="18" charset="0"/>
              </a:rPr>
              <a:t>This situation necessitates increased investment in fighting malaria, if we hope to achieve the 2030 goal to end the disease as a public health threat.</a:t>
            </a:r>
          </a:p>
          <a:p>
            <a:pPr>
              <a:spcAft>
                <a:spcPts val="1200"/>
              </a:spcAft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Object Sans Regular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2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bject Sans Regular"/>
                <a:ea typeface="Arial" panose="020B0604020202020204" pitchFamily="34" charset="0"/>
                <a:cs typeface="Times New Roman" panose="02020603050405020304" pitchFamily="18" charset="0"/>
              </a:rPr>
              <a:t>Right: Malaria incidence trends VS GDP per capita for The world, the Western &amp; Central region of Africa, and Nigeria (country case study). Data Source: World Bank</a:t>
            </a:r>
            <a:endParaRPr lang="en-GB" sz="1200" i="1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CDC16A-84AE-C78F-1C2E-85DCCDBB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16" y="2494931"/>
            <a:ext cx="5442284" cy="433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141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Object Sans Regular</vt:lpstr>
      <vt:lpstr>Office Theme</vt:lpstr>
      <vt:lpstr>Proposal for an increased share of Global Fund funding to be allocated to malaria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Anita Makori</dc:creator>
  <cp:lastModifiedBy>Anita Makori</cp:lastModifiedBy>
  <cp:revision>2</cp:revision>
  <dcterms:created xsi:type="dcterms:W3CDTF">2024-07-18T10:08:38Z</dcterms:created>
  <dcterms:modified xsi:type="dcterms:W3CDTF">2024-07-18T11:56:44Z</dcterms:modified>
</cp:coreProperties>
</file>