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8dd19d42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8dd19d4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3a08d2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23a08d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23a08d23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23a08d2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850900" y="1122363"/>
            <a:ext cx="10528300" cy="1900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o-RO"/>
              <a:t>Utilizarea Principiilor S.O.L.I.D. </a:t>
            </a:r>
            <a:r>
              <a:rPr lang="ro-RO"/>
              <a:t>în</a:t>
            </a:r>
            <a:r>
              <a:rPr lang="ro-RO"/>
              <a:t> MVC cu automatizare CI/CD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908300" y="4922838"/>
            <a:ext cx="6413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o-RO"/>
              <a:t>Anita Matei Gabriel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o-RO"/>
              <a:t>Coman Valentin Gabriel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o-RO"/>
              <a:t>Halalai Mircea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79400" y="1569300"/>
            <a:ext cx="6286500" cy="4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Principiul segregării </a:t>
            </a:r>
            <a:r>
              <a:rPr lang="ro-RO"/>
              <a:t>interfeței</a:t>
            </a:r>
            <a:r>
              <a:rPr lang="ro-RO"/>
              <a:t> afirmă că o interfață ar trebui să descrie un set de comportamente. </a:t>
            </a:r>
            <a:r>
              <a:rPr lang="ro-RO"/>
              <a:t>Adică</a:t>
            </a:r>
            <a:r>
              <a:rPr lang="ro-RO"/>
              <a:t> interfața care este </a:t>
            </a:r>
            <a:r>
              <a:rPr lang="ro-RO"/>
              <a:t>expusă</a:t>
            </a:r>
            <a:r>
              <a:rPr lang="ro-RO"/>
              <a:t> utilizatorului ar trebui să </a:t>
            </a:r>
            <a:r>
              <a:rPr lang="ro-RO"/>
              <a:t>conțină</a:t>
            </a:r>
            <a:r>
              <a:rPr lang="ro-RO"/>
              <a:t> doar metodele cerute de client, nu toate metodele.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În</a:t>
            </a:r>
            <a:r>
              <a:rPr lang="ro-RO"/>
              <a:t> loc sa avem o interfață cu toate metodele, ar trebui </a:t>
            </a:r>
            <a:r>
              <a:rPr lang="ro-RO"/>
              <a:t>să</a:t>
            </a:r>
            <a:r>
              <a:rPr lang="ro-RO"/>
              <a:t> </a:t>
            </a:r>
            <a:r>
              <a:rPr lang="ro-RO"/>
              <a:t>creăm</a:t>
            </a:r>
            <a:r>
              <a:rPr lang="ro-RO"/>
              <a:t> mai multe </a:t>
            </a:r>
            <a:r>
              <a:rPr lang="ro-RO"/>
              <a:t>interfețe</a:t>
            </a:r>
            <a:r>
              <a:rPr lang="ro-RO"/>
              <a:t> cu un </a:t>
            </a:r>
            <a:r>
              <a:rPr lang="ro-RO"/>
              <a:t>număr</a:t>
            </a:r>
            <a:r>
              <a:rPr lang="ro-RO"/>
              <a:t> mic de metode.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Menținerea</a:t>
            </a:r>
            <a:r>
              <a:rPr lang="ro-RO"/>
              <a:t> </a:t>
            </a:r>
            <a:r>
              <a:rPr lang="ro-RO"/>
              <a:t>interfețelor</a:t>
            </a:r>
            <a:r>
              <a:rPr lang="ro-RO"/>
              <a:t> mici ajută la reducerea cuplării </a:t>
            </a:r>
            <a:r>
              <a:rPr lang="ro-RO"/>
              <a:t>între</a:t>
            </a:r>
            <a:r>
              <a:rPr lang="ro-RO"/>
              <a:t> piesele software.</a:t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Interface Segregation Principle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7943" y="2298700"/>
            <a:ext cx="5258157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Dependency Inversion Principle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38200" y="1825625"/>
            <a:ext cx="10515600" cy="173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Principiul Inversiunii </a:t>
            </a:r>
            <a:r>
              <a:rPr lang="ro-RO"/>
              <a:t>Dependenței</a:t>
            </a:r>
            <a:r>
              <a:rPr lang="ro-RO"/>
              <a:t> este definit ca Modulele High-Level nu ar trebui să </a:t>
            </a:r>
            <a:r>
              <a:rPr lang="ro-RO"/>
              <a:t>depindă</a:t>
            </a:r>
            <a:r>
              <a:rPr lang="ro-RO"/>
              <a:t> de modulele Low-Level. Ambele ar trebui să </a:t>
            </a:r>
            <a:r>
              <a:rPr lang="ro-RO"/>
              <a:t>depindă</a:t>
            </a:r>
            <a:r>
              <a:rPr lang="ro-RO"/>
              <a:t> de abstractizări.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728" y="5092646"/>
            <a:ext cx="7628002" cy="1066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Spring Web MVC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838200" y="1143000"/>
            <a:ext cx="105156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o-RO" sz="2400"/>
              <a:t>Spring MVC este o componenta a framework-ului Spring ce </a:t>
            </a:r>
            <a:r>
              <a:rPr lang="ro-RO" sz="2400"/>
              <a:t>facilitează</a:t>
            </a:r>
            <a:r>
              <a:rPr lang="ro-RO" sz="2400"/>
              <a:t> aplicarea design patternului MVC. Aceasta implementează facilități ale spring core framework, de exemplu </a:t>
            </a:r>
            <a:r>
              <a:rPr b="1" lang="ro-RO" sz="2400"/>
              <a:t>Inversion of Control</a:t>
            </a:r>
            <a:r>
              <a:rPr lang="ro-RO" sz="2400"/>
              <a:t> și </a:t>
            </a:r>
            <a:r>
              <a:rPr b="1" lang="ro-RO" sz="2400"/>
              <a:t>Dependency Injection</a:t>
            </a:r>
            <a:r>
              <a:rPr lang="ro-RO" sz="2400"/>
              <a:t>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o-RO" sz="2400"/>
              <a:t>Spring MVC dispune de o soluție elegantă în implementarea MVC-ului, </a:t>
            </a:r>
            <a:r>
              <a:rPr b="1" lang="ro-RO" sz="2400"/>
              <a:t>DispatcherServlet</a:t>
            </a:r>
            <a:r>
              <a:rPr lang="ro-RO" sz="2400"/>
              <a:t>, o clasă care primește requesturi și le îndreaptă către resursa potrivită (controllere, modele, sau viewuri).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4081413"/>
            <a:ext cx="42005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5169450" y="4081425"/>
            <a:ext cx="61842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ro-RO" sz="1800">
                <a:latin typeface="Calibri"/>
                <a:ea typeface="Calibri"/>
                <a:cs typeface="Calibri"/>
                <a:sym typeface="Calibri"/>
              </a:rPr>
              <a:t>Front Controller</a:t>
            </a:r>
            <a:r>
              <a:rPr lang="ro-RO" sz="1800">
                <a:latin typeface="Calibri"/>
                <a:ea typeface="Calibri"/>
                <a:cs typeface="Calibri"/>
                <a:sym typeface="Calibri"/>
              </a:rPr>
              <a:t> in cazul Spring MVC este DispatcherServlet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o-RO" sz="1800">
                <a:latin typeface="Calibri"/>
                <a:ea typeface="Calibri"/>
                <a:cs typeface="Calibri"/>
                <a:sym typeface="Calibri"/>
              </a:rPr>
              <a:t>O clasă este marcată ca fiind controller cu adnotarea </a:t>
            </a:r>
            <a:r>
              <a:rPr b="1" lang="ro-RO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@Controller</a:t>
            </a:r>
            <a:endParaRPr b="1" sz="18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o-RO" sz="1800">
                <a:latin typeface="Calibri"/>
                <a:ea typeface="Calibri"/>
                <a:cs typeface="Calibri"/>
                <a:sym typeface="Calibri"/>
              </a:rPr>
              <a:t>Un view poate fi un JSP(Java server page), sau interfața unei </a:t>
            </a:r>
            <a:r>
              <a:rPr lang="ro-RO" sz="1800">
                <a:latin typeface="Calibri"/>
                <a:ea typeface="Calibri"/>
                <a:cs typeface="Calibri"/>
                <a:sym typeface="Calibri"/>
              </a:rPr>
              <a:t>aplicații</a:t>
            </a:r>
            <a:r>
              <a:rPr lang="ro-RO" sz="1800">
                <a:latin typeface="Calibri"/>
                <a:ea typeface="Calibri"/>
                <a:cs typeface="Calibri"/>
                <a:sym typeface="Calibri"/>
              </a:rPr>
              <a:t> de mobil etc.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63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Flow-ul</a:t>
            </a:r>
            <a:r>
              <a:rPr lang="ro-RO"/>
              <a:t> Spring Web MVC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5763900" y="995725"/>
            <a:ext cx="5589900" cy="555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1800"/>
              <a:t>După</a:t>
            </a:r>
            <a:r>
              <a:rPr lang="ro-RO" sz="1800"/>
              <a:t> ce </a:t>
            </a:r>
            <a:r>
              <a:rPr lang="ro-RO" sz="1800"/>
              <a:t>primește</a:t>
            </a:r>
            <a:r>
              <a:rPr lang="ro-RO" sz="1800"/>
              <a:t> un request HTTP, DispatcherServlet consultă </a:t>
            </a:r>
            <a:r>
              <a:rPr b="1" lang="ro-RO" sz="1800"/>
              <a:t>HandlerMapping</a:t>
            </a:r>
            <a:r>
              <a:rPr lang="ro-RO" sz="1800"/>
              <a:t> pentru a invocă Controllerul potrivit.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1800"/>
              <a:t>Controllerul ia </a:t>
            </a:r>
            <a:r>
              <a:rPr lang="ro-RO" sz="1800"/>
              <a:t>request-ul</a:t>
            </a:r>
            <a:r>
              <a:rPr lang="ro-RO" sz="1800"/>
              <a:t> și invocă metodele service corespunzătoare pe baza tipului de request (GET sau POST). Metoda service va seta datele din model în funcție de logica definită și returnează numele </a:t>
            </a:r>
            <a:r>
              <a:rPr lang="ro-RO" sz="1800"/>
              <a:t>view-ului</a:t>
            </a:r>
            <a:r>
              <a:rPr lang="ro-RO" sz="1800"/>
              <a:t> către DispatcherServlet.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1800"/>
              <a:t>DispatcherServlet va fi ajutat de </a:t>
            </a:r>
            <a:r>
              <a:rPr b="1" lang="ro-RO" sz="1800"/>
              <a:t>ViewResolver</a:t>
            </a:r>
            <a:r>
              <a:rPr lang="ro-RO" sz="1800"/>
              <a:t> pentru a obține </a:t>
            </a:r>
            <a:r>
              <a:rPr lang="ro-RO" sz="1800"/>
              <a:t>view-ul definit</a:t>
            </a:r>
            <a:r>
              <a:rPr lang="ro-RO" sz="1800"/>
              <a:t> pentru request.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1800"/>
              <a:t>DispatcherServlet pasează datele din model </a:t>
            </a:r>
            <a:r>
              <a:rPr lang="ro-RO" sz="1800"/>
              <a:t>către</a:t>
            </a:r>
            <a:r>
              <a:rPr lang="ro-RO" sz="1800"/>
              <a:t> view și se afișează pe interfața utilizatorului.</a:t>
            </a:r>
            <a:endParaRPr sz="18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0" y="995725"/>
            <a:ext cx="527685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30300" y="4148500"/>
            <a:ext cx="5433600" cy="2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Aici se observă secvența de evenimente ca urmare al unui request HTTP primit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Aplicatie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838200" y="2022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/>
              <a:t>Aplicația noastră constă în doua părți: prima este de board public unde o persoană poate posta un anunț de căutare de oameni pentru un anumit joc video, la o anumită oră pe o anumită platformă.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/>
              <a:t>Cea de-a doua parte constă în a permite unui utilizator să caute în mod direct alți oameni ce au accesat un anumit joc video recent, prin intermediul platformei STEAM, pentru a-și găsi alți parteneri de joacă.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Aplicatie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Vom permite utilizatorului să se conecteze la contul său de steam prin open ID authentication, acesta trebuind să aibă profilul public pentru a permite citirea acestuia.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Acesta poate posta fie un anunț unde menționează ora, jocul video preferat, numărul de oameni și o descriere scurta, sau poate căuta direct persoane care au jucat un anumit joc într-o anumită perioadă și care au profil public.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Îmbunătățiri</a:t>
            </a:r>
            <a:r>
              <a:rPr lang="ro-RO"/>
              <a:t> ale </a:t>
            </a:r>
            <a:r>
              <a:rPr lang="ro-RO"/>
              <a:t>aplicației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/>
              <a:t>Până la momentul actual găsirea unui partener pentru orice joc video ales este dificilă, opțiunile fiind limitate la anumite jocuri specifice sau postare de anunțuri pe site-uri de socializare precum Twitter sau Reddit.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/>
              <a:t>Ideea noastră este de a face mult mai ușor acest lucru prin centralizarea anunțurilor pentru toate jocurile de pe platformă, cât și a permite căutarea directă a oamenilor cu gusturi similare, funcție pe care nu am vazut-o implementată nicăieri.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Tehnologii folosite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Intellij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Java 11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Maven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Spring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MariaDB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Bootstrap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Azure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410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Model-View-Controller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156200" y="1485900"/>
            <a:ext cx="6578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MVC este un model de proiectare a software-ului utilizat pentru dezvoltarea de </a:t>
            </a:r>
            <a:r>
              <a:rPr lang="ro-RO"/>
              <a:t>interfețe</a:t>
            </a:r>
            <a:r>
              <a:rPr lang="ro-RO"/>
              <a:t> de utilizator care </a:t>
            </a:r>
            <a:r>
              <a:rPr lang="ro-RO"/>
              <a:t>împart</a:t>
            </a:r>
            <a:r>
              <a:rPr lang="ro-RO"/>
              <a:t> programul </a:t>
            </a:r>
            <a:r>
              <a:rPr lang="ro-RO"/>
              <a:t>în</a:t>
            </a:r>
            <a:r>
              <a:rPr lang="ro-RO"/>
              <a:t> trei componente interconectate.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Acest model se </a:t>
            </a:r>
            <a:r>
              <a:rPr lang="ro-RO"/>
              <a:t>folosește</a:t>
            </a:r>
            <a:r>
              <a:rPr lang="ro-RO"/>
              <a:t> </a:t>
            </a:r>
            <a:r>
              <a:rPr lang="ro-RO"/>
              <a:t>atât</a:t>
            </a:r>
            <a:r>
              <a:rPr lang="ro-RO"/>
              <a:t> pentru dezvoltarea </a:t>
            </a:r>
            <a:r>
              <a:rPr lang="ro-RO"/>
              <a:t>aplicațiilor</a:t>
            </a:r>
            <a:r>
              <a:rPr lang="ro-RO"/>
              <a:t> Desktop, </a:t>
            </a:r>
            <a:r>
              <a:rPr lang="ro-RO"/>
              <a:t>cât</a:t>
            </a:r>
            <a:r>
              <a:rPr lang="ro-RO"/>
              <a:t> </a:t>
            </a:r>
            <a:r>
              <a:rPr lang="ro-RO"/>
              <a:t>și</a:t>
            </a:r>
            <a:r>
              <a:rPr lang="ro-RO"/>
              <a:t> a celor Web.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Anumite limbaje de programare (e.g. C#, JavaScript, Python, PHP, Java, Swift) au deja framework-uri MVC pentru dezvoltarea Web </a:t>
            </a:r>
            <a:r>
              <a:rPr lang="ro-RO"/>
              <a:t>și</a:t>
            </a:r>
            <a:r>
              <a:rPr lang="ro-RO"/>
              <a:t> Mobile .</a:t>
            </a:r>
            <a:endParaRPr/>
          </a:p>
        </p:txBody>
      </p:sp>
      <p:pic>
        <p:nvPicPr>
          <p:cNvPr descr="Model–view–controller - Wikipedia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746" y="1498600"/>
            <a:ext cx="4560454" cy="5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 flipH="1">
            <a:off x="6286500" y="1473200"/>
            <a:ext cx="5245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Calibri"/>
              <a:buNone/>
            </a:pPr>
            <a:r>
              <a:t/>
            </a:r>
            <a:endParaRPr b="0" i="0" sz="40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96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Arhitectura MVC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81000" y="1333500"/>
            <a:ext cx="11150700" cy="54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/>
              <a:t>Model: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Reprezinta operatiunile logice si utilizarea de informatie.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Gestionează direct datele, logica și regulile aplicației.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/>
              <a:t>View: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Exprimarea/reprezentarea grafica a datelor.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Interfața</a:t>
            </a:r>
            <a:r>
              <a:rPr lang="ro-RO"/>
              <a:t> grafică ce </a:t>
            </a:r>
            <a:r>
              <a:rPr lang="ro-RO"/>
              <a:t>interacționează</a:t>
            </a:r>
            <a:r>
              <a:rPr lang="ro-RO"/>
              <a:t> cu </a:t>
            </a:r>
            <a:r>
              <a:rPr lang="ro-RO"/>
              <a:t>utilizatorul</a:t>
            </a:r>
            <a:r>
              <a:rPr lang="ro-RO"/>
              <a:t>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/>
              <a:t>Controller: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Elementul care </a:t>
            </a:r>
            <a:r>
              <a:rPr lang="ro-RO"/>
              <a:t>controlează</a:t>
            </a:r>
            <a:r>
              <a:rPr lang="ro-RO"/>
              <a:t> aplicația (e.g. scripturi, fișiere, programe etc.).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Primește </a:t>
            </a:r>
            <a:r>
              <a:rPr lang="ro-RO"/>
              <a:t>inputuri</a:t>
            </a:r>
            <a:r>
              <a:rPr lang="ro-RO"/>
              <a:t> pe care le transformă în comenzi pentru Model sau View.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Avantaje MVC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22300" y="1663700"/>
            <a:ext cx="110617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Mai </a:t>
            </a:r>
            <a:r>
              <a:rPr lang="ro-RO"/>
              <a:t>mulți</a:t>
            </a:r>
            <a:r>
              <a:rPr lang="ro-RO"/>
              <a:t> dezvoltatori pot lucra </a:t>
            </a:r>
            <a:r>
              <a:rPr lang="ro-RO"/>
              <a:t>în</a:t>
            </a:r>
            <a:r>
              <a:rPr lang="ro-RO"/>
              <a:t> </a:t>
            </a:r>
            <a:r>
              <a:rPr lang="ro-RO"/>
              <a:t>același</a:t>
            </a:r>
            <a:r>
              <a:rPr lang="ro-RO"/>
              <a:t> timp la Model, Controller </a:t>
            </a:r>
            <a:r>
              <a:rPr lang="ro-RO"/>
              <a:t>și</a:t>
            </a:r>
            <a:r>
              <a:rPr lang="ro-RO"/>
              <a:t> Views.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Permite gruparea logica a </a:t>
            </a:r>
            <a:r>
              <a:rPr lang="ro-RO"/>
              <a:t>acțiunilor</a:t>
            </a:r>
            <a:r>
              <a:rPr lang="ro-RO"/>
              <a:t> asociate pe un Controller.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Cuplarea </a:t>
            </a:r>
            <a:r>
              <a:rPr lang="ro-RO"/>
              <a:t>între</a:t>
            </a:r>
            <a:r>
              <a:rPr lang="ro-RO"/>
              <a:t> Model, View si Controller este </a:t>
            </a:r>
            <a:r>
              <a:rPr lang="ro-RO"/>
              <a:t>scăzută</a:t>
            </a:r>
            <a:r>
              <a:rPr lang="ro-RO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Datorită</a:t>
            </a:r>
            <a:r>
              <a:rPr lang="ro-RO"/>
              <a:t> </a:t>
            </a:r>
            <a:r>
              <a:rPr lang="ro-RO"/>
              <a:t>separării</a:t>
            </a:r>
            <a:r>
              <a:rPr lang="ro-RO"/>
              <a:t> </a:t>
            </a:r>
            <a:r>
              <a:rPr lang="ro-RO"/>
              <a:t>responsabilităților</a:t>
            </a:r>
            <a:r>
              <a:rPr lang="ro-RO"/>
              <a:t>, viitoarele </a:t>
            </a:r>
            <a:r>
              <a:rPr lang="ro-RO"/>
              <a:t>dezvoltări</a:t>
            </a:r>
            <a:r>
              <a:rPr lang="ro-RO"/>
              <a:t>/</a:t>
            </a:r>
            <a:r>
              <a:rPr lang="ro-RO"/>
              <a:t>modificări</a:t>
            </a:r>
            <a:r>
              <a:rPr lang="ro-RO"/>
              <a:t> se vor realiza mai </a:t>
            </a:r>
            <a:r>
              <a:rPr lang="ro-RO"/>
              <a:t>ușor</a:t>
            </a:r>
            <a:r>
              <a:rPr lang="ro-RO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Modelele pot avea mai multe Views.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Dezavantaje MVC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Navigarea </a:t>
            </a:r>
            <a:r>
              <a:rPr lang="ro-RO"/>
              <a:t>în</a:t>
            </a:r>
            <a:r>
              <a:rPr lang="ro-RO"/>
              <a:t> Framework poate fi </a:t>
            </a:r>
            <a:r>
              <a:rPr lang="ro-RO"/>
              <a:t>complexă</a:t>
            </a:r>
            <a:r>
              <a:rPr lang="ro-RO"/>
              <a:t> deoarece impune utilizatorului sa se adapteze criteriilor MVC.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Descompunerea unei </a:t>
            </a:r>
            <a:r>
              <a:rPr lang="ro-RO"/>
              <a:t>caracteristici</a:t>
            </a:r>
            <a:r>
              <a:rPr lang="ro-RO"/>
              <a:t> </a:t>
            </a:r>
            <a:r>
              <a:rPr lang="ro-RO"/>
              <a:t>în</a:t>
            </a:r>
            <a:r>
              <a:rPr lang="ro-RO"/>
              <a:t> MVC solicită dezvoltatorilor să mențină </a:t>
            </a:r>
            <a:r>
              <a:rPr lang="ro-RO"/>
              <a:t>consistența</a:t>
            </a:r>
            <a:r>
              <a:rPr lang="ro-RO"/>
              <a:t> mai multor </a:t>
            </a:r>
            <a:r>
              <a:rPr lang="ro-RO"/>
              <a:t>reprezentări</a:t>
            </a:r>
            <a:r>
              <a:rPr lang="ro-RO"/>
              <a:t> simultan.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Cunoașterea</a:t>
            </a:r>
            <a:r>
              <a:rPr lang="ro-RO"/>
              <a:t> multiplelor tehnologii este obligatorie, prin urmare </a:t>
            </a:r>
            <a:r>
              <a:rPr lang="ro-RO"/>
              <a:t>dezvoltatorii</a:t>
            </a:r>
            <a:r>
              <a:rPr lang="ro-RO"/>
              <a:t> trebuie sa fie </a:t>
            </a:r>
            <a:r>
              <a:rPr lang="ro-RO"/>
              <a:t>calificați</a:t>
            </a:r>
            <a:r>
              <a:rPr lang="ro-RO"/>
              <a:t> </a:t>
            </a:r>
            <a:r>
              <a:rPr lang="ro-RO"/>
              <a:t>în</a:t>
            </a:r>
            <a:r>
              <a:rPr lang="ro-RO"/>
              <a:t> mai multe tehnologii.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Principiile S.O.L.I.D.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"S"= Single Responsibility Principle (SRP)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"O"=Open/Close Principle (OCP)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"L"=Liskov Substitution Principle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"I"=Interface Segregation Principle (ISP)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"D"=Dependency Inversion Principle (DIP)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Single Responsibility Principle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Principiul responsabilității unice </a:t>
            </a:r>
            <a:r>
              <a:rPr lang="ro-RO"/>
              <a:t>înseamnă</a:t>
            </a:r>
            <a:r>
              <a:rPr lang="ro-RO"/>
              <a:t> ca fiecare modul aplicat ar trebui să se schimbe doar dintr-un singur motiv. Atribuirea mai multor responsabilități unui singur modul, face </a:t>
            </a:r>
            <a:r>
              <a:rPr lang="ro-RO"/>
              <a:t>întreținerea</a:t>
            </a:r>
            <a:r>
              <a:rPr lang="ro-RO"/>
              <a:t> </a:t>
            </a:r>
            <a:r>
              <a:rPr lang="ro-RO"/>
              <a:t>aplicației</a:t>
            </a:r>
            <a:r>
              <a:rPr lang="ro-RO"/>
              <a:t> mai dificilă, dar </a:t>
            </a:r>
            <a:r>
              <a:rPr lang="ro-RO"/>
              <a:t>și</a:t>
            </a:r>
            <a:r>
              <a:rPr lang="ro-RO"/>
              <a:t> riscul mai mare de a strica </a:t>
            </a:r>
            <a:r>
              <a:rPr lang="ro-RO"/>
              <a:t>aplicația</a:t>
            </a:r>
            <a:r>
              <a:rPr lang="ro-RO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Este mult mai </a:t>
            </a:r>
            <a:r>
              <a:rPr lang="ro-RO"/>
              <a:t>ușor</a:t>
            </a:r>
            <a:r>
              <a:rPr lang="ro-RO"/>
              <a:t> să găsești/modifici anumite </a:t>
            </a:r>
            <a:r>
              <a:rPr lang="ro-RO"/>
              <a:t>funcții</a:t>
            </a:r>
            <a:r>
              <a:rPr lang="ro-RO"/>
              <a:t>, deoarece o idee se </a:t>
            </a:r>
            <a:r>
              <a:rPr lang="ro-RO"/>
              <a:t>implementează</a:t>
            </a:r>
            <a:r>
              <a:rPr lang="ro-RO"/>
              <a:t> </a:t>
            </a:r>
            <a:r>
              <a:rPr lang="ro-RO"/>
              <a:t>într-un</a:t>
            </a:r>
            <a:r>
              <a:rPr lang="ro-RO"/>
              <a:t> loc </a:t>
            </a:r>
            <a:r>
              <a:rPr lang="ro-RO"/>
              <a:t>și</a:t>
            </a:r>
            <a:r>
              <a:rPr lang="ro-RO"/>
              <a:t> va avea un nume semnificativ pentru </a:t>
            </a:r>
            <a:r>
              <a:rPr lang="ro-RO"/>
              <a:t>funcționalitatea</a:t>
            </a:r>
            <a:r>
              <a:rPr lang="ro-RO"/>
              <a:t> acesteia.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Testele unitare sunt realizate mult mai </a:t>
            </a:r>
            <a:r>
              <a:rPr lang="ro-RO"/>
              <a:t>ușor</a:t>
            </a:r>
            <a:r>
              <a:rPr lang="ro-RO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Open/Close Principle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Principiul Open/Close </a:t>
            </a:r>
            <a:r>
              <a:rPr lang="ro-RO"/>
              <a:t>înseamnă</a:t>
            </a:r>
            <a:r>
              <a:rPr lang="ro-RO"/>
              <a:t> că </a:t>
            </a:r>
            <a:r>
              <a:rPr lang="ro-RO"/>
              <a:t>entitățile</a:t>
            </a:r>
            <a:r>
              <a:rPr lang="ro-RO"/>
              <a:t> software (clase, module, </a:t>
            </a:r>
            <a:r>
              <a:rPr lang="ro-RO"/>
              <a:t>funcții</a:t>
            </a:r>
            <a:r>
              <a:rPr lang="ro-RO"/>
              <a:t> etc.) ar trebuie sa fie deschise pentru extensii, dar </a:t>
            </a:r>
            <a:r>
              <a:rPr lang="ro-RO"/>
              <a:t>închise</a:t>
            </a:r>
            <a:r>
              <a:rPr lang="ro-RO"/>
              <a:t> pentru modificare.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Partea închisă a regulii prevede că, </a:t>
            </a:r>
            <a:r>
              <a:rPr lang="ro-RO"/>
              <a:t>odată</a:t>
            </a:r>
            <a:r>
              <a:rPr lang="ro-RO"/>
              <a:t> ce un modul a fost creat </a:t>
            </a:r>
            <a:r>
              <a:rPr lang="ro-RO"/>
              <a:t>și</a:t>
            </a:r>
            <a:r>
              <a:rPr lang="ro-RO"/>
              <a:t> testat, codul trebuie schimbat doar pentru a corecta erorile.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Partea deschisă a regulii presupune că ar trebui să </a:t>
            </a:r>
            <a:r>
              <a:rPr lang="ro-RO"/>
              <a:t>poți</a:t>
            </a:r>
            <a:r>
              <a:rPr lang="ro-RO"/>
              <a:t> extinde codul existent pentru a introduce funcționalități noi.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Liskov Substitution Principle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867400" y="1927224"/>
            <a:ext cx="5740400" cy="416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/>
              <a:t>Principiul Liskov ajută prin limitarea folosirii </a:t>
            </a:r>
            <a:r>
              <a:rPr lang="ro-RO"/>
              <a:t>moștenirii</a:t>
            </a:r>
            <a:r>
              <a:rPr lang="ro-RO"/>
              <a:t>. Conform acestui principiu, putem </a:t>
            </a:r>
            <a:r>
              <a:rPr lang="ro-RO"/>
              <a:t>înlocui</a:t>
            </a:r>
            <a:r>
              <a:rPr lang="ro-RO"/>
              <a:t> obiectele clasei de bază cu obiectele derivate din codul client, iar </a:t>
            </a:r>
            <a:r>
              <a:rPr lang="ro-RO"/>
              <a:t>aplicația</a:t>
            </a:r>
            <a:r>
              <a:rPr lang="ro-RO"/>
              <a:t> ar trebui sa functioneze cum este de </a:t>
            </a:r>
            <a:r>
              <a:rPr lang="ro-RO"/>
              <a:t>așteptat</a:t>
            </a:r>
            <a:r>
              <a:rPr lang="ro-RO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28824"/>
            <a:ext cx="4801799" cy="27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