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4"/>
  </p:sldMasterIdLst>
  <p:sldIdLst>
    <p:sldId id="258" r:id="rId5"/>
    <p:sldId id="259" r:id="rId6"/>
    <p:sldId id="268" r:id="rId7"/>
    <p:sldId id="266" r:id="rId8"/>
    <p:sldId id="271" r:id="rId9"/>
    <p:sldId id="265" r:id="rId10"/>
    <p:sldId id="264" r:id="rId11"/>
    <p:sldId id="263" r:id="rId12"/>
    <p:sldId id="267" r:id="rId13"/>
    <p:sldId id="269" r:id="rId14"/>
    <p:sldId id="262" r:id="rId15"/>
    <p:sldId id="25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7573D6-BE5C-4A03-B14E-DB76F626B55C}"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2CD742-7433-4F64-9AFF-431AB8C252AD}" type="slidenum">
              <a:rPr lang="en-US" smtClean="0"/>
              <a:t>‹#›</a:t>
            </a:fld>
            <a:endParaRPr lang="en-US"/>
          </a:p>
        </p:txBody>
      </p:sp>
    </p:spTree>
    <p:extLst>
      <p:ext uri="{BB962C8B-B14F-4D97-AF65-F5344CB8AC3E}">
        <p14:creationId xmlns:p14="http://schemas.microsoft.com/office/powerpoint/2010/main" val="521097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7573D6-BE5C-4A03-B14E-DB76F626B55C}"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2CD742-7433-4F64-9AFF-431AB8C252AD}" type="slidenum">
              <a:rPr lang="en-US" smtClean="0"/>
              <a:t>‹#›</a:t>
            </a:fld>
            <a:endParaRPr lang="en-US"/>
          </a:p>
        </p:txBody>
      </p:sp>
    </p:spTree>
    <p:extLst>
      <p:ext uri="{BB962C8B-B14F-4D97-AF65-F5344CB8AC3E}">
        <p14:creationId xmlns:p14="http://schemas.microsoft.com/office/powerpoint/2010/main" val="2701073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7573D6-BE5C-4A03-B14E-DB76F626B55C}"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2CD742-7433-4F64-9AFF-431AB8C252A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61321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7573D6-BE5C-4A03-B14E-DB76F626B55C}"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2CD742-7433-4F64-9AFF-431AB8C252AD}" type="slidenum">
              <a:rPr lang="en-US" smtClean="0"/>
              <a:t>‹#›</a:t>
            </a:fld>
            <a:endParaRPr lang="en-US"/>
          </a:p>
        </p:txBody>
      </p:sp>
    </p:spTree>
    <p:extLst>
      <p:ext uri="{BB962C8B-B14F-4D97-AF65-F5344CB8AC3E}">
        <p14:creationId xmlns:p14="http://schemas.microsoft.com/office/powerpoint/2010/main" val="3988378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7573D6-BE5C-4A03-B14E-DB76F626B55C}"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2CD742-7433-4F64-9AFF-431AB8C252A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103870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7573D6-BE5C-4A03-B14E-DB76F626B55C}"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2CD742-7433-4F64-9AFF-431AB8C252AD}" type="slidenum">
              <a:rPr lang="en-US" smtClean="0"/>
              <a:t>‹#›</a:t>
            </a:fld>
            <a:endParaRPr lang="en-US"/>
          </a:p>
        </p:txBody>
      </p:sp>
    </p:spTree>
    <p:extLst>
      <p:ext uri="{BB962C8B-B14F-4D97-AF65-F5344CB8AC3E}">
        <p14:creationId xmlns:p14="http://schemas.microsoft.com/office/powerpoint/2010/main" val="19359309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7573D6-BE5C-4A03-B14E-DB76F626B55C}"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2CD742-7433-4F64-9AFF-431AB8C252AD}" type="slidenum">
              <a:rPr lang="en-US" smtClean="0"/>
              <a:t>‹#›</a:t>
            </a:fld>
            <a:endParaRPr lang="en-US"/>
          </a:p>
        </p:txBody>
      </p:sp>
    </p:spTree>
    <p:extLst>
      <p:ext uri="{BB962C8B-B14F-4D97-AF65-F5344CB8AC3E}">
        <p14:creationId xmlns:p14="http://schemas.microsoft.com/office/powerpoint/2010/main" val="2628766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7573D6-BE5C-4A03-B14E-DB76F626B55C}"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2CD742-7433-4F64-9AFF-431AB8C252AD}" type="slidenum">
              <a:rPr lang="en-US" smtClean="0"/>
              <a:t>‹#›</a:t>
            </a:fld>
            <a:endParaRPr lang="en-US"/>
          </a:p>
        </p:txBody>
      </p:sp>
    </p:spTree>
    <p:extLst>
      <p:ext uri="{BB962C8B-B14F-4D97-AF65-F5344CB8AC3E}">
        <p14:creationId xmlns:p14="http://schemas.microsoft.com/office/powerpoint/2010/main" val="1171477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7573D6-BE5C-4A03-B14E-DB76F626B55C}"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2CD742-7433-4F64-9AFF-431AB8C252AD}" type="slidenum">
              <a:rPr lang="en-US" smtClean="0"/>
              <a:t>‹#›</a:t>
            </a:fld>
            <a:endParaRPr lang="en-US"/>
          </a:p>
        </p:txBody>
      </p:sp>
    </p:spTree>
    <p:extLst>
      <p:ext uri="{BB962C8B-B14F-4D97-AF65-F5344CB8AC3E}">
        <p14:creationId xmlns:p14="http://schemas.microsoft.com/office/powerpoint/2010/main" val="3489111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7573D6-BE5C-4A03-B14E-DB76F626B55C}" type="datetimeFigureOut">
              <a:rPr lang="en-US" smtClean="0"/>
              <a:t>6/18/2021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2CD742-7433-4F64-9AFF-431AB8C252AD}" type="slidenum">
              <a:rPr lang="en-US" smtClean="0"/>
              <a:t>‹#›</a:t>
            </a:fld>
            <a:endParaRPr lang="en-US"/>
          </a:p>
        </p:txBody>
      </p:sp>
    </p:spTree>
    <p:extLst>
      <p:ext uri="{BB962C8B-B14F-4D97-AF65-F5344CB8AC3E}">
        <p14:creationId xmlns:p14="http://schemas.microsoft.com/office/powerpoint/2010/main" val="1555352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7573D6-BE5C-4A03-B14E-DB76F626B55C}" type="datetimeFigureOut">
              <a:rPr lang="en-US" smtClean="0"/>
              <a:t>6/18/2021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2CD742-7433-4F64-9AFF-431AB8C252AD}" type="slidenum">
              <a:rPr lang="en-US" smtClean="0"/>
              <a:t>‹#›</a:t>
            </a:fld>
            <a:endParaRPr lang="en-US"/>
          </a:p>
        </p:txBody>
      </p:sp>
    </p:spTree>
    <p:extLst>
      <p:ext uri="{BB962C8B-B14F-4D97-AF65-F5344CB8AC3E}">
        <p14:creationId xmlns:p14="http://schemas.microsoft.com/office/powerpoint/2010/main" val="4128214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7573D6-BE5C-4A03-B14E-DB76F626B55C}" type="datetimeFigureOut">
              <a:rPr lang="en-US" smtClean="0"/>
              <a:t>6/18/2021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2CD742-7433-4F64-9AFF-431AB8C252AD}" type="slidenum">
              <a:rPr lang="en-US" smtClean="0"/>
              <a:t>‹#›</a:t>
            </a:fld>
            <a:endParaRPr lang="en-US"/>
          </a:p>
        </p:txBody>
      </p:sp>
    </p:spTree>
    <p:extLst>
      <p:ext uri="{BB962C8B-B14F-4D97-AF65-F5344CB8AC3E}">
        <p14:creationId xmlns:p14="http://schemas.microsoft.com/office/powerpoint/2010/main" val="1019903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7573D6-BE5C-4A03-B14E-DB76F626B55C}" type="datetimeFigureOut">
              <a:rPr lang="en-US" smtClean="0"/>
              <a:t>6/18/2021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2CD742-7433-4F64-9AFF-431AB8C252AD}" type="slidenum">
              <a:rPr lang="en-US" smtClean="0"/>
              <a:t>‹#›</a:t>
            </a:fld>
            <a:endParaRPr lang="en-US"/>
          </a:p>
        </p:txBody>
      </p:sp>
    </p:spTree>
    <p:extLst>
      <p:ext uri="{BB962C8B-B14F-4D97-AF65-F5344CB8AC3E}">
        <p14:creationId xmlns:p14="http://schemas.microsoft.com/office/powerpoint/2010/main" val="1405796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7573D6-BE5C-4A03-B14E-DB76F626B55C}" type="datetimeFigureOut">
              <a:rPr lang="en-US" smtClean="0"/>
              <a:t>6/18/2021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2CD742-7433-4F64-9AFF-431AB8C252AD}" type="slidenum">
              <a:rPr lang="en-US" smtClean="0"/>
              <a:t>‹#›</a:t>
            </a:fld>
            <a:endParaRPr lang="en-US"/>
          </a:p>
        </p:txBody>
      </p:sp>
    </p:spTree>
    <p:extLst>
      <p:ext uri="{BB962C8B-B14F-4D97-AF65-F5344CB8AC3E}">
        <p14:creationId xmlns:p14="http://schemas.microsoft.com/office/powerpoint/2010/main" val="4106407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7573D6-BE5C-4A03-B14E-DB76F626B55C}" type="datetimeFigureOut">
              <a:rPr lang="en-US" smtClean="0"/>
              <a:t>6/18/2021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2CD742-7433-4F64-9AFF-431AB8C252AD}" type="slidenum">
              <a:rPr lang="en-US" smtClean="0"/>
              <a:t>‹#›</a:t>
            </a:fld>
            <a:endParaRPr lang="en-US"/>
          </a:p>
        </p:txBody>
      </p:sp>
    </p:spTree>
    <p:extLst>
      <p:ext uri="{BB962C8B-B14F-4D97-AF65-F5344CB8AC3E}">
        <p14:creationId xmlns:p14="http://schemas.microsoft.com/office/powerpoint/2010/main" val="3013470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7573D6-BE5C-4A03-B14E-DB76F626B55C}" type="datetimeFigureOut">
              <a:rPr lang="en-US" smtClean="0"/>
              <a:t>6/18/2021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2CD742-7433-4F64-9AFF-431AB8C252AD}" type="slidenum">
              <a:rPr lang="en-US" smtClean="0"/>
              <a:t>‹#›</a:t>
            </a:fld>
            <a:endParaRPr lang="en-US"/>
          </a:p>
        </p:txBody>
      </p:sp>
    </p:spTree>
    <p:extLst>
      <p:ext uri="{BB962C8B-B14F-4D97-AF65-F5344CB8AC3E}">
        <p14:creationId xmlns:p14="http://schemas.microsoft.com/office/powerpoint/2010/main" val="3612068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7573D6-BE5C-4A03-B14E-DB76F626B55C}" type="datetimeFigureOut">
              <a:rPr lang="en-US" smtClean="0"/>
              <a:t>6/18/2021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62CD742-7433-4F64-9AFF-431AB8C252AD}" type="slidenum">
              <a:rPr lang="en-US" smtClean="0"/>
              <a:t>‹#›</a:t>
            </a:fld>
            <a:endParaRPr lang="en-US"/>
          </a:p>
        </p:txBody>
      </p:sp>
    </p:spTree>
    <p:extLst>
      <p:ext uri="{BB962C8B-B14F-4D97-AF65-F5344CB8AC3E}">
        <p14:creationId xmlns:p14="http://schemas.microsoft.com/office/powerpoint/2010/main" val="2091556590"/>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2A8DAD-4995-455C-92CE-B5B0C6690A59}"/>
              </a:ext>
            </a:extLst>
          </p:cNvPr>
          <p:cNvSpPr>
            <a:spLocks noGrp="1"/>
          </p:cNvSpPr>
          <p:nvPr>
            <p:ph sz="half" idx="1"/>
          </p:nvPr>
        </p:nvSpPr>
        <p:spPr>
          <a:xfrm>
            <a:off x="677334" y="561975"/>
            <a:ext cx="10104966" cy="5479386"/>
          </a:xfrm>
        </p:spPr>
        <p:txBody>
          <a:bodyPr>
            <a:normAutofit/>
          </a:bodyPr>
          <a:lstStyle/>
          <a:p>
            <a:pPr marL="0" indent="0">
              <a:buNone/>
            </a:pPr>
            <a:r>
              <a:rPr lang="en-US" dirty="0"/>
              <a:t> </a:t>
            </a:r>
          </a:p>
          <a:p>
            <a:pPr marL="0" indent="0">
              <a:buNone/>
            </a:pPr>
            <a:r>
              <a:rPr lang="en-US" sz="2400" b="1" dirty="0">
                <a:solidFill>
                  <a:srgbClr val="00B0F0"/>
                </a:solidFill>
                <a:latin typeface="Times New Roman" panose="02020603050405020304" pitchFamily="18" charset="0"/>
                <a:cs typeface="Times New Roman" panose="02020603050405020304" pitchFamily="18" charset="0"/>
              </a:rPr>
              <a:t>                       E-Farm : Farmer's, Distributor's - one stop solution</a:t>
            </a:r>
          </a:p>
          <a:p>
            <a:pPr marL="0" indent="0">
              <a:buNone/>
            </a:pPr>
            <a:r>
              <a:rPr lang="en-US" sz="3200" b="1" spc="-150" dirty="0">
                <a:latin typeface="Times New Roman" panose="02020603050405020304" pitchFamily="18" charset="0"/>
                <a:cs typeface="Times New Roman" panose="02020603050405020304" pitchFamily="18" charset="0"/>
              </a:rPr>
              <a:t>By</a:t>
            </a:r>
            <a:r>
              <a:rPr lang="en-US" sz="5400" b="1" spc="-150" dirty="0">
                <a:latin typeface="Times New Roman" panose="02020603050405020304" pitchFamily="18" charset="0"/>
                <a:cs typeface="Times New Roman" panose="02020603050405020304" pitchFamily="18" charset="0"/>
              </a:rPr>
              <a:t> </a:t>
            </a:r>
          </a:p>
          <a:p>
            <a:pPr marL="0" indent="0">
              <a:buNone/>
            </a:pPr>
            <a:r>
              <a:rPr lang="en-US" sz="2800" spc="-150" dirty="0">
                <a:solidFill>
                  <a:srgbClr val="00B0F0"/>
                </a:solidFill>
                <a:latin typeface="Times New Roman" panose="02020603050405020304" pitchFamily="18" charset="0"/>
                <a:cs typeface="Times New Roman" panose="02020603050405020304" pitchFamily="18" charset="0"/>
              </a:rPr>
              <a:t>Team Name </a:t>
            </a:r>
            <a:r>
              <a:rPr lang="en-US" sz="2800" b="1" spc="-150" dirty="0">
                <a:solidFill>
                  <a:srgbClr val="00B0F0"/>
                </a:solidFill>
                <a:latin typeface="Times New Roman" panose="02020603050405020304" pitchFamily="18" charset="0"/>
                <a:cs typeface="Times New Roman" panose="02020603050405020304" pitchFamily="18" charset="0"/>
              </a:rPr>
              <a:t>- </a:t>
            </a:r>
            <a:r>
              <a:rPr lang="en-US" sz="2800" dirty="0">
                <a:solidFill>
                  <a:srgbClr val="00B0F0"/>
                </a:solidFill>
                <a:latin typeface="Times New Roman" panose="02020603050405020304" pitchFamily="18" charset="0"/>
                <a:cs typeface="Times New Roman" panose="02020603050405020304" pitchFamily="18" charset="0"/>
              </a:rPr>
              <a:t>Orbit Defenderz</a:t>
            </a:r>
            <a:endParaRPr lang="en-US" sz="2800" b="1" spc="-150" dirty="0">
              <a:solidFill>
                <a:srgbClr val="00B0F0"/>
              </a:solidFill>
              <a:latin typeface="Times New Roman" panose="02020603050405020304" pitchFamily="18" charset="0"/>
              <a:cs typeface="Times New Roman" panose="02020603050405020304" pitchFamily="18" charset="0"/>
            </a:endParaRPr>
          </a:p>
          <a:p>
            <a:r>
              <a:rPr lang="en-US" sz="2400" dirty="0">
                <a:solidFill>
                  <a:schemeClr val="tx1"/>
                </a:solidFill>
              </a:rPr>
              <a:t>Anita Prasad</a:t>
            </a:r>
          </a:p>
          <a:p>
            <a:r>
              <a:rPr lang="en-US" sz="2400" dirty="0">
                <a:solidFill>
                  <a:schemeClr val="tx1"/>
                </a:solidFill>
              </a:rPr>
              <a:t>Priya Sundaram</a:t>
            </a:r>
          </a:p>
          <a:p>
            <a:r>
              <a:rPr lang="en-US" sz="2400" dirty="0">
                <a:solidFill>
                  <a:schemeClr val="tx1"/>
                </a:solidFill>
              </a:rPr>
              <a:t>Afreen Mohammad</a:t>
            </a:r>
          </a:p>
          <a:p>
            <a:r>
              <a:rPr lang="en-US" sz="2400" dirty="0">
                <a:solidFill>
                  <a:schemeClr val="tx1"/>
                </a:solidFill>
              </a:rPr>
              <a:t>MS Jayaram</a:t>
            </a:r>
          </a:p>
          <a:p>
            <a:r>
              <a:rPr lang="en-US" sz="2400" dirty="0">
                <a:solidFill>
                  <a:schemeClr val="tx1"/>
                </a:solidFill>
              </a:rPr>
              <a:t>Naveen Saravanan</a:t>
            </a:r>
          </a:p>
        </p:txBody>
      </p:sp>
    </p:spTree>
    <p:extLst>
      <p:ext uri="{BB962C8B-B14F-4D97-AF65-F5344CB8AC3E}">
        <p14:creationId xmlns:p14="http://schemas.microsoft.com/office/powerpoint/2010/main" val="9067950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2A8DAD-4995-455C-92CE-B5B0C6690A59}"/>
              </a:ext>
            </a:extLst>
          </p:cNvPr>
          <p:cNvSpPr>
            <a:spLocks noGrp="1"/>
          </p:cNvSpPr>
          <p:nvPr>
            <p:ph sz="half" idx="1"/>
          </p:nvPr>
        </p:nvSpPr>
        <p:spPr>
          <a:xfrm>
            <a:off x="677334" y="819149"/>
            <a:ext cx="10104966" cy="5222211"/>
          </a:xfrm>
        </p:spPr>
        <p:txBody>
          <a:bodyPr>
            <a:normAutofit/>
          </a:bodyPr>
          <a:lstStyle/>
          <a:p>
            <a:pPr marL="0" indent="0">
              <a:buNone/>
            </a:pPr>
            <a:r>
              <a:rPr lang="en-US" sz="3200" dirty="0">
                <a:solidFill>
                  <a:srgbClr val="00B0F0"/>
                </a:solidFill>
                <a:latin typeface="Times New Roman" panose="02020603050405020304" pitchFamily="18" charset="0"/>
                <a:cs typeface="Times New Roman" panose="02020603050405020304" pitchFamily="18" charset="0"/>
              </a:rPr>
              <a:t>Pros:-</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1) Supply water according to the requirements of crop</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2) Using modern technology, we can increase the soil fertility</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3) Increasing the profit of farmer and reducing the cost operation</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4) By adopting modern technology farmer change their sowing method from manual to mechanical</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5) Tunnel forming is a basic perception for the production of the off-season vegetables</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6) It is possible to grow crop in desert areas.</a:t>
            </a: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79649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2A8DAD-4995-455C-92CE-B5B0C6690A59}"/>
              </a:ext>
            </a:extLst>
          </p:cNvPr>
          <p:cNvSpPr>
            <a:spLocks noGrp="1"/>
          </p:cNvSpPr>
          <p:nvPr>
            <p:ph sz="half" idx="1"/>
          </p:nvPr>
        </p:nvSpPr>
        <p:spPr>
          <a:xfrm>
            <a:off x="601134" y="689307"/>
            <a:ext cx="10104966" cy="5479386"/>
          </a:xfrm>
        </p:spPr>
        <p:txBody>
          <a:bodyPr>
            <a:normAutofit/>
          </a:bodyPr>
          <a:lstStyle/>
          <a:p>
            <a:pPr marL="0" indent="0">
              <a:buNone/>
            </a:pPr>
            <a:r>
              <a:rPr lang="en-US" sz="3200" dirty="0">
                <a:solidFill>
                  <a:srgbClr val="00B0F0"/>
                </a:solidFill>
                <a:latin typeface="Times New Roman" panose="02020603050405020304" pitchFamily="18" charset="0"/>
                <a:cs typeface="Times New Roman" panose="02020603050405020304" pitchFamily="18" charset="0"/>
              </a:rPr>
              <a:t>Cons:-</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1) Due to lack of education farmer are unable to run the machine properly</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2) It may lead to environmental hazard</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3) No doubt, technology has some merits and demerits but if we can use it moderately, we can increase our production</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Shortage of foreign exchange in poor countries. So, it becomes difficult to import the machinery.</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 The break down of the machinery will cause delay in agricultural operation.</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9271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1D5FE-3244-4597-A381-D7392BFF9710}"/>
              </a:ext>
            </a:extLst>
          </p:cNvPr>
          <p:cNvSpPr>
            <a:spLocks noGrp="1"/>
          </p:cNvSpPr>
          <p:nvPr>
            <p:ph type="ctrTitle"/>
          </p:nvPr>
        </p:nvSpPr>
        <p:spPr/>
        <p:txBody>
          <a:bodyPr/>
          <a:lstStyle/>
          <a:p>
            <a:pPr algn="ctr"/>
            <a:r>
              <a:rPr lang="en-US" sz="9600"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9413755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2A8DAD-4995-455C-92CE-B5B0C6690A59}"/>
              </a:ext>
            </a:extLst>
          </p:cNvPr>
          <p:cNvSpPr>
            <a:spLocks noGrp="1"/>
          </p:cNvSpPr>
          <p:nvPr>
            <p:ph sz="half" idx="1"/>
          </p:nvPr>
        </p:nvSpPr>
        <p:spPr>
          <a:xfrm>
            <a:off x="677334" y="561975"/>
            <a:ext cx="10104966" cy="5479386"/>
          </a:xfrm>
        </p:spPr>
        <p:txBody>
          <a:bodyPr>
            <a:normAutofit/>
          </a:bodyPr>
          <a:lstStyle/>
          <a:p>
            <a:pPr marL="0" indent="0">
              <a:buNone/>
            </a:pPr>
            <a:r>
              <a:rPr lang="en-US" sz="3200" b="1" dirty="0">
                <a:solidFill>
                  <a:srgbClr val="00B0F0"/>
                </a:solidFill>
                <a:latin typeface="Times New Roman" panose="02020603050405020304" pitchFamily="18" charset="0"/>
                <a:cs typeface="Times New Roman" panose="02020603050405020304" pitchFamily="18" charset="0"/>
              </a:rPr>
              <a:t>Overview:-</a:t>
            </a:r>
          </a:p>
          <a:p>
            <a:pPr marL="0" indent="0">
              <a:buNone/>
            </a:pPr>
            <a:r>
              <a:rPr lang="en-US" dirty="0"/>
              <a:t> </a:t>
            </a:r>
            <a:r>
              <a:rPr lang="en-US" sz="2000" dirty="0">
                <a:latin typeface="Times New Roman" panose="02020603050405020304" pitchFamily="18" charset="0"/>
                <a:cs typeface="Times New Roman" panose="02020603050405020304" pitchFamily="18" charset="0"/>
              </a:rPr>
              <a:t>The era of modernization is viewed in the entire sectors especially in the agriculture sector. Gone are the days when farmers meant a poor man laboring hard to meet his needs. In the modern times, farmers are equipped with agriculture technology that is latest and trouble free.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With the entry and increasing influence of the science in the traditional farming, the agriculture industry of the nation is celebrating green revolution each moment. The new technologies have helped in utilizing even the small land into loads of profitmaking source. Farmers whether small or big are getting more and more aware of the fact that technology is very beneficial to them and the future of the agriculture industry.</a:t>
            </a:r>
            <a:r>
              <a:rPr lang="en-US" sz="2000" b="1" dirty="0">
                <a:solidFill>
                  <a:srgbClr val="00B0F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43696114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2A8DAD-4995-455C-92CE-B5B0C6690A59}"/>
              </a:ext>
            </a:extLst>
          </p:cNvPr>
          <p:cNvSpPr>
            <a:spLocks noGrp="1"/>
          </p:cNvSpPr>
          <p:nvPr>
            <p:ph sz="half" idx="1"/>
          </p:nvPr>
        </p:nvSpPr>
        <p:spPr>
          <a:xfrm>
            <a:off x="677334" y="819149"/>
            <a:ext cx="10104966" cy="5222211"/>
          </a:xfrm>
        </p:spPr>
        <p:txBody>
          <a:bodyPr>
            <a:normAutofit/>
          </a:bodyPr>
          <a:lstStyle/>
          <a:p>
            <a:pPr marL="0" indent="0">
              <a:buNone/>
            </a:pPr>
            <a:r>
              <a:rPr lang="en-US" sz="3600" dirty="0">
                <a:solidFill>
                  <a:srgbClr val="00B0F0"/>
                </a:solidFill>
                <a:latin typeface="Times New Roman" panose="02020603050405020304" pitchFamily="18" charset="0"/>
                <a:cs typeface="Times New Roman" panose="02020603050405020304" pitchFamily="18" charset="0"/>
              </a:rPr>
              <a:t>Problems faced by Farmers</a:t>
            </a:r>
            <a:r>
              <a:rPr lang="en-US" sz="2400" dirty="0">
                <a:latin typeface="Times New Roman" panose="02020603050405020304" pitchFamily="18" charset="0"/>
                <a:cs typeface="Times New Roman" panose="02020603050405020304" pitchFamily="18" charset="0"/>
              </a:rPr>
              <a:t> </a:t>
            </a:r>
          </a:p>
          <a:p>
            <a:pPr>
              <a:buClr>
                <a:srgbClr val="00B0F0"/>
              </a:buClr>
              <a:buSzPct val="880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Less Use of modern technology.</a:t>
            </a:r>
          </a:p>
          <a:p>
            <a:pPr>
              <a:buClr>
                <a:srgbClr val="00B0F0"/>
              </a:buClr>
              <a:buSzPct val="880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Climate change</a:t>
            </a:r>
          </a:p>
          <a:p>
            <a:pPr>
              <a:buClr>
                <a:srgbClr val="00B0F0"/>
              </a:buClr>
              <a:buSzPct val="880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Poor soil which cause unhealthy in plant growth</a:t>
            </a:r>
          </a:p>
          <a:p>
            <a:pPr>
              <a:buClr>
                <a:srgbClr val="00B0F0"/>
              </a:buClr>
              <a:buSzPct val="880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Reaching customers is one of the most difficult parts of operating any business. Even experienced marketers have trouble conquering these challenges.</a:t>
            </a:r>
          </a:p>
          <a:p>
            <a:pPr>
              <a:buClr>
                <a:srgbClr val="00B0F0"/>
              </a:buClr>
              <a:buSzPct val="88000"/>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0" indent="0">
              <a:buNone/>
            </a:pPr>
            <a:r>
              <a:rPr lang="en-US" dirty="0"/>
              <a:t> </a:t>
            </a:r>
            <a:endParaRPr lang="en-US" sz="3600"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754077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2A8DAD-4995-455C-92CE-B5B0C6690A59}"/>
              </a:ext>
            </a:extLst>
          </p:cNvPr>
          <p:cNvSpPr>
            <a:spLocks noGrp="1"/>
          </p:cNvSpPr>
          <p:nvPr>
            <p:ph sz="half" idx="1"/>
          </p:nvPr>
        </p:nvSpPr>
        <p:spPr>
          <a:xfrm>
            <a:off x="677334" y="561975"/>
            <a:ext cx="10104966" cy="5479386"/>
          </a:xfrm>
        </p:spPr>
        <p:txBody>
          <a:bodyPr>
            <a:normAutofit/>
          </a:bodyPr>
          <a:lstStyle/>
          <a:p>
            <a:pPr marL="0" indent="0">
              <a:buNone/>
            </a:pPr>
            <a:r>
              <a:rPr lang="en-US" b="1" dirty="0">
                <a:solidFill>
                  <a:srgbClr val="00B0F0"/>
                </a:solidFill>
                <a:latin typeface="Times New Roman" panose="02020603050405020304" pitchFamily="18" charset="0"/>
                <a:cs typeface="Times New Roman" panose="02020603050405020304" pitchFamily="18" charset="0"/>
              </a:rPr>
              <a:t>Architectural Diagram:-</a:t>
            </a:r>
          </a:p>
          <a:p>
            <a:pPr marL="0" indent="0">
              <a:buNone/>
            </a:pPr>
            <a:endParaRPr lang="en-US" b="1" dirty="0">
              <a:solidFill>
                <a:srgbClr val="00B0F0"/>
              </a:solidFill>
              <a:latin typeface="Times New Roman" panose="02020603050405020304" pitchFamily="18" charset="0"/>
              <a:cs typeface="Times New Roman" panose="02020603050405020304" pitchFamily="18" charset="0"/>
            </a:endParaRPr>
          </a:p>
        </p:txBody>
      </p:sp>
      <p:pic>
        <p:nvPicPr>
          <p:cNvPr id="4" name="Picture 3" descr="Graphical user interface&#10;&#10;Description automatically generated">
            <a:extLst>
              <a:ext uri="{FF2B5EF4-FFF2-40B4-BE49-F238E27FC236}">
                <a16:creationId xmlns:a16="http://schemas.microsoft.com/office/drawing/2014/main" id="{62F74145-4D9C-4828-89A8-65A905E4B4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151" y="923924"/>
            <a:ext cx="10982324" cy="5857876"/>
          </a:xfrm>
          <a:prstGeom prst="rect">
            <a:avLst/>
          </a:prstGeom>
        </p:spPr>
      </p:pic>
    </p:spTree>
    <p:extLst>
      <p:ext uri="{BB962C8B-B14F-4D97-AF65-F5344CB8AC3E}">
        <p14:creationId xmlns:p14="http://schemas.microsoft.com/office/powerpoint/2010/main" val="171282836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2A8DAD-4995-455C-92CE-B5B0C6690A59}"/>
              </a:ext>
            </a:extLst>
          </p:cNvPr>
          <p:cNvSpPr>
            <a:spLocks noGrp="1"/>
          </p:cNvSpPr>
          <p:nvPr>
            <p:ph sz="half" idx="1"/>
          </p:nvPr>
        </p:nvSpPr>
        <p:spPr>
          <a:xfrm>
            <a:off x="648759" y="561975"/>
            <a:ext cx="10104966" cy="5479386"/>
          </a:xfrm>
        </p:spPr>
        <p:txBody>
          <a:bodyPr>
            <a:normAutofit/>
          </a:bodyPr>
          <a:lstStyle/>
          <a:p>
            <a:pPr marL="0" indent="0">
              <a:buNone/>
            </a:pPr>
            <a:r>
              <a:rPr lang="en-US" b="1" dirty="0">
                <a:solidFill>
                  <a:srgbClr val="00B0F0"/>
                </a:solidFill>
                <a:latin typeface="Times New Roman" panose="02020603050405020304" pitchFamily="18" charset="0"/>
                <a:cs typeface="Times New Roman" panose="02020603050405020304" pitchFamily="18" charset="0"/>
              </a:rPr>
              <a:t>Flowchart:-</a:t>
            </a:r>
          </a:p>
          <a:p>
            <a:pPr marL="0" indent="0">
              <a:buNone/>
            </a:pPr>
            <a:endParaRPr lang="en-US" b="1" dirty="0">
              <a:solidFill>
                <a:srgbClr val="00B0F0"/>
              </a:solidFill>
              <a:latin typeface="Times New Roman" panose="02020603050405020304" pitchFamily="18" charset="0"/>
              <a:cs typeface="Times New Roman" panose="02020603050405020304" pitchFamily="18" charset="0"/>
            </a:endParaRPr>
          </a:p>
          <a:p>
            <a:pPr marL="0" indent="0">
              <a:buNone/>
            </a:pPr>
            <a:endParaRPr lang="en-US" b="1" dirty="0">
              <a:solidFill>
                <a:srgbClr val="00B0F0"/>
              </a:solidFill>
              <a:latin typeface="Times New Roman" panose="02020603050405020304" pitchFamily="18" charset="0"/>
              <a:cs typeface="Times New Roman" panose="02020603050405020304" pitchFamily="18" charset="0"/>
            </a:endParaRPr>
          </a:p>
        </p:txBody>
      </p:sp>
      <p:pic>
        <p:nvPicPr>
          <p:cNvPr id="4" name="Picture 3" descr="Diagram&#10;&#10;Description automatically generated">
            <a:extLst>
              <a:ext uri="{FF2B5EF4-FFF2-40B4-BE49-F238E27FC236}">
                <a16:creationId xmlns:a16="http://schemas.microsoft.com/office/drawing/2014/main" id="{EFD2B54E-A8EC-4189-BD42-1405A05BB3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425" y="1"/>
            <a:ext cx="9544050" cy="6924674"/>
          </a:xfrm>
          <a:prstGeom prst="rect">
            <a:avLst/>
          </a:prstGeom>
        </p:spPr>
      </p:pic>
    </p:spTree>
    <p:extLst>
      <p:ext uri="{BB962C8B-B14F-4D97-AF65-F5344CB8AC3E}">
        <p14:creationId xmlns:p14="http://schemas.microsoft.com/office/powerpoint/2010/main" val="2772347836"/>
      </p:ext>
    </p:extLst>
  </p:cSld>
  <p:clrMapOvr>
    <a:masterClrMapping/>
  </p:clrMapOvr>
  <p:transition spd="slow">
    <p:comb/>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2A8DAD-4995-455C-92CE-B5B0C6690A59}"/>
              </a:ext>
            </a:extLst>
          </p:cNvPr>
          <p:cNvSpPr>
            <a:spLocks noGrp="1"/>
          </p:cNvSpPr>
          <p:nvPr>
            <p:ph sz="half" idx="1"/>
          </p:nvPr>
        </p:nvSpPr>
        <p:spPr>
          <a:xfrm>
            <a:off x="677334" y="561975"/>
            <a:ext cx="10104966" cy="5479386"/>
          </a:xfrm>
        </p:spPr>
        <p:txBody>
          <a:bodyPr>
            <a:normAutofit fontScale="92500" lnSpcReduction="10000"/>
          </a:bodyPr>
          <a:lstStyle/>
          <a:p>
            <a:pPr marL="0" indent="0">
              <a:buNone/>
            </a:pPr>
            <a:r>
              <a:rPr lang="en-US" sz="2400" b="1" dirty="0">
                <a:solidFill>
                  <a:srgbClr val="00B0F0"/>
                </a:solidFill>
                <a:latin typeface="Times New Roman" panose="02020603050405020304" pitchFamily="18" charset="0"/>
                <a:cs typeface="Times New Roman" panose="02020603050405020304" pitchFamily="18" charset="0"/>
              </a:rPr>
              <a:t>Flow Description:</a:t>
            </a:r>
          </a:p>
          <a:p>
            <a:pPr>
              <a:buClr>
                <a:srgbClr val="00B0F0"/>
              </a:buClr>
              <a:buSzPct val="93000"/>
              <a:buFont typeface="Wingdings" panose="05000000000000000000" pitchFamily="2" charset="2"/>
              <a:buChar char="v"/>
            </a:pPr>
            <a:r>
              <a:rPr lang="en-US" dirty="0">
                <a:solidFill>
                  <a:schemeClr val="tx1"/>
                </a:solidFill>
                <a:latin typeface="Times New Roman" panose="02020603050405020304" pitchFamily="18" charset="0"/>
                <a:cs typeface="Times New Roman" panose="02020603050405020304" pitchFamily="18" charset="0"/>
              </a:rPr>
              <a:t>Users who can utilize the E-farm application can create  their account through registration process under the category of farmer(seller) or   Distributor (buyer).</a:t>
            </a:r>
          </a:p>
          <a:p>
            <a:pPr>
              <a:buClr>
                <a:srgbClr val="00B0F0"/>
              </a:buClr>
              <a:buSzPct val="93000"/>
              <a:buFont typeface="Wingdings" panose="05000000000000000000" pitchFamily="2" charset="2"/>
              <a:buChar char="v"/>
            </a:pPr>
            <a:r>
              <a:rPr lang="en-US" dirty="0">
                <a:solidFill>
                  <a:schemeClr val="tx1"/>
                </a:solidFill>
                <a:latin typeface="Times New Roman" panose="02020603050405020304" pitchFamily="18" charset="0"/>
                <a:cs typeface="Times New Roman" panose="02020603050405020304" pitchFamily="18" charset="0"/>
              </a:rPr>
              <a:t>Farmer who does not have digital platform can dial in  the PSTN  Service call number to register  himself and can  promote their food products hence forth .Back-end support team will log the details of the products  under his name and IDs  . </a:t>
            </a:r>
          </a:p>
          <a:p>
            <a:pPr>
              <a:buClr>
                <a:srgbClr val="00B0F0"/>
              </a:buClr>
              <a:buSzPct val="93000"/>
              <a:buFont typeface="Wingdings" panose="05000000000000000000" pitchFamily="2" charset="2"/>
              <a:buChar char="v"/>
            </a:pPr>
            <a:r>
              <a:rPr lang="en-US" dirty="0">
                <a:solidFill>
                  <a:schemeClr val="tx1"/>
                </a:solidFill>
                <a:latin typeface="Times New Roman" panose="02020603050405020304" pitchFamily="18" charset="0"/>
                <a:cs typeface="Times New Roman" panose="02020603050405020304" pitchFamily="18" charset="0"/>
              </a:rPr>
              <a:t>Once the user logs in, say (a farmer) he can see the home page where in he  can sell his products by SELL product tab .</a:t>
            </a:r>
          </a:p>
          <a:p>
            <a:pPr>
              <a:buClr>
                <a:srgbClr val="00B0F0"/>
              </a:buClr>
              <a:buSzPct val="93000"/>
              <a:buFont typeface="Wingdings" panose="05000000000000000000" pitchFamily="2" charset="2"/>
              <a:buChar char="v"/>
            </a:pPr>
            <a:r>
              <a:rPr lang="en-US" dirty="0">
                <a:solidFill>
                  <a:schemeClr val="tx1"/>
                </a:solidFill>
                <a:latin typeface="Times New Roman" panose="02020603050405020304" pitchFamily="18" charset="0"/>
                <a:cs typeface="Times New Roman" panose="02020603050405020304" pitchFamily="18" charset="0"/>
              </a:rPr>
              <a:t>Upon  selecting the product category, user  can select the item and can input quantity  of the product which  he is ready to sell.</a:t>
            </a:r>
          </a:p>
          <a:p>
            <a:pPr>
              <a:buClr>
                <a:srgbClr val="00B0F0"/>
              </a:buClr>
              <a:buSzPct val="93000"/>
              <a:buFont typeface="Wingdings" panose="05000000000000000000" pitchFamily="2" charset="2"/>
              <a:buChar char="v"/>
            </a:pPr>
            <a:r>
              <a:rPr lang="en-US" dirty="0">
                <a:solidFill>
                  <a:schemeClr val="tx1"/>
                </a:solidFill>
                <a:latin typeface="Times New Roman" panose="02020603050405020304" pitchFamily="18" charset="0"/>
                <a:cs typeface="Times New Roman" panose="02020603050405020304" pitchFamily="18" charset="0"/>
              </a:rPr>
              <a:t>Sale item ID will be generated once the user submits his sale .Like wise the user can submit   multiple request for their  other  products </a:t>
            </a:r>
          </a:p>
          <a:p>
            <a:pPr>
              <a:buClr>
                <a:srgbClr val="00B0F0"/>
              </a:buClr>
              <a:buSzPct val="93000"/>
              <a:buFont typeface="Wingdings" panose="05000000000000000000" pitchFamily="2" charset="2"/>
              <a:buChar char="v"/>
            </a:pPr>
            <a:r>
              <a:rPr lang="en-US" dirty="0">
                <a:solidFill>
                  <a:schemeClr val="tx1"/>
                </a:solidFill>
                <a:latin typeface="Times New Roman" panose="02020603050405020304" pitchFamily="18" charset="0"/>
                <a:cs typeface="Times New Roman" panose="02020603050405020304" pitchFamily="18" charset="0"/>
              </a:rPr>
              <a:t>Once submitted they will receive a Proposal ID as acknowledgment </a:t>
            </a:r>
          </a:p>
          <a:p>
            <a:pPr>
              <a:buClr>
                <a:srgbClr val="00B0F0"/>
              </a:buClr>
              <a:buSzPct val="93000"/>
              <a:buFont typeface="Wingdings" panose="05000000000000000000" pitchFamily="2" charset="2"/>
              <a:buChar char="v"/>
            </a:pPr>
            <a:r>
              <a:rPr lang="en-US" dirty="0">
                <a:solidFill>
                  <a:schemeClr val="tx1"/>
                </a:solidFill>
                <a:latin typeface="Times New Roman" panose="02020603050405020304" pitchFamily="18" charset="0"/>
                <a:cs typeface="Times New Roman" panose="02020603050405020304" pitchFamily="18" charset="0"/>
              </a:rPr>
              <a:t>When buyers(distributors) submit their request, farmers receive a notification</a:t>
            </a:r>
          </a:p>
          <a:p>
            <a:pPr>
              <a:buClr>
                <a:srgbClr val="00B0F0"/>
              </a:buClr>
              <a:buSzPct val="93000"/>
              <a:buFont typeface="Wingdings" panose="05000000000000000000" pitchFamily="2" charset="2"/>
              <a:buChar char="v"/>
            </a:pPr>
            <a:r>
              <a:rPr lang="en-US" dirty="0">
                <a:solidFill>
                  <a:schemeClr val="tx1"/>
                </a:solidFill>
                <a:latin typeface="Times New Roman" panose="02020603050405020304" pitchFamily="18" charset="0"/>
                <a:cs typeface="Times New Roman" panose="02020603050405020304" pitchFamily="18" charset="0"/>
              </a:rPr>
              <a:t>Buyers can  approach farmers with their request and fix the deal. Then buyers collect the requested product from the farmers</a:t>
            </a:r>
          </a:p>
          <a:p>
            <a:pPr>
              <a:buClr>
                <a:srgbClr val="00B0F0"/>
              </a:buClr>
              <a:buSzPct val="93000"/>
              <a:buFont typeface="Wingdings" panose="05000000000000000000" pitchFamily="2" charset="2"/>
              <a:buChar char="v"/>
            </a:pPr>
            <a:r>
              <a:rPr lang="en-US" dirty="0">
                <a:solidFill>
                  <a:schemeClr val="tx1"/>
                </a:solidFill>
                <a:latin typeface="Times New Roman" panose="02020603050405020304" pitchFamily="18" charset="0"/>
                <a:cs typeface="Times New Roman" panose="02020603050405020304" pitchFamily="18" charset="0"/>
              </a:rPr>
              <a:t>User  can approach support system  /service help desk for any enquiry on their orders </a:t>
            </a:r>
          </a:p>
        </p:txBody>
      </p:sp>
    </p:spTree>
    <p:extLst>
      <p:ext uri="{BB962C8B-B14F-4D97-AF65-F5344CB8AC3E}">
        <p14:creationId xmlns:p14="http://schemas.microsoft.com/office/powerpoint/2010/main" val="23903431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2A8DAD-4995-455C-92CE-B5B0C6690A59}"/>
              </a:ext>
            </a:extLst>
          </p:cNvPr>
          <p:cNvSpPr>
            <a:spLocks noGrp="1"/>
          </p:cNvSpPr>
          <p:nvPr>
            <p:ph sz="half" idx="1"/>
          </p:nvPr>
        </p:nvSpPr>
        <p:spPr>
          <a:xfrm>
            <a:off x="677334" y="561975"/>
            <a:ext cx="10104966" cy="5479386"/>
          </a:xfrm>
        </p:spPr>
        <p:txBody>
          <a:bodyPr/>
          <a:lstStyle/>
          <a:p>
            <a:pPr marL="0" indent="0">
              <a:buNone/>
            </a:pPr>
            <a:r>
              <a:rPr lang="en-US" sz="3600" b="1" dirty="0">
                <a:solidFill>
                  <a:srgbClr val="00B0F0"/>
                </a:solidFill>
                <a:latin typeface="Times New Roman" panose="02020603050405020304" pitchFamily="18" charset="0"/>
                <a:cs typeface="Times New Roman" panose="02020603050405020304" pitchFamily="18" charset="0"/>
              </a:rPr>
              <a:t>Technologies used worldwide for collecting real time data and processing</a:t>
            </a:r>
          </a:p>
          <a:p>
            <a:pPr marL="0" indent="0" algn="just">
              <a:buNone/>
            </a:pPr>
            <a:r>
              <a:rPr lang="en-US" sz="2800" dirty="0">
                <a:latin typeface="Times New Roman" panose="02020603050405020304" pitchFamily="18" charset="0"/>
                <a:cs typeface="Times New Roman" panose="02020603050405020304" pitchFamily="18" charset="0"/>
              </a:rPr>
              <a:t>- IBM cognos analytics </a:t>
            </a:r>
          </a:p>
          <a:p>
            <a:pPr marL="0" indent="0" algn="just">
              <a:buNone/>
            </a:pPr>
            <a:r>
              <a:rPr lang="en-US" sz="2800" dirty="0">
                <a:latin typeface="Times New Roman" panose="02020603050405020304" pitchFamily="18" charset="0"/>
                <a:cs typeface="Times New Roman" panose="02020603050405020304" pitchFamily="18" charset="0"/>
              </a:rPr>
              <a:t>- IBM Data Server Manager</a:t>
            </a:r>
          </a:p>
          <a:p>
            <a:pPr marL="0" indent="0" algn="just">
              <a:buNone/>
            </a:pPr>
            <a:r>
              <a:rPr lang="en-US" sz="2800" dirty="0">
                <a:latin typeface="Times New Roman" panose="02020603050405020304" pitchFamily="18" charset="0"/>
                <a:cs typeface="Times New Roman" panose="02020603050405020304" pitchFamily="18" charset="0"/>
              </a:rPr>
              <a:t>- IBM Db2 Connect</a:t>
            </a:r>
          </a:p>
          <a:p>
            <a:pPr marL="0" indent="0" algn="just">
              <a:buNone/>
            </a:pPr>
            <a:r>
              <a:rPr lang="en-US" sz="2800" dirty="0">
                <a:latin typeface="Times New Roman" panose="02020603050405020304" pitchFamily="18" charset="0"/>
                <a:cs typeface="Times New Roman" panose="02020603050405020304" pitchFamily="18" charset="0"/>
              </a:rPr>
              <a:t>- Cross-platform software </a:t>
            </a:r>
          </a:p>
          <a:p>
            <a:pPr marL="0" indent="0" algn="just">
              <a:buNone/>
            </a:pPr>
            <a:r>
              <a:rPr lang="en-US" sz="2800" dirty="0">
                <a:latin typeface="Times New Roman" panose="02020603050405020304" pitchFamily="18" charset="0"/>
                <a:cs typeface="Times New Roman" panose="02020603050405020304" pitchFamily="18" charset="0"/>
              </a:rPr>
              <a:t>- Connecting to the Internet</a:t>
            </a:r>
          </a:p>
          <a:p>
            <a:pPr marL="0" indent="0">
              <a:buNone/>
            </a:pPr>
            <a:endParaRPr lang="en-US" dirty="0"/>
          </a:p>
          <a:p>
            <a:pPr>
              <a:buFont typeface="+mj-lt"/>
              <a:buAutoNum type="arabicPeriod"/>
            </a:pPr>
            <a:endParaRPr lang="en-US" dirty="0"/>
          </a:p>
        </p:txBody>
      </p:sp>
    </p:spTree>
    <p:extLst>
      <p:ext uri="{BB962C8B-B14F-4D97-AF65-F5344CB8AC3E}">
        <p14:creationId xmlns:p14="http://schemas.microsoft.com/office/powerpoint/2010/main" val="347915417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2A8DAD-4995-455C-92CE-B5B0C6690A59}"/>
              </a:ext>
            </a:extLst>
          </p:cNvPr>
          <p:cNvSpPr>
            <a:spLocks noGrp="1"/>
          </p:cNvSpPr>
          <p:nvPr>
            <p:ph sz="half" idx="1"/>
          </p:nvPr>
        </p:nvSpPr>
        <p:spPr>
          <a:xfrm>
            <a:off x="677334" y="561975"/>
            <a:ext cx="10104966" cy="5479386"/>
          </a:xfrm>
        </p:spPr>
        <p:txBody>
          <a:bodyPr>
            <a:normAutofit/>
          </a:bodyPr>
          <a:lstStyle/>
          <a:p>
            <a:pPr marL="0" indent="0">
              <a:buNone/>
            </a:pPr>
            <a:r>
              <a:rPr lang="en-US" sz="3000" b="1" dirty="0">
                <a:solidFill>
                  <a:srgbClr val="00B0F0"/>
                </a:solidFill>
                <a:latin typeface="Times New Roman" panose="02020603050405020304" pitchFamily="18" charset="0"/>
                <a:cs typeface="Times New Roman" panose="02020603050405020304" pitchFamily="18" charset="0"/>
              </a:rPr>
              <a:t>Features Commonly used agricultural machinery “Tractor“</a:t>
            </a:r>
          </a:p>
          <a:p>
            <a:pPr marL="0" indent="0">
              <a:buNone/>
            </a:pPr>
            <a:r>
              <a:rPr lang="en-US" sz="2600" dirty="0">
                <a:latin typeface="Times New Roman" panose="02020603050405020304" pitchFamily="18" charset="0"/>
                <a:cs typeface="Times New Roman" panose="02020603050405020304" pitchFamily="18" charset="0"/>
              </a:rPr>
              <a:t>The most common use of the term "tractor" is for the vehicles used on farms. The farm tractor is used for pulling or pushing agricultural machinery or trailers, for plowing, tilling, disking, harrowing, planting, and similar tasks. </a:t>
            </a:r>
          </a:p>
          <a:p>
            <a:pPr marL="0" indent="0">
              <a:buNone/>
            </a:pPr>
            <a:r>
              <a:rPr lang="en-US" sz="2600" dirty="0">
                <a:latin typeface="Times New Roman" panose="02020603050405020304" pitchFamily="18" charset="0"/>
                <a:cs typeface="Times New Roman" panose="02020603050405020304" pitchFamily="18" charset="0"/>
              </a:rPr>
              <a:t>Specifically designed to deliver a high tractive effort (or torque) at slow speeds, for the purposes of hauling a trailer or machinery used in agriculture</a:t>
            </a:r>
            <a:r>
              <a:rPr lang="en-US" sz="2800" dirty="0">
                <a:latin typeface="Times New Roman" panose="02020603050405020304" pitchFamily="18" charset="0"/>
                <a:cs typeface="Times New Roman" panose="02020603050405020304" pitchFamily="18" charset="0"/>
              </a:rPr>
              <a:t>.</a:t>
            </a:r>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r>
              <a:rPr lang="en-US" sz="2800" dirty="0">
                <a:latin typeface="Times New Roman" panose="02020603050405020304" pitchFamily="18" charset="0"/>
                <a:cs typeface="Times New Roman" panose="02020603050405020304" pitchFamily="18" charset="0"/>
              </a:rPr>
              <a:t>(e.g.) Uber for Tractor</a:t>
            </a:r>
          </a:p>
          <a:p>
            <a:pPr marL="0" indent="0">
              <a:buNone/>
            </a:pP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194398"/>
      </p:ext>
    </p:extLst>
  </p:cSld>
  <p:clrMapOvr>
    <a:masterClrMapping/>
  </p:clrMapOvr>
  <p:transition spd="slow">
    <p:wheel spokes="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2A8DAD-4995-455C-92CE-B5B0C6690A59}"/>
              </a:ext>
            </a:extLst>
          </p:cNvPr>
          <p:cNvSpPr>
            <a:spLocks noGrp="1"/>
          </p:cNvSpPr>
          <p:nvPr>
            <p:ph sz="half" idx="1"/>
          </p:nvPr>
        </p:nvSpPr>
        <p:spPr>
          <a:xfrm>
            <a:off x="677334" y="819149"/>
            <a:ext cx="10104966" cy="5222211"/>
          </a:xfrm>
        </p:spPr>
        <p:txBody>
          <a:bodyPr>
            <a:normAutofit/>
          </a:bodyPr>
          <a:lstStyle/>
          <a:p>
            <a:pPr marL="0" indent="0">
              <a:buNone/>
            </a:pPr>
            <a:r>
              <a:rPr lang="en-US" sz="2400" b="1" dirty="0">
                <a:solidFill>
                  <a:srgbClr val="00B0F0"/>
                </a:solidFill>
                <a:latin typeface="Times New Roman" panose="02020603050405020304" pitchFamily="18" charset="0"/>
                <a:cs typeface="Times New Roman" panose="02020603050405020304" pitchFamily="18" charset="0"/>
              </a:rPr>
              <a:t>GitHub repository Link:-</a:t>
            </a:r>
          </a:p>
          <a:p>
            <a:pPr marL="0" indent="0">
              <a:buNone/>
            </a:pPr>
            <a:endParaRPr lang="en-US" sz="2400" b="1" dirty="0">
              <a:solidFill>
                <a:srgbClr val="00B0F0"/>
              </a:solidFill>
              <a:latin typeface="Times New Roman" panose="02020603050405020304" pitchFamily="18" charset="0"/>
              <a:cs typeface="Times New Roman" panose="02020603050405020304" pitchFamily="18" charset="0"/>
            </a:endParaRPr>
          </a:p>
          <a:p>
            <a:pPr marL="0" indent="0">
              <a:buNone/>
            </a:pPr>
            <a:endParaRPr lang="en-US" sz="2400" b="1" dirty="0">
              <a:solidFill>
                <a:srgbClr val="00B0F0"/>
              </a:solidFill>
              <a:latin typeface="Times New Roman" panose="02020603050405020304" pitchFamily="18" charset="0"/>
              <a:cs typeface="Times New Roman" panose="02020603050405020304" pitchFamily="18" charset="0"/>
            </a:endParaRPr>
          </a:p>
          <a:p>
            <a:pPr marL="0" indent="0">
              <a:buNone/>
            </a:pPr>
            <a:r>
              <a:rPr lang="en-US" sz="2400" b="1" dirty="0">
                <a:solidFill>
                  <a:srgbClr val="00B0F0"/>
                </a:solidFill>
                <a:latin typeface="Times New Roman" panose="02020603050405020304" pitchFamily="18" charset="0"/>
                <a:cs typeface="Times New Roman" panose="02020603050405020304" pitchFamily="18" charset="0"/>
              </a:rPr>
              <a:t>https://github.com/AnitaPrasadkk/efarm</a:t>
            </a:r>
          </a:p>
          <a:p>
            <a:pPr marL="0" indent="0">
              <a:buNone/>
            </a:pPr>
            <a:endParaRPr lang="en-US" sz="2400" b="1" dirty="0">
              <a:solidFill>
                <a:srgbClr val="00B0F0"/>
              </a:solidFill>
              <a:latin typeface="Times New Roman" panose="02020603050405020304" pitchFamily="18" charset="0"/>
              <a:cs typeface="Times New Roman" panose="02020603050405020304" pitchFamily="18" charset="0"/>
            </a:endParaRPr>
          </a:p>
          <a:p>
            <a:pPr marL="0" indent="0">
              <a:buNone/>
            </a:pPr>
            <a:r>
              <a:rPr lang="en-US" b="1" dirty="0"/>
              <a:t> </a:t>
            </a:r>
            <a:r>
              <a:rPr lang="en-US" sz="2400" b="1" dirty="0">
                <a:solidFill>
                  <a:srgbClr val="00B0F0"/>
                </a:solidFill>
                <a:latin typeface="Times New Roman" panose="02020603050405020304" pitchFamily="18" charset="0"/>
                <a:cs typeface="Times New Roman" panose="02020603050405020304" pitchFamily="18" charset="0"/>
              </a:rPr>
              <a:t>Three-minute demo video Link:-</a:t>
            </a:r>
          </a:p>
          <a:p>
            <a:pPr marL="0" indent="0">
              <a:buNone/>
            </a:pPr>
            <a:endParaRPr lang="en-US" sz="2400" b="1" dirty="0">
              <a:solidFill>
                <a:srgbClr val="00B0F0"/>
              </a:solidFill>
              <a:latin typeface="Times New Roman" panose="02020603050405020304" pitchFamily="18" charset="0"/>
              <a:cs typeface="Times New Roman" panose="02020603050405020304" pitchFamily="18" charset="0"/>
            </a:endParaRPr>
          </a:p>
          <a:p>
            <a:pPr marL="0" indent="0">
              <a:buNone/>
            </a:pPr>
            <a:r>
              <a:rPr lang="en-US" sz="2400" b="1" dirty="0">
                <a:solidFill>
                  <a:srgbClr val="00B0F0"/>
                </a:solidFill>
                <a:latin typeface="Times New Roman" panose="02020603050405020304" pitchFamily="18" charset="0"/>
                <a:cs typeface="Times New Roman" panose="02020603050405020304" pitchFamily="18" charset="0"/>
              </a:rPr>
              <a:t>https://youtu.be/J378EG1eDJQ</a:t>
            </a:r>
          </a:p>
        </p:txBody>
      </p:sp>
    </p:spTree>
    <p:extLst>
      <p:ext uri="{BB962C8B-B14F-4D97-AF65-F5344CB8AC3E}">
        <p14:creationId xmlns:p14="http://schemas.microsoft.com/office/powerpoint/2010/main" val="88743363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AA7AC9D4E43C6468BC30D3C21404651" ma:contentTypeVersion="15" ma:contentTypeDescription="Create a new document." ma:contentTypeScope="" ma:versionID="c1c31f00c5d56ef04b02e15d806a0340">
  <xsd:schema xmlns:xsd="http://www.w3.org/2001/XMLSchema" xmlns:xs="http://www.w3.org/2001/XMLSchema" xmlns:p="http://schemas.microsoft.com/office/2006/metadata/properties" xmlns:ns1="http://schemas.microsoft.com/sharepoint/v3" xmlns:ns3="fdb4b0ad-b8e4-4be4-911a-635da2b8eae4" xmlns:ns4="2a30779e-f5cc-4a53-8c18-7a9d2b76ffc9" targetNamespace="http://schemas.microsoft.com/office/2006/metadata/properties" ma:root="true" ma:fieldsID="69dbc3166a5de5dd1dd9f7126140f62c" ns1:_="" ns3:_="" ns4:_="">
    <xsd:import namespace="http://schemas.microsoft.com/sharepoint/v3"/>
    <xsd:import namespace="fdb4b0ad-b8e4-4be4-911a-635da2b8eae4"/>
    <xsd:import namespace="2a30779e-f5cc-4a53-8c18-7a9d2b76ffc9"/>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1:_ip_UnifiedCompliancePolicyProperties" minOccurs="0"/>
                <xsd:element ref="ns1:_ip_UnifiedCompliancePolicyUIAction" minOccurs="0"/>
                <xsd:element ref="ns4:MediaServiceDateTaken"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7" nillable="true" ma:displayName="Unified Compliance Policy Properties" ma:hidden="true" ma:internalName="_ip_UnifiedCompliancePolicyProperties">
      <xsd:simpleType>
        <xsd:restriction base="dms:Note"/>
      </xsd:simpleType>
    </xsd:element>
    <xsd:element name="_ip_UnifiedCompliancePolicyUIAction" ma:index="18"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db4b0ad-b8e4-4be4-911a-635da2b8eae4"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a30779e-f5cc-4a53-8c18-7a9d2b76ffc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E55B16-061B-45FD-9AB3-4E396AA5F50E}">
  <ds:schemaRefs>
    <ds:schemaRef ds:uri="http://purl.org/dc/terms/"/>
    <ds:schemaRef ds:uri="http://schemas.openxmlformats.org/package/2006/metadata/core-properties"/>
    <ds:schemaRef ds:uri="http://schemas.microsoft.com/office/2006/documentManagement/types"/>
    <ds:schemaRef ds:uri="http://purl.org/dc/elements/1.1/"/>
    <ds:schemaRef ds:uri="2a30779e-f5cc-4a53-8c18-7a9d2b76ffc9"/>
    <ds:schemaRef ds:uri="fdb4b0ad-b8e4-4be4-911a-635da2b8eae4"/>
    <ds:schemaRef ds:uri="http://schemas.microsoft.com/office/infopath/2007/PartnerControls"/>
    <ds:schemaRef ds:uri="http://purl.org/dc/dcmitype/"/>
    <ds:schemaRef ds:uri="http://schemas.microsoft.com/sharepoint/v3"/>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3B3C4522-DA11-4972-886E-A79C052D5C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db4b0ad-b8e4-4be4-911a-635da2b8eae4"/>
    <ds:schemaRef ds:uri="2a30779e-f5cc-4a53-8c18-7a9d2b76ff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98A2C9-D6B2-49CC-AFB0-6EF5DF53A25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2362</TotalTime>
  <Words>727</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Sundaram, Priya</dc:creator>
  <cp:lastModifiedBy>Prasad, Anita</cp:lastModifiedBy>
  <cp:revision>95</cp:revision>
  <dcterms:created xsi:type="dcterms:W3CDTF">2021-06-16T12:09:09Z</dcterms:created>
  <dcterms:modified xsi:type="dcterms:W3CDTF">2021-06-18T17:41:34Z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0x0101008AA7AC9D4E43C6468BC30D3C21404651</vt:lpwstr>
  </property>
</Properties>
</file>