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P//u1MVM88dFfM0U4xw2YbzO/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1d4f5570c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1d4f557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1d4f5570c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1d4f5570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1d4f5570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1d4f557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1d4f5570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1d4f557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3194af06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1st dataset contains about 43000 records with </a:t>
            </a:r>
            <a:r>
              <a:rPr lang="en-AU">
                <a:solidFill>
                  <a:schemeClr val="dk1"/>
                </a:solidFill>
              </a:rPr>
              <a:t>details of</a:t>
            </a:r>
            <a:r>
              <a:rPr lang="en-AU">
                <a:solidFill>
                  <a:schemeClr val="dk1"/>
                </a:solidFill>
              </a:rPr>
              <a:t> monthly air traffic information for each </a:t>
            </a:r>
            <a:r>
              <a:rPr lang="en-AU">
                <a:solidFill>
                  <a:schemeClr val="dk1"/>
                </a:solidFill>
              </a:rPr>
              <a:t>airline</a:t>
            </a:r>
            <a:r>
              <a:rPr lang="en-AU">
                <a:solidFill>
                  <a:schemeClr val="dk1"/>
                </a:solidFill>
              </a:rPr>
              <a:t> since 1985, it has porting countries, number of passengers, freight weight and mail weight in and out, but there’s no other information about airline other than airline 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2nd dataset has details of about 6000 airlines including active status, airline airline ID and country of origin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So, </a:t>
            </a:r>
            <a:r>
              <a:rPr lang="en-AU">
                <a:solidFill>
                  <a:schemeClr val="dk1"/>
                </a:solidFill>
              </a:rPr>
              <a:t>assuming this airline data is complete</a:t>
            </a:r>
            <a:r>
              <a:rPr lang="en-AU">
                <a:solidFill>
                  <a:schemeClr val="dk1"/>
                </a:solidFill>
              </a:rPr>
              <a:t>, we will try to select only traffic data for airlines that are listed dataset 2,</a:t>
            </a:r>
            <a:r>
              <a:rPr lang="en-AU">
                <a:solidFill>
                  <a:schemeClr val="dk1"/>
                </a:solidFill>
              </a:rPr>
              <a:t>. As you can see, the two dataset contains only one common column which is airline name. So we’re going to match these columns,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050">
                <a:solidFill>
                  <a:srgbClr val="BCC0C3"/>
                </a:solidFill>
                <a:highlight>
                  <a:srgbClr val="202124"/>
                </a:highlight>
              </a:rPr>
              <a:t>I</a:t>
            </a:r>
            <a:r>
              <a:rPr b="1" lang="en-AU" sz="1050">
                <a:solidFill>
                  <a:srgbClr val="BCC0C3"/>
                </a:solidFill>
                <a:highlight>
                  <a:srgbClr val="202124"/>
                </a:highlight>
              </a:rPr>
              <a:t>ATA: International Air Transport Association</a:t>
            </a:r>
            <a:endParaRPr b="1" sz="1050">
              <a:solidFill>
                <a:srgbClr val="BCC0C3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050">
                <a:solidFill>
                  <a:srgbClr val="BCC0C3"/>
                </a:solidFill>
                <a:highlight>
                  <a:srgbClr val="202124"/>
                </a:highlight>
              </a:rPr>
              <a:t>ICAO: The International Civil Aviation Organization </a:t>
            </a:r>
            <a:endParaRPr b="1" sz="1050">
              <a:solidFill>
                <a:srgbClr val="BCC0C3"/>
              </a:solidFill>
              <a:highlight>
                <a:srgbClr val="202124"/>
              </a:highlight>
            </a:endParaRPr>
          </a:p>
        </p:txBody>
      </p:sp>
      <p:sp>
        <p:nvSpPr>
          <p:cNvPr id="114" name="Google Shape;114;g113194af06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However, due to difference in name conventions, the result from merging the two tables was poor. </a:t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3194af0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The solution was to develop a predefined function to replace the common words, disregard case sensitive, trim the text, rewrite in proper text format because some airline has their name all in capital. Then finally replace </a:t>
            </a:r>
            <a:r>
              <a:rPr lang="en-AU"/>
              <a:t>multiple</a:t>
            </a:r>
            <a:r>
              <a:rPr lang="en-AU"/>
              <a:t> white space with a single space</a:t>
            </a:r>
            <a:endParaRPr/>
          </a:p>
        </p:txBody>
      </p:sp>
      <p:sp>
        <p:nvSpPr>
          <p:cNvPr id="130" name="Google Shape;130;g113194af065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3194af0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After improving and retest the cleaning function, the unmatched airline names reduced from 52  to 26</a:t>
            </a:r>
            <a:endParaRPr/>
          </a:p>
        </p:txBody>
      </p:sp>
      <p:sp>
        <p:nvSpPr>
          <p:cNvPr id="137" name="Google Shape;137;g113194af065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3194af06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AU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unmatched names, we randomly select airline names and compare between datasets. 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4572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Char char="-"/>
            </a:pPr>
            <a:r>
              <a:rPr lang="en-AU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FTL mainly operate in USA but has three different airlines from country other than USA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Char char="-"/>
            </a:pPr>
            <a:r>
              <a:rPr lang="en-AU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German airlines in general has 5 different airlines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Char char="-"/>
            </a:pPr>
            <a:r>
              <a:rPr lang="en-AU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Indonesia Sempati airline not found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the main reason for those unmatched record is ambiguous names.</a:t>
            </a:r>
            <a:r>
              <a:rPr lang="en-AU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we decided to drop the air </a:t>
            </a:r>
            <a:r>
              <a:rPr lang="en-AU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</a:t>
            </a:r>
            <a:r>
              <a:rPr lang="en-AU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for those 26 unmatched airlines </a:t>
            </a:r>
            <a:endParaRPr/>
          </a:p>
        </p:txBody>
      </p:sp>
      <p:sp>
        <p:nvSpPr>
          <p:cNvPr id="148" name="Google Shape;148;g113194af065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3194af06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AU"/>
              <a:t>The final result is 25k records remains from 43k </a:t>
            </a:r>
            <a:r>
              <a:rPr lang="en-AU"/>
              <a:t>original</a:t>
            </a:r>
            <a:r>
              <a:rPr lang="en-AU"/>
              <a:t> records. We removed the airline name column from the dataset 1  and use Airline ID to uniquely identify </a:t>
            </a:r>
            <a:r>
              <a:rPr lang="en-AU"/>
              <a:t>those</a:t>
            </a:r>
            <a:r>
              <a:rPr lang="en-AU"/>
              <a:t> airlines</a:t>
            </a:r>
            <a:endParaRPr/>
          </a:p>
        </p:txBody>
      </p:sp>
      <p:sp>
        <p:nvSpPr>
          <p:cNvPr id="155" name="Google Shape;155;g113194af065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3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gov.au/data/dataset/international-airlines-airline-by-country-of-port-data/resource/809c77d8-fd68-4a2c-806f-c63d64e69842?view_id=c2e9db61-be01-4673-b83e-d8b7f5b9dd8e" TargetMode="External"/><Relationship Id="rId4" Type="http://schemas.openxmlformats.org/officeDocument/2006/relationships/hyperlink" Target="https://www.kaggle.com/open-flights/airline-database?select=airlines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AU"/>
              <a:t>ETL PROCESS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 sz="2400"/>
              <a:t>Group 8 P</a:t>
            </a:r>
            <a:r>
              <a:rPr lang="en-AU" sz="2400"/>
              <a:t>roject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AU" sz="1600"/>
              <a:t>Kelvin Nguyen, Matt Sufra, Raymond Chau, Anita Rynkanen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1d4f5570c_3_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DATA TRANSFORMATION 2</a:t>
            </a:r>
            <a:endParaRPr/>
          </a:p>
        </p:txBody>
      </p:sp>
      <p:sp>
        <p:nvSpPr>
          <p:cNvPr id="165" name="Google Shape;165;g111d4f5570c_3_0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Imported &gt; did a count to find missing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Renamed columns to join with 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Did unique count based on Airline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Dropped duplicate Airlines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Re-indexed data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Dropped initial index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Exported to a csv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AU"/>
              <a:t>DATA LOADING</a:t>
            </a:r>
            <a:endParaRPr/>
          </a:p>
        </p:txBody>
      </p:sp>
      <p:pic>
        <p:nvPicPr>
          <p:cNvPr id="171" name="Google Shape;17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375" y="2423362"/>
            <a:ext cx="5381625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 txBox="1"/>
          <p:nvPr/>
        </p:nvSpPr>
        <p:spPr>
          <a:xfrm>
            <a:off x="832750" y="3056725"/>
            <a:ext cx="4722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AU" sz="2000">
                <a:latin typeface="Gill Sans"/>
                <a:ea typeface="Gill Sans"/>
                <a:cs typeface="Gill Sans"/>
                <a:sym typeface="Gill Sans"/>
              </a:rPr>
              <a:t>Relational Database created in PostgreSQL</a:t>
            </a:r>
            <a:br>
              <a:rPr lang="en-AU" sz="2000">
                <a:latin typeface="Gill Sans"/>
                <a:ea typeface="Gill Sans"/>
                <a:cs typeface="Gill Sans"/>
                <a:sym typeface="Gill Sans"/>
              </a:rPr>
            </a:b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AU" sz="2000">
                <a:latin typeface="Gill Sans"/>
                <a:ea typeface="Gill Sans"/>
                <a:cs typeface="Gill Sans"/>
                <a:sym typeface="Gill Sans"/>
              </a:rPr>
              <a:t>Two tables, Airlines and Operations</a:t>
            </a:r>
            <a:br>
              <a:rPr lang="en-AU" sz="2000">
                <a:latin typeface="Gill Sans"/>
                <a:ea typeface="Gill Sans"/>
                <a:cs typeface="Gill Sans"/>
                <a:sym typeface="Gill Sans"/>
              </a:rPr>
            </a:b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AU" sz="2000">
                <a:latin typeface="Gill Sans"/>
                <a:ea typeface="Gill Sans"/>
                <a:cs typeface="Gill Sans"/>
                <a:sym typeface="Gill Sans"/>
              </a:rPr>
              <a:t>Airline_id as Primary/Foreign key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1d4f5570c_2_2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11d4f5570c_2_2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AU"/>
              <a:t>DATA LOADING</a:t>
            </a:r>
            <a:endParaRPr/>
          </a:p>
        </p:txBody>
      </p:sp>
      <p:pic>
        <p:nvPicPr>
          <p:cNvPr id="179" name="Google Shape;179;g111d4f5570c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750" y="2954375"/>
            <a:ext cx="5104850" cy="26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11d4f5570c_2_2"/>
          <p:cNvSpPr txBox="1"/>
          <p:nvPr/>
        </p:nvSpPr>
        <p:spPr>
          <a:xfrm>
            <a:off x="450675" y="3125300"/>
            <a:ext cx="5643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AU" sz="2000">
                <a:latin typeface="Gill Sans"/>
                <a:ea typeface="Gill Sans"/>
                <a:cs typeface="Gill Sans"/>
                <a:sym typeface="Gill Sans"/>
              </a:rPr>
              <a:t>Columns and indexes changed to match format using Pandas</a:t>
            </a:r>
            <a:br>
              <a:rPr lang="en-AU" sz="2000">
                <a:latin typeface="Gill Sans"/>
                <a:ea typeface="Gill Sans"/>
                <a:cs typeface="Gill Sans"/>
                <a:sym typeface="Gill Sans"/>
              </a:rPr>
            </a:b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AU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Python and SQLAlchemy used to load data into database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1d4f5570c_0_1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CONCLUSION</a:t>
            </a:r>
            <a:endParaRPr/>
          </a:p>
        </p:txBody>
      </p:sp>
      <p:sp>
        <p:nvSpPr>
          <p:cNvPr id="186" name="Google Shape;186;g111d4f5570c_0_15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Comprehensive </a:t>
            </a:r>
            <a:r>
              <a:rPr lang="en-AU"/>
              <a:t>database</a:t>
            </a:r>
            <a:r>
              <a:rPr lang="en-AU"/>
              <a:t> on airlines and their operations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AU"/>
              <a:t>Analysis of flights between different countries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AU"/>
              <a:t>Comparison of different Airlines </a:t>
            </a:r>
            <a:r>
              <a:rPr lang="en-AU"/>
              <a:t>and find trends over 1985 to 2021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1d4f5570c_0_1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OUTLINE</a:t>
            </a:r>
            <a:endParaRPr/>
          </a:p>
        </p:txBody>
      </p:sp>
      <p:sp>
        <p:nvSpPr>
          <p:cNvPr id="105" name="Google Shape;105;g111d4f5570c_0_10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Two datasets were extracted from </a:t>
            </a:r>
            <a:r>
              <a:rPr lang="en-AU"/>
              <a:t>different</a:t>
            </a:r>
            <a:r>
              <a:rPr lang="en-AU"/>
              <a:t> data sources and Excel was used to explore the dataset </a:t>
            </a:r>
            <a:br>
              <a:rPr lang="en-A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Datasets were </a:t>
            </a:r>
            <a:r>
              <a:rPr lang="en-AU"/>
              <a:t>retrieved into Jupyter Notebook for transformation with Pandas functions.</a:t>
            </a:r>
            <a:br>
              <a:rPr lang="en-A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ERD was </a:t>
            </a:r>
            <a:r>
              <a:rPr lang="en-AU"/>
              <a:t>sketched</a:t>
            </a:r>
            <a:r>
              <a:rPr lang="en-AU"/>
              <a:t> and files were imported into a PostgreSQL database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AU"/>
              <a:t>DATA EXTRACTION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 sz="1900"/>
              <a:t>International Airlines, Operated Flights and Seats to and from Australia:</a:t>
            </a:r>
            <a:endParaRPr sz="1900"/>
          </a:p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AU" sz="1900" u="sng">
                <a:solidFill>
                  <a:schemeClr val="hlink"/>
                </a:solidFill>
                <a:hlinkClick r:id="rId3"/>
              </a:rPr>
              <a:t>https://data.gov.au/data/dataset/international-airlines-airline-by-country-of-port-data/resource/809c77d8-fd68-4a2c-806f-c63d64e69842?view_id=c2e9db61-be01-4673-b83e-d8b7f5b9dd8e</a:t>
            </a:r>
            <a:r>
              <a:rPr lang="en-AU" sz="1900"/>
              <a:t> </a:t>
            </a:r>
            <a:endParaRPr sz="1900"/>
          </a:p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AU" sz="1900"/>
              <a:t>Airline database:</a:t>
            </a:r>
            <a:endParaRPr sz="1900"/>
          </a:p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900" u="sng">
                <a:solidFill>
                  <a:schemeClr val="hlink"/>
                </a:solidFill>
                <a:hlinkClick r:id="rId4"/>
              </a:rPr>
              <a:t>https://www.kaggle.com/open-flights/airline-database?select=airlines.csv</a:t>
            </a:r>
            <a:r>
              <a:rPr lang="en-AU" sz="1900"/>
              <a:t> 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3194af065_0_9"/>
          <p:cNvSpPr txBox="1"/>
          <p:nvPr>
            <p:ph type="title"/>
          </p:nvPr>
        </p:nvSpPr>
        <p:spPr>
          <a:xfrm>
            <a:off x="2231125" y="147571"/>
            <a:ext cx="7729800" cy="6258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AU"/>
              <a:t>DATA EXPLORATION</a:t>
            </a:r>
            <a:endParaRPr/>
          </a:p>
        </p:txBody>
      </p:sp>
      <p:sp>
        <p:nvSpPr>
          <p:cNvPr id="117" name="Google Shape;117;g113194af065_0_9"/>
          <p:cNvSpPr txBox="1"/>
          <p:nvPr>
            <p:ph idx="1" type="body"/>
          </p:nvPr>
        </p:nvSpPr>
        <p:spPr>
          <a:xfrm>
            <a:off x="248050" y="2305450"/>
            <a:ext cx="11483400" cy="4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Dataset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Dataset 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g113194af065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113" y="1046725"/>
            <a:ext cx="9471475" cy="23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13194af065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1125" y="3697350"/>
            <a:ext cx="9139809" cy="28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2231125" y="147571"/>
            <a:ext cx="7729800" cy="6258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AU"/>
              <a:t>DATA </a:t>
            </a:r>
            <a:r>
              <a:rPr lang="en-AU"/>
              <a:t>EXPLORATION 1</a:t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725" y="1255163"/>
            <a:ext cx="48958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488" y="4060988"/>
            <a:ext cx="48863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248050" y="1006825"/>
            <a:ext cx="11483400" cy="5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Original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Removing common words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3194af065_0_25"/>
          <p:cNvSpPr txBox="1"/>
          <p:nvPr>
            <p:ph type="title"/>
          </p:nvPr>
        </p:nvSpPr>
        <p:spPr>
          <a:xfrm>
            <a:off x="2231125" y="147571"/>
            <a:ext cx="7729800" cy="6258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AU"/>
              <a:t>DATA TRANSFORMATION 1</a:t>
            </a:r>
            <a:endParaRPr/>
          </a:p>
        </p:txBody>
      </p:sp>
      <p:pic>
        <p:nvPicPr>
          <p:cNvPr id="133" name="Google Shape;133;g113194af065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25" y="1567829"/>
            <a:ext cx="11061350" cy="25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13194af065_0_25"/>
          <p:cNvSpPr txBox="1"/>
          <p:nvPr>
            <p:ph idx="1" type="body"/>
          </p:nvPr>
        </p:nvSpPr>
        <p:spPr>
          <a:xfrm>
            <a:off x="248050" y="1006825"/>
            <a:ext cx="6858000" cy="5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Using predefined function to test clean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3194af065_0_36"/>
          <p:cNvSpPr txBox="1"/>
          <p:nvPr>
            <p:ph type="title"/>
          </p:nvPr>
        </p:nvSpPr>
        <p:spPr>
          <a:xfrm>
            <a:off x="2231125" y="147571"/>
            <a:ext cx="7729800" cy="6258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AU"/>
              <a:t>DATA TRANSFORMATION 1</a:t>
            </a:r>
            <a:endParaRPr/>
          </a:p>
        </p:txBody>
      </p:sp>
      <p:pic>
        <p:nvPicPr>
          <p:cNvPr id="140" name="Google Shape;140;g113194af065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125" y="1509421"/>
            <a:ext cx="271462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13194af065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000" y="1523696"/>
            <a:ext cx="28289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13194af065_0_36"/>
          <p:cNvSpPr txBox="1"/>
          <p:nvPr>
            <p:ph idx="1" type="body"/>
          </p:nvPr>
        </p:nvSpPr>
        <p:spPr>
          <a:xfrm>
            <a:off x="248050" y="1006825"/>
            <a:ext cx="6858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44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AU" sz="2920"/>
              <a:t>I</a:t>
            </a:r>
            <a:r>
              <a:rPr lang="en-AU" sz="2920"/>
              <a:t>mprovement</a:t>
            </a:r>
            <a:r>
              <a:rPr lang="en-AU" sz="2920"/>
              <a:t> of cleaning function</a:t>
            </a:r>
            <a:endParaRPr sz="29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13194af065_0_36"/>
          <p:cNvSpPr txBox="1"/>
          <p:nvPr/>
        </p:nvSpPr>
        <p:spPr>
          <a:xfrm>
            <a:off x="4945750" y="4275325"/>
            <a:ext cx="42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200">
                <a:solidFill>
                  <a:schemeClr val="dk1"/>
                </a:solidFill>
              </a:rPr>
              <a:t>46 - 40 - 34 - 30 - 29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4" name="Google Shape;144;g113194af065_0_36"/>
          <p:cNvCxnSpPr>
            <a:endCxn id="143" idx="1"/>
          </p:cNvCxnSpPr>
          <p:nvPr/>
        </p:nvCxnSpPr>
        <p:spPr>
          <a:xfrm>
            <a:off x="3224650" y="4099975"/>
            <a:ext cx="17211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g113194af065_0_36"/>
          <p:cNvCxnSpPr/>
          <p:nvPr/>
        </p:nvCxnSpPr>
        <p:spPr>
          <a:xfrm flipH="1" rot="10800000">
            <a:off x="6522400" y="4071200"/>
            <a:ext cx="15759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3194af065_0_52"/>
          <p:cNvSpPr txBox="1"/>
          <p:nvPr>
            <p:ph type="title"/>
          </p:nvPr>
        </p:nvSpPr>
        <p:spPr>
          <a:xfrm>
            <a:off x="2231125" y="147571"/>
            <a:ext cx="7729800" cy="6258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AU"/>
              <a:t>DATA TRANSFORMATION 1</a:t>
            </a:r>
            <a:endParaRPr/>
          </a:p>
        </p:txBody>
      </p:sp>
      <p:sp>
        <p:nvSpPr>
          <p:cNvPr id="151" name="Google Shape;151;g113194af065_0_52"/>
          <p:cNvSpPr txBox="1"/>
          <p:nvPr>
            <p:ph idx="1" type="body"/>
          </p:nvPr>
        </p:nvSpPr>
        <p:spPr>
          <a:xfrm>
            <a:off x="248050" y="1006825"/>
            <a:ext cx="88716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44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AU" sz="2920"/>
              <a:t>Unmatched names:</a:t>
            </a:r>
            <a:endParaRPr sz="29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113194af065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088" y="1392575"/>
            <a:ext cx="7791875" cy="51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3194af065_0_70"/>
          <p:cNvSpPr txBox="1"/>
          <p:nvPr>
            <p:ph type="title"/>
          </p:nvPr>
        </p:nvSpPr>
        <p:spPr>
          <a:xfrm>
            <a:off x="2231125" y="147571"/>
            <a:ext cx="7729800" cy="6258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AU"/>
              <a:t>DATA TRANSFORMATION 1</a:t>
            </a:r>
            <a:endParaRPr/>
          </a:p>
        </p:txBody>
      </p:sp>
      <p:sp>
        <p:nvSpPr>
          <p:cNvPr id="158" name="Google Shape;158;g113194af065_0_70"/>
          <p:cNvSpPr txBox="1"/>
          <p:nvPr>
            <p:ph idx="1" type="body"/>
          </p:nvPr>
        </p:nvSpPr>
        <p:spPr>
          <a:xfrm>
            <a:off x="248050" y="1006825"/>
            <a:ext cx="88716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44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AU" sz="2920"/>
              <a:t>Results</a:t>
            </a:r>
            <a:r>
              <a:rPr lang="en-AU" sz="2920"/>
              <a:t>:</a:t>
            </a:r>
            <a:endParaRPr sz="29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g113194af065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50" y="1714625"/>
            <a:ext cx="11289299" cy="42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2022-02-07T08:02:25Z</dcterms:created>
  <dc:creator>Anita Rynkänen</dc:creator>
</cp:coreProperties>
</file>