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7" r:id="rId4"/>
    <p:sldId id="270" r:id="rId5"/>
    <p:sldId id="271" r:id="rId6"/>
    <p:sldId id="272" r:id="rId7"/>
    <p:sldId id="260" r:id="rId8"/>
    <p:sldId id="259" r:id="rId9"/>
    <p:sldId id="261" r:id="rId10"/>
    <p:sldId id="263"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1" d="100"/>
          <a:sy n="91" d="100"/>
        </p:scale>
        <p:origin x="3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D85522-181E-4544-9CA1-B574406613B2}"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6F79DE-6C08-4790-8E30-26C4F61EA24B}" type="slidenum">
              <a:rPr lang="en-IN" smtClean="0"/>
              <a:t>‹#›</a:t>
            </a:fld>
            <a:endParaRPr lang="en-IN"/>
          </a:p>
        </p:txBody>
      </p:sp>
    </p:spTree>
    <p:extLst>
      <p:ext uri="{BB962C8B-B14F-4D97-AF65-F5344CB8AC3E}">
        <p14:creationId xmlns:p14="http://schemas.microsoft.com/office/powerpoint/2010/main" val="1969698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D85522-181E-4544-9CA1-B574406613B2}"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6F79DE-6C08-4790-8E30-26C4F61EA24B}" type="slidenum">
              <a:rPr lang="en-IN" smtClean="0"/>
              <a:t>‹#›</a:t>
            </a:fld>
            <a:endParaRPr lang="en-IN"/>
          </a:p>
        </p:txBody>
      </p:sp>
    </p:spTree>
    <p:extLst>
      <p:ext uri="{BB962C8B-B14F-4D97-AF65-F5344CB8AC3E}">
        <p14:creationId xmlns:p14="http://schemas.microsoft.com/office/powerpoint/2010/main" val="167709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D85522-181E-4544-9CA1-B574406613B2}"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6F79DE-6C08-4790-8E30-26C4F61EA24B}" type="slidenum">
              <a:rPr lang="en-IN" smtClean="0"/>
              <a:t>‹#›</a:t>
            </a:fld>
            <a:endParaRPr lang="en-IN"/>
          </a:p>
        </p:txBody>
      </p:sp>
    </p:spTree>
    <p:extLst>
      <p:ext uri="{BB962C8B-B14F-4D97-AF65-F5344CB8AC3E}">
        <p14:creationId xmlns:p14="http://schemas.microsoft.com/office/powerpoint/2010/main" val="14013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D85522-181E-4544-9CA1-B574406613B2}"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6F79DE-6C08-4790-8E30-26C4F61EA24B}"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984871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D85522-181E-4544-9CA1-B574406613B2}"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6F79DE-6C08-4790-8E30-26C4F61EA24B}" type="slidenum">
              <a:rPr lang="en-IN" smtClean="0"/>
              <a:t>‹#›</a:t>
            </a:fld>
            <a:endParaRPr lang="en-IN"/>
          </a:p>
        </p:txBody>
      </p:sp>
    </p:spTree>
    <p:extLst>
      <p:ext uri="{BB962C8B-B14F-4D97-AF65-F5344CB8AC3E}">
        <p14:creationId xmlns:p14="http://schemas.microsoft.com/office/powerpoint/2010/main" val="1041024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9D85522-181E-4544-9CA1-B574406613B2}" type="datetimeFigureOut">
              <a:rPr lang="en-IN" smtClean="0"/>
              <a:t>12-06-2024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6F79DE-6C08-4790-8E30-26C4F61EA24B}" type="slidenum">
              <a:rPr lang="en-IN" smtClean="0"/>
              <a:t>‹#›</a:t>
            </a:fld>
            <a:endParaRPr lang="en-IN"/>
          </a:p>
        </p:txBody>
      </p:sp>
    </p:spTree>
    <p:extLst>
      <p:ext uri="{BB962C8B-B14F-4D97-AF65-F5344CB8AC3E}">
        <p14:creationId xmlns:p14="http://schemas.microsoft.com/office/powerpoint/2010/main" val="1899858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9D85522-181E-4544-9CA1-B574406613B2}" type="datetimeFigureOut">
              <a:rPr lang="en-IN" smtClean="0"/>
              <a:t>12-06-2024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6F79DE-6C08-4790-8E30-26C4F61EA24B}" type="slidenum">
              <a:rPr lang="en-IN" smtClean="0"/>
              <a:t>‹#›</a:t>
            </a:fld>
            <a:endParaRPr lang="en-IN"/>
          </a:p>
        </p:txBody>
      </p:sp>
    </p:spTree>
    <p:extLst>
      <p:ext uri="{BB962C8B-B14F-4D97-AF65-F5344CB8AC3E}">
        <p14:creationId xmlns:p14="http://schemas.microsoft.com/office/powerpoint/2010/main" val="14626865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85522-181E-4544-9CA1-B574406613B2}"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6F79DE-6C08-4790-8E30-26C4F61EA24B}" type="slidenum">
              <a:rPr lang="en-IN" smtClean="0"/>
              <a:t>‹#›</a:t>
            </a:fld>
            <a:endParaRPr lang="en-IN"/>
          </a:p>
        </p:txBody>
      </p:sp>
    </p:spTree>
    <p:extLst>
      <p:ext uri="{BB962C8B-B14F-4D97-AF65-F5344CB8AC3E}">
        <p14:creationId xmlns:p14="http://schemas.microsoft.com/office/powerpoint/2010/main" val="22708058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85522-181E-4544-9CA1-B574406613B2}"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6F79DE-6C08-4790-8E30-26C4F61EA24B}" type="slidenum">
              <a:rPr lang="en-IN" smtClean="0"/>
              <a:t>‹#›</a:t>
            </a:fld>
            <a:endParaRPr lang="en-IN"/>
          </a:p>
        </p:txBody>
      </p:sp>
    </p:spTree>
    <p:extLst>
      <p:ext uri="{BB962C8B-B14F-4D97-AF65-F5344CB8AC3E}">
        <p14:creationId xmlns:p14="http://schemas.microsoft.com/office/powerpoint/2010/main" val="2896471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85522-181E-4544-9CA1-B574406613B2}"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6F79DE-6C08-4790-8E30-26C4F61EA24B}" type="slidenum">
              <a:rPr lang="en-IN" smtClean="0"/>
              <a:t>‹#›</a:t>
            </a:fld>
            <a:endParaRPr lang="en-IN"/>
          </a:p>
        </p:txBody>
      </p:sp>
    </p:spTree>
    <p:extLst>
      <p:ext uri="{BB962C8B-B14F-4D97-AF65-F5344CB8AC3E}">
        <p14:creationId xmlns:p14="http://schemas.microsoft.com/office/powerpoint/2010/main" val="538065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D85522-181E-4544-9CA1-B574406613B2}"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6F79DE-6C08-4790-8E30-26C4F61EA24B}" type="slidenum">
              <a:rPr lang="en-IN" smtClean="0"/>
              <a:t>‹#›</a:t>
            </a:fld>
            <a:endParaRPr lang="en-IN"/>
          </a:p>
        </p:txBody>
      </p:sp>
    </p:spTree>
    <p:extLst>
      <p:ext uri="{BB962C8B-B14F-4D97-AF65-F5344CB8AC3E}">
        <p14:creationId xmlns:p14="http://schemas.microsoft.com/office/powerpoint/2010/main" val="213033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D85522-181E-4544-9CA1-B574406613B2}"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6F79DE-6C08-4790-8E30-26C4F61EA24B}" type="slidenum">
              <a:rPr lang="en-IN" smtClean="0"/>
              <a:t>‹#›</a:t>
            </a:fld>
            <a:endParaRPr lang="en-IN"/>
          </a:p>
        </p:txBody>
      </p:sp>
    </p:spTree>
    <p:extLst>
      <p:ext uri="{BB962C8B-B14F-4D97-AF65-F5344CB8AC3E}">
        <p14:creationId xmlns:p14="http://schemas.microsoft.com/office/powerpoint/2010/main" val="2125488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D85522-181E-4544-9CA1-B574406613B2}" type="datetimeFigureOut">
              <a:rPr lang="en-IN" smtClean="0"/>
              <a:t>12-06-2024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6F79DE-6C08-4790-8E30-26C4F61EA24B}" type="slidenum">
              <a:rPr lang="en-IN" smtClean="0"/>
              <a:t>‹#›</a:t>
            </a:fld>
            <a:endParaRPr lang="en-IN"/>
          </a:p>
        </p:txBody>
      </p:sp>
    </p:spTree>
    <p:extLst>
      <p:ext uri="{BB962C8B-B14F-4D97-AF65-F5344CB8AC3E}">
        <p14:creationId xmlns:p14="http://schemas.microsoft.com/office/powerpoint/2010/main" val="1294935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D85522-181E-4544-9CA1-B574406613B2}" type="datetimeFigureOut">
              <a:rPr lang="en-IN" smtClean="0"/>
              <a:t>12-06-2024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6F79DE-6C08-4790-8E30-26C4F61EA24B}" type="slidenum">
              <a:rPr lang="en-IN" smtClean="0"/>
              <a:t>‹#›</a:t>
            </a:fld>
            <a:endParaRPr lang="en-IN"/>
          </a:p>
        </p:txBody>
      </p:sp>
    </p:spTree>
    <p:extLst>
      <p:ext uri="{BB962C8B-B14F-4D97-AF65-F5344CB8AC3E}">
        <p14:creationId xmlns:p14="http://schemas.microsoft.com/office/powerpoint/2010/main" val="2006451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D85522-181E-4544-9CA1-B574406613B2}" type="datetimeFigureOut">
              <a:rPr lang="en-IN" smtClean="0"/>
              <a:t>12-06-2024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6F79DE-6C08-4790-8E30-26C4F61EA24B}" type="slidenum">
              <a:rPr lang="en-IN" smtClean="0"/>
              <a:t>‹#›</a:t>
            </a:fld>
            <a:endParaRPr lang="en-IN"/>
          </a:p>
        </p:txBody>
      </p:sp>
    </p:spTree>
    <p:extLst>
      <p:ext uri="{BB962C8B-B14F-4D97-AF65-F5344CB8AC3E}">
        <p14:creationId xmlns:p14="http://schemas.microsoft.com/office/powerpoint/2010/main" val="728849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D85522-181E-4544-9CA1-B574406613B2}"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6F79DE-6C08-4790-8E30-26C4F61EA24B}" type="slidenum">
              <a:rPr lang="en-IN" smtClean="0"/>
              <a:t>‹#›</a:t>
            </a:fld>
            <a:endParaRPr lang="en-IN"/>
          </a:p>
        </p:txBody>
      </p:sp>
    </p:spTree>
    <p:extLst>
      <p:ext uri="{BB962C8B-B14F-4D97-AF65-F5344CB8AC3E}">
        <p14:creationId xmlns:p14="http://schemas.microsoft.com/office/powerpoint/2010/main" val="1249385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D85522-181E-4544-9CA1-B574406613B2}"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6F79DE-6C08-4790-8E30-26C4F61EA24B}" type="slidenum">
              <a:rPr lang="en-IN" smtClean="0"/>
              <a:t>‹#›</a:t>
            </a:fld>
            <a:endParaRPr lang="en-IN"/>
          </a:p>
        </p:txBody>
      </p:sp>
    </p:spTree>
    <p:extLst>
      <p:ext uri="{BB962C8B-B14F-4D97-AF65-F5344CB8AC3E}">
        <p14:creationId xmlns:p14="http://schemas.microsoft.com/office/powerpoint/2010/main" val="215780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9D85522-181E-4544-9CA1-B574406613B2}" type="datetimeFigureOut">
              <a:rPr lang="en-IN" smtClean="0"/>
              <a:t>12-06-2024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36F79DE-6C08-4790-8E30-26C4F61EA24B}" type="slidenum">
              <a:rPr lang="en-IN" smtClean="0"/>
              <a:t>‹#›</a:t>
            </a:fld>
            <a:endParaRPr lang="en-IN"/>
          </a:p>
        </p:txBody>
      </p:sp>
    </p:spTree>
    <p:extLst>
      <p:ext uri="{BB962C8B-B14F-4D97-AF65-F5344CB8AC3E}">
        <p14:creationId xmlns:p14="http://schemas.microsoft.com/office/powerpoint/2010/main" val="3399791097"/>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DC572-F459-E779-1CBA-3EE41118FBB8}"/>
              </a:ext>
            </a:extLst>
          </p:cNvPr>
          <p:cNvSpPr>
            <a:spLocks noGrp="1"/>
          </p:cNvSpPr>
          <p:nvPr>
            <p:ph type="ctrTitle"/>
          </p:nvPr>
        </p:nvSpPr>
        <p:spPr>
          <a:xfrm>
            <a:off x="1574145" y="443642"/>
            <a:ext cx="5153825" cy="1589565"/>
          </a:xfrm>
        </p:spPr>
        <p:txBody>
          <a:bodyPr/>
          <a:lstStyle/>
          <a:p>
            <a:r>
              <a:rPr lang="en-IN" dirty="0">
                <a:solidFill>
                  <a:srgbClr val="FF0000"/>
                </a:solidFill>
                <a:latin typeface="Algerian" panose="04020705040A02060702" pitchFamily="82" charset="0"/>
              </a:rPr>
              <a:t>Social Media </a:t>
            </a:r>
          </a:p>
        </p:txBody>
      </p:sp>
      <p:sp>
        <p:nvSpPr>
          <p:cNvPr id="3" name="Subtitle 2">
            <a:extLst>
              <a:ext uri="{FF2B5EF4-FFF2-40B4-BE49-F238E27FC236}">
                <a16:creationId xmlns:a16="http://schemas.microsoft.com/office/drawing/2014/main" id="{35719CA6-0866-FCE8-E682-03CEFAE3E411}"/>
              </a:ext>
            </a:extLst>
          </p:cNvPr>
          <p:cNvSpPr>
            <a:spLocks noGrp="1"/>
          </p:cNvSpPr>
          <p:nvPr>
            <p:ph type="subTitle" idx="1"/>
          </p:nvPr>
        </p:nvSpPr>
        <p:spPr>
          <a:xfrm>
            <a:off x="6602136" y="4972664"/>
            <a:ext cx="5053317" cy="1126283"/>
          </a:xfrm>
        </p:spPr>
        <p:txBody>
          <a:bodyPr/>
          <a:lstStyle/>
          <a:p>
            <a:r>
              <a:rPr lang="en-IN" dirty="0">
                <a:solidFill>
                  <a:srgbClr val="FF0000"/>
                </a:solidFill>
              </a:rPr>
              <a:t>Presented by </a:t>
            </a:r>
          </a:p>
          <a:p>
            <a:r>
              <a:rPr lang="en-IN" dirty="0">
                <a:solidFill>
                  <a:srgbClr val="FF0000"/>
                </a:solidFill>
              </a:rPr>
              <a:t>  Anita Verma </a:t>
            </a:r>
          </a:p>
        </p:txBody>
      </p:sp>
      <p:pic>
        <p:nvPicPr>
          <p:cNvPr id="5" name="Picture 4">
            <a:extLst>
              <a:ext uri="{FF2B5EF4-FFF2-40B4-BE49-F238E27FC236}">
                <a16:creationId xmlns:a16="http://schemas.microsoft.com/office/drawing/2014/main" id="{C14527F2-A919-6612-2D33-7F94585BEA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7754" y="443642"/>
            <a:ext cx="3918356" cy="2262781"/>
          </a:xfrm>
          <a:prstGeom prst="rect">
            <a:avLst/>
          </a:prstGeom>
        </p:spPr>
      </p:pic>
    </p:spTree>
    <p:extLst>
      <p:ext uri="{BB962C8B-B14F-4D97-AF65-F5344CB8AC3E}">
        <p14:creationId xmlns:p14="http://schemas.microsoft.com/office/powerpoint/2010/main" val="194500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A7CE8-E352-21F3-E12F-14F857293116}"/>
              </a:ext>
            </a:extLst>
          </p:cNvPr>
          <p:cNvSpPr>
            <a:spLocks noGrp="1"/>
          </p:cNvSpPr>
          <p:nvPr>
            <p:ph type="title"/>
          </p:nvPr>
        </p:nvSpPr>
        <p:spPr>
          <a:xfrm>
            <a:off x="1691590" y="335560"/>
            <a:ext cx="3505199" cy="1682503"/>
          </a:xfrm>
        </p:spPr>
        <p:txBody>
          <a:bodyPr>
            <a:normAutofit fontScale="90000"/>
          </a:bodyPr>
          <a:lstStyle/>
          <a:p>
            <a:r>
              <a:rPr lang="en-IN" b="1" dirty="0">
                <a:solidFill>
                  <a:srgbClr val="C00000"/>
                </a:solidFill>
              </a:rPr>
              <a:t>Insights :</a:t>
            </a:r>
            <a:br>
              <a:rPr lang="en-IN" sz="1600" dirty="0"/>
            </a:br>
            <a:r>
              <a:rPr lang="en-GB" sz="1600" dirty="0">
                <a:effectLst/>
                <a:latin typeface="Arial" panose="020B0604020202020204" pitchFamily="34" charset="0"/>
                <a:ea typeface="Arial" panose="020B0604020202020204" pitchFamily="34" charset="0"/>
              </a:rPr>
              <a:t>distribution of user activity levels (e.g., number of posts, likes, comments) across the user base</a:t>
            </a:r>
            <a:br>
              <a:rPr lang="en-IN" dirty="0">
                <a:solidFill>
                  <a:schemeClr val="bg2"/>
                </a:solidFill>
              </a:rPr>
            </a:br>
            <a:endParaRPr lang="en-IN" dirty="0"/>
          </a:p>
        </p:txBody>
      </p:sp>
      <p:pic>
        <p:nvPicPr>
          <p:cNvPr id="7" name="Content Placeholder 6">
            <a:extLst>
              <a:ext uri="{FF2B5EF4-FFF2-40B4-BE49-F238E27FC236}">
                <a16:creationId xmlns:a16="http://schemas.microsoft.com/office/drawing/2014/main" id="{A8606E4C-AE52-94E8-4FAB-588F8E8EDC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8493" y="1963024"/>
            <a:ext cx="3900795" cy="3322039"/>
          </a:xfrm>
        </p:spPr>
      </p:pic>
      <p:sp>
        <p:nvSpPr>
          <p:cNvPr id="4" name="Text Placeholder 3">
            <a:extLst>
              <a:ext uri="{FF2B5EF4-FFF2-40B4-BE49-F238E27FC236}">
                <a16:creationId xmlns:a16="http://schemas.microsoft.com/office/drawing/2014/main" id="{6EA7201F-38A3-A294-FB2E-132CF6DA6CE2}"/>
              </a:ext>
            </a:extLst>
          </p:cNvPr>
          <p:cNvSpPr>
            <a:spLocks noGrp="1"/>
          </p:cNvSpPr>
          <p:nvPr>
            <p:ph type="body" sz="half" idx="2"/>
          </p:nvPr>
        </p:nvSpPr>
        <p:spPr>
          <a:xfrm>
            <a:off x="7784984" y="419449"/>
            <a:ext cx="4097831" cy="5989740"/>
          </a:xfrm>
        </p:spPr>
        <p:txBody>
          <a:bodyPr>
            <a:noAutofit/>
          </a:bodyPr>
          <a:lstStyle/>
          <a:p>
            <a:pPr>
              <a:lnSpc>
                <a:spcPct val="115000"/>
              </a:lnSpc>
            </a:pPr>
            <a:r>
              <a:rPr lang="en-GB" sz="800" b="1" dirty="0">
                <a:effectLst/>
                <a:latin typeface="Arial" panose="020B0604020202020204" pitchFamily="34" charset="0"/>
                <a:ea typeface="Arial" panose="020B0604020202020204" pitchFamily="34" charset="0"/>
              </a:rPr>
              <a:t> with cte1 as (Select t2.id, count(*) as  comments</a:t>
            </a:r>
            <a:endParaRPr lang="en-IN" sz="800" b="1" dirty="0">
              <a:effectLst/>
              <a:latin typeface="Arial" panose="020B0604020202020204" pitchFamily="34" charset="0"/>
              <a:ea typeface="Arial" panose="020B0604020202020204" pitchFamily="34" charset="0"/>
            </a:endParaRPr>
          </a:p>
          <a:p>
            <a:pPr>
              <a:lnSpc>
                <a:spcPct val="115000"/>
              </a:lnSpc>
            </a:pPr>
            <a:r>
              <a:rPr lang="en-GB" sz="800" b="1" dirty="0">
                <a:effectLst/>
                <a:latin typeface="Arial" panose="020B0604020202020204" pitchFamily="34" charset="0"/>
                <a:ea typeface="Arial" panose="020B0604020202020204" pitchFamily="34" charset="0"/>
              </a:rPr>
              <a:t>         from comments as t1</a:t>
            </a:r>
            <a:endParaRPr lang="en-IN" sz="800" b="1" dirty="0">
              <a:effectLst/>
              <a:latin typeface="Arial" panose="020B0604020202020204" pitchFamily="34" charset="0"/>
              <a:ea typeface="Arial" panose="020B0604020202020204" pitchFamily="34" charset="0"/>
            </a:endParaRPr>
          </a:p>
          <a:p>
            <a:pPr>
              <a:lnSpc>
                <a:spcPct val="115000"/>
              </a:lnSpc>
            </a:pPr>
            <a:r>
              <a:rPr lang="en-GB" sz="800" b="1" dirty="0">
                <a:effectLst/>
                <a:latin typeface="Arial" panose="020B0604020202020204" pitchFamily="34" charset="0"/>
                <a:ea typeface="Arial" panose="020B0604020202020204" pitchFamily="34" charset="0"/>
              </a:rPr>
              <a:t>           join users as t2 on </a:t>
            </a:r>
            <a:endParaRPr lang="en-IN" sz="800" b="1" dirty="0">
              <a:effectLst/>
              <a:latin typeface="Arial" panose="020B0604020202020204" pitchFamily="34" charset="0"/>
              <a:ea typeface="Arial" panose="020B0604020202020204" pitchFamily="34" charset="0"/>
            </a:endParaRPr>
          </a:p>
          <a:p>
            <a:pPr>
              <a:lnSpc>
                <a:spcPct val="115000"/>
              </a:lnSpc>
            </a:pPr>
            <a:r>
              <a:rPr lang="en-GB" sz="800" b="1" dirty="0">
                <a:effectLst/>
                <a:latin typeface="Arial" panose="020B0604020202020204" pitchFamily="34" charset="0"/>
                <a:ea typeface="Arial" panose="020B0604020202020204" pitchFamily="34" charset="0"/>
              </a:rPr>
              <a:t>           t2.id=t1.user_id</a:t>
            </a:r>
            <a:endParaRPr lang="en-IN" sz="800" b="1" dirty="0">
              <a:effectLst/>
              <a:latin typeface="Arial" panose="020B0604020202020204" pitchFamily="34" charset="0"/>
              <a:ea typeface="Arial" panose="020B0604020202020204" pitchFamily="34" charset="0"/>
            </a:endParaRPr>
          </a:p>
          <a:p>
            <a:pPr>
              <a:lnSpc>
                <a:spcPct val="115000"/>
              </a:lnSpc>
            </a:pPr>
            <a:r>
              <a:rPr lang="en-GB" sz="800" b="1" dirty="0">
                <a:effectLst/>
                <a:latin typeface="Arial" panose="020B0604020202020204" pitchFamily="34" charset="0"/>
                <a:ea typeface="Arial" panose="020B0604020202020204" pitchFamily="34" charset="0"/>
              </a:rPr>
              <a:t>            group by t2.id),</a:t>
            </a:r>
            <a:endParaRPr lang="en-IN" sz="800" b="1" dirty="0">
              <a:effectLst/>
              <a:latin typeface="Arial" panose="020B0604020202020204" pitchFamily="34" charset="0"/>
              <a:ea typeface="Arial" panose="020B0604020202020204" pitchFamily="34" charset="0"/>
            </a:endParaRPr>
          </a:p>
          <a:p>
            <a:pPr>
              <a:lnSpc>
                <a:spcPct val="115000"/>
              </a:lnSpc>
            </a:pPr>
            <a:r>
              <a:rPr lang="en-GB" sz="800" b="1" dirty="0">
                <a:effectLst/>
                <a:latin typeface="Arial" panose="020B0604020202020204" pitchFamily="34" charset="0"/>
                <a:ea typeface="Arial" panose="020B0604020202020204" pitchFamily="34" charset="0"/>
              </a:rPr>
              <a:t>       cte2 as (</a:t>
            </a:r>
            <a:endParaRPr lang="en-IN" sz="800" b="1" dirty="0">
              <a:effectLst/>
              <a:latin typeface="Arial" panose="020B0604020202020204" pitchFamily="34" charset="0"/>
              <a:ea typeface="Arial" panose="020B0604020202020204" pitchFamily="34" charset="0"/>
            </a:endParaRPr>
          </a:p>
          <a:p>
            <a:pPr>
              <a:lnSpc>
                <a:spcPct val="115000"/>
              </a:lnSpc>
            </a:pPr>
            <a:r>
              <a:rPr lang="en-GB" sz="800" b="1" dirty="0">
                <a:effectLst/>
                <a:latin typeface="Arial" panose="020B0604020202020204" pitchFamily="34" charset="0"/>
                <a:ea typeface="Arial" panose="020B0604020202020204" pitchFamily="34" charset="0"/>
              </a:rPr>
              <a:t>          Select t2.id, count(*) as likes </a:t>
            </a:r>
            <a:endParaRPr lang="en-IN" sz="800" b="1" dirty="0">
              <a:effectLst/>
              <a:latin typeface="Arial" panose="020B0604020202020204" pitchFamily="34" charset="0"/>
              <a:ea typeface="Arial" panose="020B0604020202020204" pitchFamily="34" charset="0"/>
            </a:endParaRPr>
          </a:p>
          <a:p>
            <a:pPr>
              <a:lnSpc>
                <a:spcPct val="115000"/>
              </a:lnSpc>
            </a:pPr>
            <a:r>
              <a:rPr lang="en-GB" sz="800" b="1" dirty="0">
                <a:effectLst/>
                <a:latin typeface="Arial" panose="020B0604020202020204" pitchFamily="34" charset="0"/>
                <a:ea typeface="Arial" panose="020B0604020202020204" pitchFamily="34" charset="0"/>
              </a:rPr>
              <a:t>           from likes as t1</a:t>
            </a:r>
            <a:endParaRPr lang="en-IN" sz="800" b="1" dirty="0">
              <a:effectLst/>
              <a:latin typeface="Arial" panose="020B0604020202020204" pitchFamily="34" charset="0"/>
              <a:ea typeface="Arial" panose="020B0604020202020204" pitchFamily="34" charset="0"/>
            </a:endParaRPr>
          </a:p>
          <a:p>
            <a:pPr>
              <a:lnSpc>
                <a:spcPct val="115000"/>
              </a:lnSpc>
            </a:pPr>
            <a:r>
              <a:rPr lang="en-GB" sz="800" b="1" dirty="0">
                <a:effectLst/>
                <a:latin typeface="Arial" panose="020B0604020202020204" pitchFamily="34" charset="0"/>
                <a:ea typeface="Arial" panose="020B0604020202020204" pitchFamily="34" charset="0"/>
              </a:rPr>
              <a:t>           join users as t2 on </a:t>
            </a:r>
            <a:endParaRPr lang="en-IN" sz="800" b="1" dirty="0">
              <a:effectLst/>
              <a:latin typeface="Arial" panose="020B0604020202020204" pitchFamily="34" charset="0"/>
              <a:ea typeface="Arial" panose="020B0604020202020204" pitchFamily="34" charset="0"/>
            </a:endParaRPr>
          </a:p>
          <a:p>
            <a:pPr>
              <a:lnSpc>
                <a:spcPct val="115000"/>
              </a:lnSpc>
            </a:pPr>
            <a:r>
              <a:rPr lang="en-GB" sz="800" b="1" dirty="0">
                <a:effectLst/>
                <a:latin typeface="Arial" panose="020B0604020202020204" pitchFamily="34" charset="0"/>
                <a:ea typeface="Arial" panose="020B0604020202020204" pitchFamily="34" charset="0"/>
              </a:rPr>
              <a:t>            t2.id=t1.user_id</a:t>
            </a:r>
            <a:endParaRPr lang="en-IN" sz="800" b="1" dirty="0">
              <a:effectLst/>
              <a:latin typeface="Arial" panose="020B0604020202020204" pitchFamily="34" charset="0"/>
              <a:ea typeface="Arial" panose="020B0604020202020204" pitchFamily="34" charset="0"/>
            </a:endParaRPr>
          </a:p>
          <a:p>
            <a:pPr>
              <a:lnSpc>
                <a:spcPct val="115000"/>
              </a:lnSpc>
            </a:pPr>
            <a:r>
              <a:rPr lang="en-GB" sz="800" b="1" dirty="0">
                <a:effectLst/>
                <a:latin typeface="Arial" panose="020B0604020202020204" pitchFamily="34" charset="0"/>
                <a:ea typeface="Arial" panose="020B0604020202020204" pitchFamily="34" charset="0"/>
              </a:rPr>
              <a:t>           group by t2.id</a:t>
            </a:r>
            <a:endParaRPr lang="en-IN" sz="800" b="1" dirty="0">
              <a:effectLst/>
              <a:latin typeface="Arial" panose="020B0604020202020204" pitchFamily="34" charset="0"/>
              <a:ea typeface="Arial" panose="020B0604020202020204" pitchFamily="34" charset="0"/>
            </a:endParaRPr>
          </a:p>
          <a:p>
            <a:pPr>
              <a:lnSpc>
                <a:spcPct val="115000"/>
              </a:lnSpc>
            </a:pPr>
            <a:r>
              <a:rPr lang="en-GB" sz="800" b="1" dirty="0">
                <a:effectLst/>
                <a:latin typeface="Arial" panose="020B0604020202020204" pitchFamily="34" charset="0"/>
                <a:ea typeface="Arial" panose="020B0604020202020204" pitchFamily="34" charset="0"/>
              </a:rPr>
              <a:t>            ),</a:t>
            </a:r>
            <a:endParaRPr lang="en-IN" sz="800" b="1" dirty="0">
              <a:effectLst/>
              <a:latin typeface="Arial" panose="020B0604020202020204" pitchFamily="34" charset="0"/>
              <a:ea typeface="Arial" panose="020B0604020202020204" pitchFamily="34" charset="0"/>
            </a:endParaRPr>
          </a:p>
          <a:p>
            <a:pPr>
              <a:lnSpc>
                <a:spcPct val="115000"/>
              </a:lnSpc>
            </a:pPr>
            <a:r>
              <a:rPr lang="en-GB" sz="800" b="1" dirty="0">
                <a:effectLst/>
                <a:latin typeface="Arial" panose="020B0604020202020204" pitchFamily="34" charset="0"/>
                <a:ea typeface="Arial" panose="020B0604020202020204" pitchFamily="34" charset="0"/>
              </a:rPr>
              <a:t>    cte3 as (select t2.id, count(*) as photos</a:t>
            </a:r>
            <a:endParaRPr lang="en-IN" sz="800" b="1" dirty="0">
              <a:effectLst/>
              <a:latin typeface="Arial" panose="020B0604020202020204" pitchFamily="34" charset="0"/>
              <a:ea typeface="Arial" panose="020B0604020202020204" pitchFamily="34" charset="0"/>
            </a:endParaRPr>
          </a:p>
          <a:p>
            <a:pPr>
              <a:lnSpc>
                <a:spcPct val="115000"/>
              </a:lnSpc>
            </a:pPr>
            <a:r>
              <a:rPr lang="en-GB" sz="800" b="1" dirty="0">
                <a:effectLst/>
                <a:latin typeface="Arial" panose="020B0604020202020204" pitchFamily="34" charset="0"/>
                <a:ea typeface="Arial" panose="020B0604020202020204" pitchFamily="34" charset="0"/>
              </a:rPr>
              <a:t>                 from photos t1</a:t>
            </a:r>
            <a:endParaRPr lang="en-IN" sz="800" b="1" dirty="0">
              <a:effectLst/>
              <a:latin typeface="Arial" panose="020B0604020202020204" pitchFamily="34" charset="0"/>
              <a:ea typeface="Arial" panose="020B0604020202020204" pitchFamily="34" charset="0"/>
            </a:endParaRPr>
          </a:p>
          <a:p>
            <a:pPr>
              <a:lnSpc>
                <a:spcPct val="115000"/>
              </a:lnSpc>
            </a:pPr>
            <a:r>
              <a:rPr lang="en-GB" sz="800" b="1" dirty="0">
                <a:effectLst/>
                <a:latin typeface="Arial" panose="020B0604020202020204" pitchFamily="34" charset="0"/>
                <a:ea typeface="Arial" panose="020B0604020202020204" pitchFamily="34" charset="0"/>
              </a:rPr>
              <a:t>                 join users as t2 on </a:t>
            </a:r>
            <a:endParaRPr lang="en-IN" sz="800" b="1" dirty="0">
              <a:effectLst/>
              <a:latin typeface="Arial" panose="020B0604020202020204" pitchFamily="34" charset="0"/>
              <a:ea typeface="Arial" panose="020B0604020202020204" pitchFamily="34" charset="0"/>
            </a:endParaRPr>
          </a:p>
          <a:p>
            <a:pPr>
              <a:lnSpc>
                <a:spcPct val="115000"/>
              </a:lnSpc>
            </a:pPr>
            <a:r>
              <a:rPr lang="en-GB" sz="800" b="1" dirty="0">
                <a:effectLst/>
                <a:latin typeface="Arial" panose="020B0604020202020204" pitchFamily="34" charset="0"/>
                <a:ea typeface="Arial" panose="020B0604020202020204" pitchFamily="34" charset="0"/>
              </a:rPr>
              <a:t>                 t2.id=t1.user_id group by t2.id)</a:t>
            </a:r>
            <a:endParaRPr lang="en-IN" sz="800" b="1" dirty="0">
              <a:effectLst/>
              <a:latin typeface="Arial" panose="020B0604020202020204" pitchFamily="34" charset="0"/>
              <a:ea typeface="Arial" panose="020B0604020202020204" pitchFamily="34" charset="0"/>
            </a:endParaRPr>
          </a:p>
          <a:p>
            <a:pPr>
              <a:lnSpc>
                <a:spcPct val="115000"/>
              </a:lnSpc>
            </a:pPr>
            <a:r>
              <a:rPr lang="en-GB" sz="800" b="1" dirty="0">
                <a:effectLst/>
                <a:latin typeface="Arial" panose="020B0604020202020204" pitchFamily="34" charset="0"/>
                <a:ea typeface="Arial" panose="020B0604020202020204" pitchFamily="34" charset="0"/>
              </a:rPr>
              <a:t>     select c.id, c.comments,c1.likes ,c2.photos</a:t>
            </a:r>
            <a:endParaRPr lang="en-IN" sz="800" b="1" dirty="0">
              <a:effectLst/>
              <a:latin typeface="Arial" panose="020B0604020202020204" pitchFamily="34" charset="0"/>
              <a:ea typeface="Arial" panose="020B0604020202020204" pitchFamily="34" charset="0"/>
            </a:endParaRPr>
          </a:p>
          <a:p>
            <a:pPr>
              <a:lnSpc>
                <a:spcPct val="115000"/>
              </a:lnSpc>
            </a:pPr>
            <a:r>
              <a:rPr lang="en-GB" sz="800" b="1" dirty="0">
                <a:effectLst/>
                <a:latin typeface="Arial" panose="020B0604020202020204" pitchFamily="34" charset="0"/>
                <a:ea typeface="Arial" panose="020B0604020202020204" pitchFamily="34" charset="0"/>
              </a:rPr>
              <a:t>           from </a:t>
            </a:r>
            <a:r>
              <a:rPr lang="en-GB" sz="800" b="1" dirty="0" err="1">
                <a:effectLst/>
                <a:latin typeface="Arial" panose="020B0604020202020204" pitchFamily="34" charset="0"/>
                <a:ea typeface="Arial" panose="020B0604020202020204" pitchFamily="34" charset="0"/>
              </a:rPr>
              <a:t>cte</a:t>
            </a:r>
            <a:r>
              <a:rPr lang="en-GB" sz="800" b="1" dirty="0">
                <a:effectLst/>
                <a:latin typeface="Arial" panose="020B0604020202020204" pitchFamily="34" charset="0"/>
                <a:ea typeface="Arial" panose="020B0604020202020204" pitchFamily="34" charset="0"/>
              </a:rPr>
              <a:t> c</a:t>
            </a:r>
            <a:endParaRPr lang="en-IN" sz="800" b="1" dirty="0">
              <a:effectLst/>
              <a:latin typeface="Arial" panose="020B0604020202020204" pitchFamily="34" charset="0"/>
              <a:ea typeface="Arial" panose="020B0604020202020204" pitchFamily="34" charset="0"/>
            </a:endParaRPr>
          </a:p>
          <a:p>
            <a:pPr>
              <a:lnSpc>
                <a:spcPct val="115000"/>
              </a:lnSpc>
            </a:pPr>
            <a:r>
              <a:rPr lang="en-GB" sz="800" b="1" dirty="0">
                <a:effectLst/>
                <a:latin typeface="Arial" panose="020B0604020202020204" pitchFamily="34" charset="0"/>
                <a:ea typeface="Arial" panose="020B0604020202020204" pitchFamily="34" charset="0"/>
              </a:rPr>
              <a:t>           join cte2 c1</a:t>
            </a:r>
            <a:endParaRPr lang="en-IN" sz="800" b="1" dirty="0">
              <a:effectLst/>
              <a:latin typeface="Arial" panose="020B0604020202020204" pitchFamily="34" charset="0"/>
              <a:ea typeface="Arial" panose="020B0604020202020204" pitchFamily="34" charset="0"/>
            </a:endParaRPr>
          </a:p>
          <a:p>
            <a:pPr>
              <a:lnSpc>
                <a:spcPct val="115000"/>
              </a:lnSpc>
            </a:pPr>
            <a:r>
              <a:rPr lang="en-GB" sz="800" b="1" dirty="0">
                <a:effectLst/>
                <a:latin typeface="Arial" panose="020B0604020202020204" pitchFamily="34" charset="0"/>
                <a:ea typeface="Arial" panose="020B0604020202020204" pitchFamily="34" charset="0"/>
              </a:rPr>
              <a:t>            on c.id=c1.id</a:t>
            </a:r>
            <a:endParaRPr lang="en-IN" sz="800" b="1" dirty="0">
              <a:effectLst/>
              <a:latin typeface="Arial" panose="020B0604020202020204" pitchFamily="34" charset="0"/>
              <a:ea typeface="Arial" panose="020B0604020202020204" pitchFamily="34" charset="0"/>
            </a:endParaRPr>
          </a:p>
          <a:p>
            <a:pPr>
              <a:lnSpc>
                <a:spcPct val="115000"/>
              </a:lnSpc>
            </a:pPr>
            <a:r>
              <a:rPr lang="en-GB" sz="800" b="1" dirty="0">
                <a:effectLst/>
                <a:latin typeface="Arial" panose="020B0604020202020204" pitchFamily="34" charset="0"/>
                <a:ea typeface="Arial" panose="020B0604020202020204" pitchFamily="34" charset="0"/>
              </a:rPr>
              <a:t>            join  cte3 c2 on </a:t>
            </a:r>
            <a:endParaRPr lang="en-IN" sz="800" b="1" dirty="0">
              <a:effectLst/>
              <a:latin typeface="Arial" panose="020B0604020202020204" pitchFamily="34" charset="0"/>
              <a:ea typeface="Arial" panose="020B0604020202020204" pitchFamily="34" charset="0"/>
            </a:endParaRPr>
          </a:p>
          <a:p>
            <a:pPr>
              <a:lnSpc>
                <a:spcPct val="115000"/>
              </a:lnSpc>
            </a:pPr>
            <a:r>
              <a:rPr lang="en-GB" sz="800" b="1" dirty="0">
                <a:effectLst/>
                <a:latin typeface="Arial" panose="020B0604020202020204" pitchFamily="34" charset="0"/>
                <a:ea typeface="Arial" panose="020B0604020202020204" pitchFamily="34" charset="0"/>
              </a:rPr>
              <a:t>           c2.id=c1.id             </a:t>
            </a:r>
            <a:endParaRPr lang="en-IN" sz="800" b="1" dirty="0"/>
          </a:p>
        </p:txBody>
      </p:sp>
    </p:spTree>
    <p:extLst>
      <p:ext uri="{BB962C8B-B14F-4D97-AF65-F5344CB8AC3E}">
        <p14:creationId xmlns:p14="http://schemas.microsoft.com/office/powerpoint/2010/main" val="423675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30E00-D38A-852F-BFBE-D6CFA387BEB1}"/>
              </a:ext>
            </a:extLst>
          </p:cNvPr>
          <p:cNvSpPr>
            <a:spLocks noGrp="1"/>
          </p:cNvSpPr>
          <p:nvPr>
            <p:ph type="title"/>
          </p:nvPr>
        </p:nvSpPr>
        <p:spPr>
          <a:xfrm>
            <a:off x="166227" y="469783"/>
            <a:ext cx="4674221" cy="1778467"/>
          </a:xfrm>
        </p:spPr>
        <p:txBody>
          <a:bodyPr>
            <a:normAutofit fontScale="90000"/>
          </a:bodyPr>
          <a:lstStyle/>
          <a:p>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r>
              <a:rPr lang="en-IN" dirty="0"/>
              <a:t>Insights :</a:t>
            </a:r>
            <a:br>
              <a:rPr lang="en-IN" dirty="0"/>
            </a:br>
            <a:br>
              <a:rPr lang="en-IN" dirty="0"/>
            </a:br>
            <a:br>
              <a:rPr lang="en-IN" dirty="0"/>
            </a:br>
            <a:r>
              <a:rPr lang="en-GB" sz="1800" u="none" strike="noStrike" dirty="0">
                <a:solidFill>
                  <a:srgbClr val="C00000"/>
                </a:solidFill>
                <a:effectLst/>
                <a:latin typeface="Arial" panose="020B0604020202020204" pitchFamily="34" charset="0"/>
                <a:ea typeface="Arial" panose="020B0604020202020204" pitchFamily="34" charset="0"/>
                <a:cs typeface="Arial" panose="020B0604020202020204" pitchFamily="34" charset="0"/>
              </a:rPr>
              <a:t>average number of tags per post (</a:t>
            </a:r>
            <a:r>
              <a:rPr lang="en-GB" sz="1800" u="none" strike="noStrike" dirty="0" err="1">
                <a:solidFill>
                  <a:srgbClr val="C00000"/>
                </a:solidFill>
                <a:effectLst/>
                <a:latin typeface="Arial" panose="020B0604020202020204" pitchFamily="34" charset="0"/>
                <a:ea typeface="Arial" panose="020B0604020202020204" pitchFamily="34" charset="0"/>
                <a:cs typeface="Arial" panose="020B0604020202020204" pitchFamily="34" charset="0"/>
              </a:rPr>
              <a:t>photo_tags</a:t>
            </a:r>
            <a:r>
              <a:rPr lang="en-GB" sz="1800" u="none" strike="noStrike" dirty="0">
                <a:solidFill>
                  <a:srgbClr val="C00000"/>
                </a:solidFill>
                <a:effectLst/>
                <a:latin typeface="Arial" panose="020B0604020202020204" pitchFamily="34" charset="0"/>
                <a:ea typeface="Arial" panose="020B0604020202020204" pitchFamily="34" charset="0"/>
                <a:cs typeface="Arial" panose="020B0604020202020204" pitchFamily="34" charset="0"/>
              </a:rPr>
              <a:t> and photos tables).</a:t>
            </a:r>
            <a:br>
              <a:rPr lang="en-IN" sz="1800" u="none" strike="noStrike" dirty="0">
                <a:solidFill>
                  <a:srgbClr val="C00000"/>
                </a:solidFill>
                <a:effectLst/>
                <a:latin typeface="Arial" panose="020B0604020202020204" pitchFamily="34" charset="0"/>
                <a:ea typeface="Arial" panose="020B0604020202020204" pitchFamily="34" charset="0"/>
                <a:cs typeface="Arial" panose="020B0604020202020204" pitchFamily="34" charset="0"/>
              </a:rPr>
            </a:br>
            <a:endParaRPr lang="en-IN" dirty="0">
              <a:solidFill>
                <a:srgbClr val="C00000"/>
              </a:solidFill>
            </a:endParaRPr>
          </a:p>
        </p:txBody>
      </p:sp>
      <p:pic>
        <p:nvPicPr>
          <p:cNvPr id="6" name="Picture Placeholder 5">
            <a:extLst>
              <a:ext uri="{FF2B5EF4-FFF2-40B4-BE49-F238E27FC236}">
                <a16:creationId xmlns:a16="http://schemas.microsoft.com/office/drawing/2014/main" id="{52215B2A-2C39-603D-ECC2-8FF3F720D8D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2677" r="12677"/>
          <a:stretch>
            <a:fillRect/>
          </a:stretch>
        </p:blipFill>
        <p:spPr>
          <a:xfrm>
            <a:off x="1012825" y="2357307"/>
            <a:ext cx="5083175" cy="3691155"/>
          </a:xfrm>
        </p:spPr>
      </p:pic>
      <p:sp>
        <p:nvSpPr>
          <p:cNvPr id="4" name="Text Placeholder 3">
            <a:extLst>
              <a:ext uri="{FF2B5EF4-FFF2-40B4-BE49-F238E27FC236}">
                <a16:creationId xmlns:a16="http://schemas.microsoft.com/office/drawing/2014/main" id="{F387C91D-5196-DE23-5997-F27E66003B23}"/>
              </a:ext>
            </a:extLst>
          </p:cNvPr>
          <p:cNvSpPr>
            <a:spLocks noGrp="1"/>
          </p:cNvSpPr>
          <p:nvPr>
            <p:ph type="body" sz="half" idx="2"/>
          </p:nvPr>
        </p:nvSpPr>
        <p:spPr>
          <a:xfrm>
            <a:off x="7935985" y="209725"/>
            <a:ext cx="3610594" cy="4295164"/>
          </a:xfrm>
        </p:spPr>
        <p:txBody>
          <a:bodyPr/>
          <a:lstStyle/>
          <a:p>
            <a:pPr>
              <a:lnSpc>
                <a:spcPct val="115000"/>
              </a:lnSpc>
            </a:pPr>
            <a:r>
              <a:rPr lang="en-IN" sz="1800" dirty="0">
                <a:effectLst/>
                <a:latin typeface="Arial" panose="020B0604020202020204" pitchFamily="34" charset="0"/>
                <a:ea typeface="Arial" panose="020B0604020202020204" pitchFamily="34" charset="0"/>
              </a:rPr>
              <a:t> </a:t>
            </a:r>
            <a:r>
              <a:rPr lang="en-GB" sz="1800" dirty="0">
                <a:effectLst/>
                <a:latin typeface="Arial" panose="020B0604020202020204" pitchFamily="34" charset="0"/>
                <a:ea typeface="Arial" panose="020B0604020202020204" pitchFamily="34" charset="0"/>
              </a:rPr>
              <a:t>select p.id as </a:t>
            </a:r>
            <a:r>
              <a:rPr lang="en-GB" sz="1800" dirty="0" err="1">
                <a:effectLst/>
                <a:latin typeface="Arial" panose="020B0604020202020204" pitchFamily="34" charset="0"/>
                <a:ea typeface="Arial" panose="020B0604020202020204" pitchFamily="34" charset="0"/>
              </a:rPr>
              <a:t>PostId,avg</a:t>
            </a:r>
            <a:r>
              <a:rPr lang="en-GB" sz="1800" dirty="0">
                <a:effectLst/>
                <a:latin typeface="Arial" panose="020B0604020202020204" pitchFamily="34" charset="0"/>
                <a:ea typeface="Arial" panose="020B0604020202020204" pitchFamily="34" charset="0"/>
              </a:rPr>
              <a:t>(</a:t>
            </a:r>
            <a:r>
              <a:rPr lang="en-GB" sz="1800" dirty="0" err="1">
                <a:effectLst/>
                <a:latin typeface="Arial" panose="020B0604020202020204" pitchFamily="34" charset="0"/>
                <a:ea typeface="Arial" panose="020B0604020202020204" pitchFamily="34" charset="0"/>
              </a:rPr>
              <a:t>pt.tag_id</a:t>
            </a:r>
            <a:r>
              <a:rPr lang="en-GB" sz="1800" dirty="0">
                <a:effectLst/>
                <a:latin typeface="Arial" panose="020B0604020202020204" pitchFamily="34" charset="0"/>
                <a:ea typeface="Arial" panose="020B0604020202020204" pitchFamily="34" charset="0"/>
              </a:rPr>
              <a:t>) as </a:t>
            </a:r>
            <a:r>
              <a:rPr lang="en-GB" sz="1800" dirty="0" err="1">
                <a:effectLst/>
                <a:latin typeface="Arial" panose="020B0604020202020204" pitchFamily="34" charset="0"/>
                <a:ea typeface="Arial" panose="020B0604020202020204" pitchFamily="34" charset="0"/>
              </a:rPr>
              <a:t>AvgPerPost</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effectLst/>
                <a:latin typeface="Arial" panose="020B0604020202020204" pitchFamily="34" charset="0"/>
                <a:ea typeface="Arial" panose="020B0604020202020204" pitchFamily="34" charset="0"/>
              </a:rPr>
              <a:t>     from photos p </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effectLst/>
                <a:latin typeface="Arial" panose="020B0604020202020204" pitchFamily="34" charset="0"/>
                <a:ea typeface="Arial" panose="020B0604020202020204" pitchFamily="34" charset="0"/>
              </a:rPr>
              <a:t>        join </a:t>
            </a:r>
            <a:r>
              <a:rPr lang="en-GB" sz="1800" dirty="0" err="1">
                <a:effectLst/>
                <a:latin typeface="Arial" panose="020B0604020202020204" pitchFamily="34" charset="0"/>
                <a:ea typeface="Arial" panose="020B0604020202020204" pitchFamily="34" charset="0"/>
              </a:rPr>
              <a:t>photo_tags</a:t>
            </a:r>
            <a:r>
              <a:rPr lang="en-GB" sz="1800" dirty="0">
                <a:effectLst/>
                <a:latin typeface="Arial" panose="020B0604020202020204" pitchFamily="34" charset="0"/>
                <a:ea typeface="Arial" panose="020B0604020202020204" pitchFamily="34" charset="0"/>
              </a:rPr>
              <a:t> pt on p.id=</a:t>
            </a:r>
            <a:r>
              <a:rPr lang="en-GB" sz="1800" dirty="0" err="1">
                <a:effectLst/>
                <a:latin typeface="Arial" panose="020B0604020202020204" pitchFamily="34" charset="0"/>
                <a:ea typeface="Arial" panose="020B0604020202020204" pitchFamily="34" charset="0"/>
              </a:rPr>
              <a:t>pt.photo_id</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effectLst/>
                <a:latin typeface="Arial" panose="020B0604020202020204" pitchFamily="34" charset="0"/>
                <a:ea typeface="Arial" panose="020B0604020202020204" pitchFamily="34" charset="0"/>
              </a:rPr>
              <a:t>         group by p.id</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effectLst/>
                <a:latin typeface="Arial" panose="020B0604020202020204" pitchFamily="34" charset="0"/>
                <a:ea typeface="Arial" panose="020B0604020202020204" pitchFamily="34" charset="0"/>
              </a:rPr>
              <a:t>    order by p.id</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effectLst/>
                <a:latin typeface="Arial" panose="020B0604020202020204" pitchFamily="34"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2431452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3E459-C434-90EC-1A3A-842944D1586F}"/>
              </a:ext>
            </a:extLst>
          </p:cNvPr>
          <p:cNvSpPr>
            <a:spLocks noGrp="1"/>
          </p:cNvSpPr>
          <p:nvPr>
            <p:ph type="title"/>
          </p:nvPr>
        </p:nvSpPr>
        <p:spPr>
          <a:xfrm>
            <a:off x="371943" y="436226"/>
            <a:ext cx="5929773" cy="1073791"/>
          </a:xfrm>
        </p:spPr>
        <p:txBody>
          <a:bodyPr>
            <a:normAutofit/>
          </a:bodyPr>
          <a:lstStyle/>
          <a:p>
            <a:r>
              <a:rPr lang="en-IN" sz="1800" dirty="0" err="1"/>
              <a:t>Insgishts</a:t>
            </a:r>
            <a:r>
              <a:rPr lang="en-IN" sz="1800" dirty="0"/>
              <a:t> </a:t>
            </a:r>
            <a:br>
              <a:rPr lang="en-IN" sz="1200" dirty="0"/>
            </a:br>
            <a:br>
              <a:rPr lang="en-IN" sz="1200" dirty="0"/>
            </a:br>
            <a:r>
              <a:rPr lang="en-GB" sz="1200" dirty="0">
                <a:effectLst/>
                <a:latin typeface="Arial" panose="020B0604020202020204" pitchFamily="34" charset="0"/>
                <a:ea typeface="Arial" panose="020B0604020202020204" pitchFamily="34" charset="0"/>
              </a:rPr>
              <a:t>the highest number of followers and followings</a:t>
            </a:r>
            <a:endParaRPr lang="en-IN" sz="1200" dirty="0"/>
          </a:p>
        </p:txBody>
      </p:sp>
      <p:pic>
        <p:nvPicPr>
          <p:cNvPr id="6" name="Picture Placeholder 5">
            <a:extLst>
              <a:ext uri="{FF2B5EF4-FFF2-40B4-BE49-F238E27FC236}">
                <a16:creationId xmlns:a16="http://schemas.microsoft.com/office/drawing/2014/main" id="{04CCC219-2AA9-F25B-6697-2C0556C0297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2913" r="12913"/>
          <a:stretch>
            <a:fillRect/>
          </a:stretch>
        </p:blipFill>
        <p:spPr>
          <a:xfrm>
            <a:off x="1253790" y="1750918"/>
            <a:ext cx="3749471" cy="3819372"/>
          </a:xfrm>
        </p:spPr>
      </p:pic>
      <p:sp>
        <p:nvSpPr>
          <p:cNvPr id="4" name="Text Placeholder 3">
            <a:extLst>
              <a:ext uri="{FF2B5EF4-FFF2-40B4-BE49-F238E27FC236}">
                <a16:creationId xmlns:a16="http://schemas.microsoft.com/office/drawing/2014/main" id="{2F1DE0F9-4825-DC18-0945-710C1DCE312C}"/>
              </a:ext>
            </a:extLst>
          </p:cNvPr>
          <p:cNvSpPr>
            <a:spLocks noGrp="1"/>
          </p:cNvSpPr>
          <p:nvPr>
            <p:ph type="body" sz="half" idx="2"/>
          </p:nvPr>
        </p:nvSpPr>
        <p:spPr>
          <a:xfrm>
            <a:off x="5885107" y="264254"/>
            <a:ext cx="5934950" cy="6157520"/>
          </a:xfrm>
        </p:spPr>
        <p:txBody>
          <a:bodyPr>
            <a:normAutofit fontScale="62500" lnSpcReduction="20000"/>
          </a:bodyPr>
          <a:lstStyle/>
          <a:p>
            <a:pPr>
              <a:lnSpc>
                <a:spcPct val="115000"/>
              </a:lnSpc>
            </a:pPr>
            <a:r>
              <a:rPr lang="en-GB" sz="1800" dirty="0">
                <a:effectLst/>
                <a:latin typeface="Arial" panose="020B0604020202020204" pitchFamily="34" charset="0"/>
                <a:ea typeface="Arial" panose="020B0604020202020204" pitchFamily="34" charset="0"/>
              </a:rPr>
              <a:t>use </a:t>
            </a:r>
            <a:r>
              <a:rPr lang="en-GB" sz="1800" dirty="0" err="1">
                <a:effectLst/>
                <a:latin typeface="Arial" panose="020B0604020202020204" pitchFamily="34" charset="0"/>
                <a:ea typeface="Arial" panose="020B0604020202020204" pitchFamily="34" charset="0"/>
              </a:rPr>
              <a:t>social_media_project</a:t>
            </a:r>
            <a:r>
              <a:rPr lang="en-GB" sz="1800" dirty="0">
                <a:effectLst/>
                <a:latin typeface="Arial" panose="020B0604020202020204" pitchFamily="34"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effectLst/>
                <a:latin typeface="Arial" panose="020B0604020202020204" pitchFamily="34" charset="0"/>
                <a:ea typeface="Arial" panose="020B0604020202020204" pitchFamily="34" charset="0"/>
              </a:rPr>
              <a:t>WITH </a:t>
            </a:r>
            <a:r>
              <a:rPr lang="en-GB" sz="1800" dirty="0" err="1">
                <a:effectLst/>
                <a:latin typeface="Arial" panose="020B0604020202020204" pitchFamily="34" charset="0"/>
                <a:ea typeface="Arial" panose="020B0604020202020204" pitchFamily="34" charset="0"/>
              </a:rPr>
              <a:t>followers_count</a:t>
            </a:r>
            <a:r>
              <a:rPr lang="en-GB" sz="1800" dirty="0">
                <a:effectLst/>
                <a:latin typeface="Arial" panose="020B0604020202020204" pitchFamily="34" charset="0"/>
                <a:ea typeface="Arial" panose="020B0604020202020204" pitchFamily="34" charset="0"/>
              </a:rPr>
              <a:t> AS (</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effectLst/>
                <a:latin typeface="Arial" panose="020B0604020202020204" pitchFamily="34" charset="0"/>
                <a:ea typeface="Arial" panose="020B0604020202020204" pitchFamily="34" charset="0"/>
              </a:rPr>
              <a:t>SELECT </a:t>
            </a:r>
            <a:r>
              <a:rPr lang="en-GB" sz="1800" dirty="0" err="1">
                <a:effectLst/>
                <a:latin typeface="Arial" panose="020B0604020202020204" pitchFamily="34" charset="0"/>
                <a:ea typeface="Arial" panose="020B0604020202020204" pitchFamily="34" charset="0"/>
              </a:rPr>
              <a:t>follower_id,COUNT</a:t>
            </a:r>
            <a:r>
              <a:rPr lang="en-GB" sz="1800" dirty="0">
                <a:effectLst/>
                <a:latin typeface="Arial" panose="020B0604020202020204" pitchFamily="34" charset="0"/>
                <a:ea typeface="Arial" panose="020B0604020202020204" pitchFamily="34" charset="0"/>
              </a:rPr>
              <a:t>(</a:t>
            </a:r>
            <a:r>
              <a:rPr lang="en-GB" sz="1800" dirty="0" err="1">
                <a:effectLst/>
                <a:latin typeface="Arial" panose="020B0604020202020204" pitchFamily="34" charset="0"/>
                <a:ea typeface="Arial" panose="020B0604020202020204" pitchFamily="34" charset="0"/>
              </a:rPr>
              <a:t>follower_id</a:t>
            </a:r>
            <a:r>
              <a:rPr lang="en-GB" sz="1800" dirty="0">
                <a:effectLst/>
                <a:latin typeface="Arial" panose="020B0604020202020204" pitchFamily="34" charset="0"/>
                <a:ea typeface="Arial" panose="020B0604020202020204" pitchFamily="34" charset="0"/>
              </a:rPr>
              <a:t>) AS </a:t>
            </a:r>
            <a:r>
              <a:rPr lang="en-GB" sz="1800" dirty="0" err="1">
                <a:effectLst/>
                <a:latin typeface="Arial" panose="020B0604020202020204" pitchFamily="34" charset="0"/>
                <a:ea typeface="Arial" panose="020B0604020202020204" pitchFamily="34" charset="0"/>
              </a:rPr>
              <a:t>num_followers</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effectLst/>
                <a:latin typeface="Arial" panose="020B0604020202020204" pitchFamily="34" charset="0"/>
                <a:ea typeface="Arial" panose="020B0604020202020204" pitchFamily="34" charset="0"/>
              </a:rPr>
              <a:t>   FROM follows</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effectLst/>
                <a:latin typeface="Arial" panose="020B0604020202020204" pitchFamily="34" charset="0"/>
                <a:ea typeface="Arial" panose="020B0604020202020204" pitchFamily="34" charset="0"/>
              </a:rPr>
              <a:t>  group by </a:t>
            </a:r>
            <a:r>
              <a:rPr lang="en-GB" sz="1800" dirty="0" err="1">
                <a:effectLst/>
                <a:latin typeface="Arial" panose="020B0604020202020204" pitchFamily="34" charset="0"/>
                <a:ea typeface="Arial" panose="020B0604020202020204" pitchFamily="34" charset="0"/>
              </a:rPr>
              <a:t>follower_id</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effectLst/>
                <a:latin typeface="Arial" panose="020B0604020202020204" pitchFamily="34"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effectLst/>
                <a:latin typeface="Arial" panose="020B0604020202020204" pitchFamily="34" charset="0"/>
                <a:ea typeface="Arial" panose="020B0604020202020204" pitchFamily="34" charset="0"/>
              </a:rPr>
              <a:t> </a:t>
            </a:r>
            <a:r>
              <a:rPr lang="en-GB" sz="1800" dirty="0" err="1">
                <a:effectLst/>
                <a:latin typeface="Arial" panose="020B0604020202020204" pitchFamily="34" charset="0"/>
                <a:ea typeface="Arial" panose="020B0604020202020204" pitchFamily="34" charset="0"/>
              </a:rPr>
              <a:t>followings_count</a:t>
            </a:r>
            <a:r>
              <a:rPr lang="en-GB" sz="1800" dirty="0">
                <a:effectLst/>
                <a:latin typeface="Arial" panose="020B0604020202020204" pitchFamily="34" charset="0"/>
                <a:ea typeface="Arial" panose="020B0604020202020204" pitchFamily="34" charset="0"/>
              </a:rPr>
              <a:t> AS (</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effectLst/>
                <a:latin typeface="Arial" panose="020B0604020202020204" pitchFamily="34" charset="0"/>
                <a:ea typeface="Arial" panose="020B0604020202020204" pitchFamily="34" charset="0"/>
              </a:rPr>
              <a:t>   SELECT </a:t>
            </a:r>
            <a:r>
              <a:rPr lang="en-GB" sz="1800" dirty="0" err="1">
                <a:effectLst/>
                <a:latin typeface="Arial" panose="020B0604020202020204" pitchFamily="34" charset="0"/>
                <a:ea typeface="Arial" panose="020B0604020202020204" pitchFamily="34" charset="0"/>
              </a:rPr>
              <a:t>followee_id,COUNT</a:t>
            </a:r>
            <a:r>
              <a:rPr lang="en-GB" sz="1800" dirty="0">
                <a:effectLst/>
                <a:latin typeface="Arial" panose="020B0604020202020204" pitchFamily="34" charset="0"/>
                <a:ea typeface="Arial" panose="020B0604020202020204" pitchFamily="34" charset="0"/>
              </a:rPr>
              <a:t>(</a:t>
            </a:r>
            <a:r>
              <a:rPr lang="en-GB" sz="1800" dirty="0" err="1">
                <a:effectLst/>
                <a:latin typeface="Arial" panose="020B0604020202020204" pitchFamily="34" charset="0"/>
                <a:ea typeface="Arial" panose="020B0604020202020204" pitchFamily="34" charset="0"/>
              </a:rPr>
              <a:t>followee_id</a:t>
            </a:r>
            <a:r>
              <a:rPr lang="en-GB" sz="1800" dirty="0">
                <a:effectLst/>
                <a:latin typeface="Arial" panose="020B0604020202020204" pitchFamily="34" charset="0"/>
                <a:ea typeface="Arial" panose="020B0604020202020204" pitchFamily="34" charset="0"/>
              </a:rPr>
              <a:t>) AS </a:t>
            </a:r>
            <a:r>
              <a:rPr lang="en-GB" sz="1800" dirty="0" err="1">
                <a:effectLst/>
                <a:latin typeface="Arial" panose="020B0604020202020204" pitchFamily="34" charset="0"/>
                <a:ea typeface="Arial" panose="020B0604020202020204" pitchFamily="34" charset="0"/>
              </a:rPr>
              <a:t>num_followings</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effectLst/>
                <a:latin typeface="Arial" panose="020B0604020202020204" pitchFamily="34" charset="0"/>
                <a:ea typeface="Arial" panose="020B0604020202020204" pitchFamily="34" charset="0"/>
              </a:rPr>
              <a:t>   FROM follows</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effectLst/>
                <a:latin typeface="Arial" panose="020B0604020202020204" pitchFamily="34" charset="0"/>
                <a:ea typeface="Arial" panose="020B0604020202020204" pitchFamily="34" charset="0"/>
              </a:rPr>
              <a:t>  group by </a:t>
            </a:r>
            <a:r>
              <a:rPr lang="en-GB" sz="1800" dirty="0" err="1">
                <a:effectLst/>
                <a:latin typeface="Arial" panose="020B0604020202020204" pitchFamily="34" charset="0"/>
                <a:ea typeface="Arial" panose="020B0604020202020204" pitchFamily="34" charset="0"/>
              </a:rPr>
              <a:t>followee_id</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effectLst/>
                <a:latin typeface="Arial" panose="020B0604020202020204" pitchFamily="34" charset="0"/>
                <a:ea typeface="Arial" panose="020B0604020202020204" pitchFamily="34" charset="0"/>
              </a:rPr>
              <a:t>)</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effectLst/>
                <a:latin typeface="Arial" panose="020B0604020202020204" pitchFamily="34" charset="0"/>
                <a:ea typeface="Arial" panose="020B0604020202020204" pitchFamily="34" charset="0"/>
              </a:rPr>
              <a:t>    SELECT </a:t>
            </a:r>
            <a:r>
              <a:rPr lang="en-GB" sz="1800" dirty="0" err="1">
                <a:effectLst/>
                <a:latin typeface="Arial" panose="020B0604020202020204" pitchFamily="34" charset="0"/>
                <a:ea typeface="Arial" panose="020B0604020202020204" pitchFamily="34" charset="0"/>
              </a:rPr>
              <a:t>u.username</a:t>
            </a:r>
            <a:r>
              <a:rPr lang="en-GB" sz="1800" dirty="0">
                <a:effectLst/>
                <a:latin typeface="Arial" panose="020B0604020202020204" pitchFamily="34"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effectLst/>
                <a:latin typeface="Arial" panose="020B0604020202020204" pitchFamily="34" charset="0"/>
                <a:ea typeface="Arial" panose="020B0604020202020204" pitchFamily="34" charset="0"/>
              </a:rPr>
              <a:t>     MAX(</a:t>
            </a:r>
            <a:r>
              <a:rPr lang="en-GB" sz="1800" dirty="0" err="1">
                <a:effectLst/>
                <a:latin typeface="Arial" panose="020B0604020202020204" pitchFamily="34" charset="0"/>
                <a:ea typeface="Arial" panose="020B0604020202020204" pitchFamily="34" charset="0"/>
              </a:rPr>
              <a:t>f.num_followers</a:t>
            </a:r>
            <a:r>
              <a:rPr lang="en-GB" sz="1800" dirty="0">
                <a:effectLst/>
                <a:latin typeface="Arial" panose="020B0604020202020204" pitchFamily="34" charset="0"/>
                <a:ea typeface="Arial" panose="020B0604020202020204" pitchFamily="34" charset="0"/>
              </a:rPr>
              <a:t>) AS </a:t>
            </a:r>
            <a:r>
              <a:rPr lang="en-GB" sz="1800" dirty="0" err="1">
                <a:effectLst/>
                <a:latin typeface="Arial" panose="020B0604020202020204" pitchFamily="34" charset="0"/>
                <a:ea typeface="Arial" panose="020B0604020202020204" pitchFamily="34" charset="0"/>
              </a:rPr>
              <a:t>max_followers</a:t>
            </a:r>
            <a:r>
              <a:rPr lang="en-GB" sz="1800" dirty="0">
                <a:effectLst/>
                <a:latin typeface="Arial" panose="020B0604020202020204" pitchFamily="34" charset="0"/>
                <a:ea typeface="Arial" panose="020B0604020202020204" pitchFamily="34" charset="0"/>
              </a:rPr>
              <a:t>,</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effectLst/>
                <a:latin typeface="Arial" panose="020B0604020202020204" pitchFamily="34" charset="0"/>
                <a:ea typeface="Arial" panose="020B0604020202020204" pitchFamily="34" charset="0"/>
              </a:rPr>
              <a:t>     MAX(f1.num_followings) AS </a:t>
            </a:r>
            <a:r>
              <a:rPr lang="en-GB" sz="1800" dirty="0" err="1">
                <a:effectLst/>
                <a:latin typeface="Arial" panose="020B0604020202020204" pitchFamily="34" charset="0"/>
                <a:ea typeface="Arial" panose="020B0604020202020204" pitchFamily="34" charset="0"/>
              </a:rPr>
              <a:t>max_followings</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effectLst/>
                <a:latin typeface="Arial" panose="020B0604020202020204" pitchFamily="34" charset="0"/>
                <a:ea typeface="Arial" panose="020B0604020202020204" pitchFamily="34" charset="0"/>
              </a:rPr>
              <a:t>          FROM users u</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effectLst/>
                <a:latin typeface="Arial" panose="020B0604020202020204" pitchFamily="34" charset="0"/>
                <a:ea typeface="Arial" panose="020B0604020202020204" pitchFamily="34" charset="0"/>
              </a:rPr>
              <a:t>          left JOIN </a:t>
            </a:r>
            <a:r>
              <a:rPr lang="en-GB" sz="1800" dirty="0" err="1">
                <a:effectLst/>
                <a:latin typeface="Arial" panose="020B0604020202020204" pitchFamily="34" charset="0"/>
                <a:ea typeface="Arial" panose="020B0604020202020204" pitchFamily="34" charset="0"/>
              </a:rPr>
              <a:t>followers_count</a:t>
            </a:r>
            <a:r>
              <a:rPr lang="en-GB" sz="1800" dirty="0">
                <a:effectLst/>
                <a:latin typeface="Arial" panose="020B0604020202020204" pitchFamily="34" charset="0"/>
                <a:ea typeface="Arial" panose="020B0604020202020204" pitchFamily="34" charset="0"/>
              </a:rPr>
              <a:t> f ON u.id = </a:t>
            </a:r>
            <a:r>
              <a:rPr lang="en-GB" sz="1800" dirty="0" err="1">
                <a:effectLst/>
                <a:latin typeface="Arial" panose="020B0604020202020204" pitchFamily="34" charset="0"/>
                <a:ea typeface="Arial" panose="020B0604020202020204" pitchFamily="34" charset="0"/>
              </a:rPr>
              <a:t>f.follower_id</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effectLst/>
                <a:latin typeface="Arial" panose="020B0604020202020204" pitchFamily="34" charset="0"/>
                <a:ea typeface="Arial" panose="020B0604020202020204" pitchFamily="34" charset="0"/>
              </a:rPr>
              <a:t>          left JOIN </a:t>
            </a:r>
            <a:r>
              <a:rPr lang="en-GB" sz="1800" dirty="0" err="1">
                <a:effectLst/>
                <a:latin typeface="Arial" panose="020B0604020202020204" pitchFamily="34" charset="0"/>
                <a:ea typeface="Arial" panose="020B0604020202020204" pitchFamily="34" charset="0"/>
              </a:rPr>
              <a:t>followings_count</a:t>
            </a:r>
            <a:r>
              <a:rPr lang="en-GB" sz="1800" dirty="0">
                <a:effectLst/>
                <a:latin typeface="Arial" panose="020B0604020202020204" pitchFamily="34" charset="0"/>
                <a:ea typeface="Arial" panose="020B0604020202020204" pitchFamily="34" charset="0"/>
              </a:rPr>
              <a:t> f1 ON</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effectLst/>
                <a:latin typeface="Arial" panose="020B0604020202020204" pitchFamily="34" charset="0"/>
                <a:ea typeface="Arial" panose="020B0604020202020204" pitchFamily="34" charset="0"/>
              </a:rPr>
              <a:t>            u.id = f1.followee_id</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effectLst/>
                <a:latin typeface="Arial" panose="020B0604020202020204" pitchFamily="34" charset="0"/>
                <a:ea typeface="Arial" panose="020B0604020202020204" pitchFamily="34" charset="0"/>
              </a:rPr>
              <a:t>           GROUP BY </a:t>
            </a:r>
            <a:r>
              <a:rPr lang="en-GB" sz="1800" dirty="0" err="1">
                <a:effectLst/>
                <a:latin typeface="Arial" panose="020B0604020202020204" pitchFamily="34" charset="0"/>
                <a:ea typeface="Arial" panose="020B0604020202020204" pitchFamily="34" charset="0"/>
              </a:rPr>
              <a:t>u.username</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effectLst/>
                <a:latin typeface="Arial" panose="020B0604020202020204" pitchFamily="34" charset="0"/>
                <a:ea typeface="Arial" panose="020B0604020202020204" pitchFamily="34" charset="0"/>
              </a:rPr>
              <a:t>         ORDER BY </a:t>
            </a:r>
            <a:r>
              <a:rPr lang="en-GB" sz="1800" dirty="0" err="1">
                <a:effectLst/>
                <a:latin typeface="Arial" panose="020B0604020202020204" pitchFamily="34" charset="0"/>
                <a:ea typeface="Arial" panose="020B0604020202020204" pitchFamily="34" charset="0"/>
              </a:rPr>
              <a:t>max_followers</a:t>
            </a:r>
            <a:r>
              <a:rPr lang="en-GB" sz="1800" dirty="0">
                <a:effectLst/>
                <a:latin typeface="Arial" panose="020B0604020202020204" pitchFamily="34" charset="0"/>
                <a:ea typeface="Arial" panose="020B0604020202020204" pitchFamily="34" charset="0"/>
              </a:rPr>
              <a:t> DESC, </a:t>
            </a:r>
            <a:r>
              <a:rPr lang="en-GB" sz="1800" dirty="0" err="1">
                <a:effectLst/>
                <a:latin typeface="Arial" panose="020B0604020202020204" pitchFamily="34" charset="0"/>
                <a:ea typeface="Arial" panose="020B0604020202020204" pitchFamily="34" charset="0"/>
              </a:rPr>
              <a:t>max_followings</a:t>
            </a:r>
            <a:r>
              <a:rPr lang="en-GB" sz="1800" dirty="0">
                <a:effectLst/>
                <a:latin typeface="Arial" panose="020B0604020202020204" pitchFamily="34" charset="0"/>
                <a:ea typeface="Arial" panose="020B0604020202020204" pitchFamily="34" charset="0"/>
              </a:rPr>
              <a:t> DESC</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1909774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A4AEF-2097-DCE5-51BA-9E7E5F3A2C88}"/>
              </a:ext>
            </a:extLst>
          </p:cNvPr>
          <p:cNvSpPr>
            <a:spLocks noGrp="1"/>
          </p:cNvSpPr>
          <p:nvPr>
            <p:ph type="title"/>
          </p:nvPr>
        </p:nvSpPr>
        <p:spPr>
          <a:xfrm>
            <a:off x="490571" y="251670"/>
            <a:ext cx="5605429" cy="1451296"/>
          </a:xfrm>
        </p:spPr>
        <p:txBody>
          <a:bodyPr>
            <a:normAutofit fontScale="90000"/>
          </a:bodyPr>
          <a:lstStyle/>
          <a:p>
            <a:r>
              <a:rPr lang="en-IN" dirty="0"/>
              <a:t>Insights </a:t>
            </a:r>
            <a:br>
              <a:rPr lang="en-IN" dirty="0"/>
            </a:br>
            <a:r>
              <a:rPr lang="en-GB" sz="1800" u="none" strike="noStrike" dirty="0">
                <a:solidFill>
                  <a:srgbClr val="C00000"/>
                </a:solidFill>
                <a:effectLst/>
                <a:latin typeface="Arial" panose="020B0604020202020204" pitchFamily="34" charset="0"/>
                <a:ea typeface="Arial" panose="020B0604020202020204" pitchFamily="34" charset="0"/>
                <a:cs typeface="Arial" panose="020B0604020202020204" pitchFamily="34" charset="0"/>
              </a:rPr>
              <a:t>total number of likes, comments, and photo tags for each user.</a:t>
            </a:r>
            <a:br>
              <a:rPr lang="en-IN" sz="180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br>
            <a:endParaRPr lang="en-IN" dirty="0"/>
          </a:p>
        </p:txBody>
      </p:sp>
      <p:pic>
        <p:nvPicPr>
          <p:cNvPr id="6" name="Picture Placeholder 5">
            <a:extLst>
              <a:ext uri="{FF2B5EF4-FFF2-40B4-BE49-F238E27FC236}">
                <a16:creationId xmlns:a16="http://schemas.microsoft.com/office/drawing/2014/main" id="{B49C797D-9D70-4E75-A59C-CF7B6098C31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0844" r="30844"/>
          <a:stretch>
            <a:fillRect/>
          </a:stretch>
        </p:blipFill>
        <p:spPr>
          <a:xfrm>
            <a:off x="1350497" y="1605779"/>
            <a:ext cx="3255962" cy="4883150"/>
          </a:xfrm>
        </p:spPr>
      </p:pic>
      <p:sp>
        <p:nvSpPr>
          <p:cNvPr id="4" name="Text Placeholder 3">
            <a:extLst>
              <a:ext uri="{FF2B5EF4-FFF2-40B4-BE49-F238E27FC236}">
                <a16:creationId xmlns:a16="http://schemas.microsoft.com/office/drawing/2014/main" id="{91A7510E-0AC0-D9BE-8F7C-DABD46A74F0B}"/>
              </a:ext>
            </a:extLst>
          </p:cNvPr>
          <p:cNvSpPr>
            <a:spLocks noGrp="1"/>
          </p:cNvSpPr>
          <p:nvPr>
            <p:ph type="body" sz="half" idx="2"/>
          </p:nvPr>
        </p:nvSpPr>
        <p:spPr>
          <a:xfrm>
            <a:off x="5989133" y="362824"/>
            <a:ext cx="5934950" cy="6495176"/>
          </a:xfrm>
        </p:spPr>
        <p:txBody>
          <a:bodyPr>
            <a:noAutofit/>
          </a:bodyPr>
          <a:lstStyle/>
          <a:p>
            <a:pPr>
              <a:lnSpc>
                <a:spcPct val="115000"/>
              </a:lnSpc>
            </a:pPr>
            <a:r>
              <a:rPr lang="en-GB" sz="1000" b="1" dirty="0">
                <a:effectLst/>
                <a:latin typeface="Arial" panose="020B0604020202020204" pitchFamily="34" charset="0"/>
                <a:ea typeface="Arial" panose="020B0604020202020204" pitchFamily="34" charset="0"/>
              </a:rPr>
              <a:t>with  comments as (select  </a:t>
            </a:r>
            <a:r>
              <a:rPr lang="en-GB" sz="1000" b="1" dirty="0" err="1">
                <a:effectLst/>
                <a:latin typeface="Arial" panose="020B0604020202020204" pitchFamily="34" charset="0"/>
                <a:ea typeface="Arial" panose="020B0604020202020204" pitchFamily="34" charset="0"/>
              </a:rPr>
              <a:t>user_id,count</a:t>
            </a:r>
            <a:r>
              <a:rPr lang="en-GB" sz="1000" b="1" dirty="0">
                <a:effectLst/>
                <a:latin typeface="Arial" panose="020B0604020202020204" pitchFamily="34" charset="0"/>
                <a:ea typeface="Arial" panose="020B0604020202020204" pitchFamily="34" charset="0"/>
              </a:rPr>
              <a:t>(*) as </a:t>
            </a:r>
            <a:r>
              <a:rPr lang="en-GB" sz="1000" b="1" dirty="0" err="1">
                <a:effectLst/>
                <a:latin typeface="Arial" panose="020B0604020202020204" pitchFamily="34" charset="0"/>
                <a:ea typeface="Arial" panose="020B0604020202020204" pitchFamily="34" charset="0"/>
              </a:rPr>
              <a:t>total_comments</a:t>
            </a:r>
            <a:r>
              <a:rPr lang="en-GB" sz="1000" b="1" dirty="0">
                <a:effectLst/>
                <a:latin typeface="Arial" panose="020B0604020202020204" pitchFamily="34" charset="0"/>
                <a:ea typeface="Arial" panose="020B0604020202020204" pitchFamily="34" charset="0"/>
              </a:rPr>
              <a:t>    from users as t1</a:t>
            </a:r>
            <a:endParaRPr lang="en-IN" sz="1000" b="1" dirty="0">
              <a:effectLst/>
              <a:latin typeface="Arial" panose="020B0604020202020204" pitchFamily="34" charset="0"/>
              <a:ea typeface="Arial" panose="020B0604020202020204" pitchFamily="34" charset="0"/>
            </a:endParaRPr>
          </a:p>
          <a:p>
            <a:pPr>
              <a:lnSpc>
                <a:spcPct val="115000"/>
              </a:lnSpc>
            </a:pPr>
            <a:r>
              <a:rPr lang="en-GB" sz="1000" b="1" dirty="0">
                <a:effectLst/>
                <a:latin typeface="Arial" panose="020B0604020202020204" pitchFamily="34" charset="0"/>
                <a:ea typeface="Arial" panose="020B0604020202020204" pitchFamily="34" charset="0"/>
              </a:rPr>
              <a:t>       join comments as t2 on  t1.id=t2.user_id</a:t>
            </a:r>
            <a:endParaRPr lang="en-IN" sz="1000" b="1" dirty="0">
              <a:effectLst/>
              <a:latin typeface="Arial" panose="020B0604020202020204" pitchFamily="34" charset="0"/>
              <a:ea typeface="Arial" panose="020B0604020202020204" pitchFamily="34" charset="0"/>
            </a:endParaRPr>
          </a:p>
          <a:p>
            <a:pPr>
              <a:lnSpc>
                <a:spcPct val="115000"/>
              </a:lnSpc>
            </a:pPr>
            <a:r>
              <a:rPr lang="en-GB" sz="1000" b="1" dirty="0">
                <a:effectLst/>
                <a:latin typeface="Arial" panose="020B0604020202020204" pitchFamily="34" charset="0"/>
                <a:ea typeface="Arial" panose="020B0604020202020204" pitchFamily="34" charset="0"/>
              </a:rPr>
              <a:t>   group by </a:t>
            </a:r>
            <a:r>
              <a:rPr lang="en-GB" sz="1000" b="1" dirty="0" err="1">
                <a:effectLst/>
                <a:latin typeface="Arial" panose="020B0604020202020204" pitchFamily="34" charset="0"/>
                <a:ea typeface="Arial" panose="020B0604020202020204" pitchFamily="34" charset="0"/>
              </a:rPr>
              <a:t>user_id</a:t>
            </a:r>
            <a:endParaRPr lang="en-IN" sz="1000" b="1" dirty="0">
              <a:effectLst/>
              <a:latin typeface="Arial" panose="020B0604020202020204" pitchFamily="34" charset="0"/>
              <a:ea typeface="Arial" panose="020B0604020202020204" pitchFamily="34" charset="0"/>
            </a:endParaRPr>
          </a:p>
          <a:p>
            <a:pPr>
              <a:lnSpc>
                <a:spcPct val="115000"/>
              </a:lnSpc>
            </a:pPr>
            <a:r>
              <a:rPr lang="en-GB" sz="1000" b="1" dirty="0">
                <a:effectLst/>
                <a:latin typeface="Arial" panose="020B0604020202020204" pitchFamily="34" charset="0"/>
                <a:ea typeface="Arial" panose="020B0604020202020204" pitchFamily="34" charset="0"/>
              </a:rPr>
              <a:t>      order by </a:t>
            </a:r>
            <a:r>
              <a:rPr lang="en-GB" sz="1000" b="1" dirty="0" err="1">
                <a:effectLst/>
                <a:latin typeface="Arial" panose="020B0604020202020204" pitchFamily="34" charset="0"/>
                <a:ea typeface="Arial" panose="020B0604020202020204" pitchFamily="34" charset="0"/>
              </a:rPr>
              <a:t>user_id</a:t>
            </a:r>
            <a:r>
              <a:rPr lang="en-GB" sz="1000" b="1" dirty="0">
                <a:effectLst/>
                <a:latin typeface="Arial" panose="020B0604020202020204" pitchFamily="34" charset="0"/>
                <a:ea typeface="Arial" panose="020B0604020202020204" pitchFamily="34" charset="0"/>
              </a:rPr>
              <a:t> </a:t>
            </a:r>
            <a:r>
              <a:rPr lang="en-GB" sz="1000" b="1" dirty="0" err="1">
                <a:effectLst/>
                <a:latin typeface="Arial" panose="020B0604020202020204" pitchFamily="34" charset="0"/>
                <a:ea typeface="Arial" panose="020B0604020202020204" pitchFamily="34" charset="0"/>
              </a:rPr>
              <a:t>desc</a:t>
            </a:r>
            <a:r>
              <a:rPr lang="en-GB" sz="1000" b="1" dirty="0">
                <a:effectLst/>
                <a:latin typeface="Arial" panose="020B0604020202020204" pitchFamily="34" charset="0"/>
                <a:ea typeface="Arial" panose="020B0604020202020204" pitchFamily="34" charset="0"/>
              </a:rPr>
              <a:t>)      </a:t>
            </a:r>
            <a:endParaRPr lang="en-IN" sz="1000" b="1" dirty="0">
              <a:effectLst/>
              <a:latin typeface="Arial" panose="020B0604020202020204" pitchFamily="34" charset="0"/>
              <a:ea typeface="Arial" panose="020B0604020202020204" pitchFamily="34" charset="0"/>
            </a:endParaRPr>
          </a:p>
          <a:p>
            <a:pPr>
              <a:lnSpc>
                <a:spcPct val="115000"/>
              </a:lnSpc>
            </a:pPr>
            <a:r>
              <a:rPr lang="en-GB" sz="1000" b="1" dirty="0">
                <a:effectLst/>
                <a:latin typeface="Arial" panose="020B0604020202020204" pitchFamily="34" charset="0"/>
                <a:ea typeface="Arial" panose="020B0604020202020204" pitchFamily="34" charset="0"/>
              </a:rPr>
              <a:t>likes as (select  </a:t>
            </a:r>
            <a:r>
              <a:rPr lang="en-GB" sz="1000" b="1" dirty="0" err="1">
                <a:effectLst/>
                <a:latin typeface="Arial" panose="020B0604020202020204" pitchFamily="34" charset="0"/>
                <a:ea typeface="Arial" panose="020B0604020202020204" pitchFamily="34" charset="0"/>
              </a:rPr>
              <a:t>user_id,count</a:t>
            </a:r>
            <a:r>
              <a:rPr lang="en-GB" sz="1000" b="1" dirty="0">
                <a:effectLst/>
                <a:latin typeface="Arial" panose="020B0604020202020204" pitchFamily="34" charset="0"/>
                <a:ea typeface="Arial" panose="020B0604020202020204" pitchFamily="34" charset="0"/>
              </a:rPr>
              <a:t>(*) as </a:t>
            </a:r>
            <a:r>
              <a:rPr lang="en-GB" sz="1000" b="1" dirty="0" err="1">
                <a:effectLst/>
                <a:latin typeface="Arial" panose="020B0604020202020204" pitchFamily="34" charset="0"/>
                <a:ea typeface="Arial" panose="020B0604020202020204" pitchFamily="34" charset="0"/>
              </a:rPr>
              <a:t>total_likes</a:t>
            </a:r>
            <a:r>
              <a:rPr lang="en-GB" sz="1000" b="1" dirty="0">
                <a:effectLst/>
                <a:latin typeface="Arial" panose="020B0604020202020204" pitchFamily="34" charset="0"/>
                <a:ea typeface="Arial" panose="020B0604020202020204" pitchFamily="34" charset="0"/>
              </a:rPr>
              <a:t>  from users as t1</a:t>
            </a:r>
            <a:endParaRPr lang="en-IN" sz="1000" b="1" dirty="0">
              <a:effectLst/>
              <a:latin typeface="Arial" panose="020B0604020202020204" pitchFamily="34" charset="0"/>
              <a:ea typeface="Arial" panose="020B0604020202020204" pitchFamily="34" charset="0"/>
            </a:endParaRPr>
          </a:p>
          <a:p>
            <a:pPr>
              <a:lnSpc>
                <a:spcPct val="115000"/>
              </a:lnSpc>
            </a:pPr>
            <a:r>
              <a:rPr lang="en-GB" sz="1000" b="1" dirty="0">
                <a:effectLst/>
                <a:latin typeface="Arial" panose="020B0604020202020204" pitchFamily="34" charset="0"/>
                <a:ea typeface="Arial" panose="020B0604020202020204" pitchFamily="34" charset="0"/>
              </a:rPr>
              <a:t>    join likes  as t2 on  t1.id=t2.user_id</a:t>
            </a:r>
            <a:endParaRPr lang="en-IN" sz="1000" b="1" dirty="0">
              <a:effectLst/>
              <a:latin typeface="Arial" panose="020B0604020202020204" pitchFamily="34" charset="0"/>
              <a:ea typeface="Arial" panose="020B0604020202020204" pitchFamily="34" charset="0"/>
            </a:endParaRPr>
          </a:p>
          <a:p>
            <a:pPr>
              <a:lnSpc>
                <a:spcPct val="115000"/>
              </a:lnSpc>
            </a:pPr>
            <a:r>
              <a:rPr lang="en-GB" sz="1000" b="1" dirty="0">
                <a:effectLst/>
                <a:latin typeface="Arial" panose="020B0604020202020204" pitchFamily="34" charset="0"/>
                <a:ea typeface="Arial" panose="020B0604020202020204" pitchFamily="34" charset="0"/>
              </a:rPr>
              <a:t>      group by </a:t>
            </a:r>
            <a:r>
              <a:rPr lang="en-GB" sz="1000" b="1" dirty="0" err="1">
                <a:effectLst/>
                <a:latin typeface="Arial" panose="020B0604020202020204" pitchFamily="34" charset="0"/>
                <a:ea typeface="Arial" panose="020B0604020202020204" pitchFamily="34" charset="0"/>
              </a:rPr>
              <a:t>user_id</a:t>
            </a:r>
            <a:endParaRPr lang="en-IN" sz="1000" b="1" dirty="0">
              <a:effectLst/>
              <a:latin typeface="Arial" panose="020B0604020202020204" pitchFamily="34" charset="0"/>
              <a:ea typeface="Arial" panose="020B0604020202020204" pitchFamily="34" charset="0"/>
            </a:endParaRPr>
          </a:p>
          <a:p>
            <a:pPr>
              <a:lnSpc>
                <a:spcPct val="115000"/>
              </a:lnSpc>
            </a:pPr>
            <a:r>
              <a:rPr lang="en-GB" sz="1000" b="1" dirty="0">
                <a:effectLst/>
                <a:latin typeface="Arial" panose="020B0604020202020204" pitchFamily="34" charset="0"/>
                <a:ea typeface="Arial" panose="020B0604020202020204" pitchFamily="34" charset="0"/>
              </a:rPr>
              <a:t>       order by </a:t>
            </a:r>
            <a:r>
              <a:rPr lang="en-GB" sz="1000" b="1" dirty="0" err="1">
                <a:effectLst/>
                <a:latin typeface="Arial" panose="020B0604020202020204" pitchFamily="34" charset="0"/>
                <a:ea typeface="Arial" panose="020B0604020202020204" pitchFamily="34" charset="0"/>
              </a:rPr>
              <a:t>user_id</a:t>
            </a:r>
            <a:r>
              <a:rPr lang="en-GB" sz="1000" b="1" dirty="0">
                <a:effectLst/>
                <a:latin typeface="Arial" panose="020B0604020202020204" pitchFamily="34" charset="0"/>
                <a:ea typeface="Arial" panose="020B0604020202020204" pitchFamily="34" charset="0"/>
              </a:rPr>
              <a:t> </a:t>
            </a:r>
            <a:r>
              <a:rPr lang="en-GB" sz="1000" b="1" dirty="0" err="1">
                <a:effectLst/>
                <a:latin typeface="Arial" panose="020B0604020202020204" pitchFamily="34" charset="0"/>
                <a:ea typeface="Arial" panose="020B0604020202020204" pitchFamily="34" charset="0"/>
              </a:rPr>
              <a:t>desc</a:t>
            </a:r>
            <a:r>
              <a:rPr lang="en-GB" sz="1000" b="1" dirty="0">
                <a:effectLst/>
                <a:latin typeface="Arial" panose="020B0604020202020204" pitchFamily="34" charset="0"/>
                <a:ea typeface="Arial" panose="020B0604020202020204" pitchFamily="34" charset="0"/>
              </a:rPr>
              <a:t>) </a:t>
            </a:r>
            <a:endParaRPr lang="en-IN" sz="1000" b="1" dirty="0">
              <a:effectLst/>
              <a:latin typeface="Arial" panose="020B0604020202020204" pitchFamily="34" charset="0"/>
              <a:ea typeface="Arial" panose="020B0604020202020204" pitchFamily="34" charset="0"/>
            </a:endParaRPr>
          </a:p>
          <a:p>
            <a:pPr>
              <a:lnSpc>
                <a:spcPct val="115000"/>
              </a:lnSpc>
            </a:pPr>
            <a:r>
              <a:rPr lang="en-GB" sz="1000" b="1" dirty="0">
                <a:effectLst/>
                <a:latin typeface="Arial" panose="020B0604020202020204" pitchFamily="34" charset="0"/>
                <a:ea typeface="Arial" panose="020B0604020202020204" pitchFamily="34" charset="0"/>
              </a:rPr>
              <a:t>    </a:t>
            </a:r>
            <a:r>
              <a:rPr lang="en-GB" sz="1000" b="1" dirty="0" err="1">
                <a:effectLst/>
                <a:latin typeface="Arial" panose="020B0604020202020204" pitchFamily="34" charset="0"/>
                <a:ea typeface="Arial" panose="020B0604020202020204" pitchFamily="34" charset="0"/>
              </a:rPr>
              <a:t>photo_tag</a:t>
            </a:r>
            <a:r>
              <a:rPr lang="en-GB" sz="1000" b="1" dirty="0">
                <a:effectLst/>
                <a:latin typeface="Arial" panose="020B0604020202020204" pitchFamily="34" charset="0"/>
                <a:ea typeface="Arial" panose="020B0604020202020204" pitchFamily="34" charset="0"/>
              </a:rPr>
              <a:t> as(select  </a:t>
            </a:r>
            <a:r>
              <a:rPr lang="en-GB" sz="1000" b="1" dirty="0" err="1">
                <a:effectLst/>
                <a:latin typeface="Arial" panose="020B0604020202020204" pitchFamily="34" charset="0"/>
                <a:ea typeface="Arial" panose="020B0604020202020204" pitchFamily="34" charset="0"/>
              </a:rPr>
              <a:t>user_id,count</a:t>
            </a:r>
            <a:r>
              <a:rPr lang="en-GB" sz="1000" b="1" dirty="0">
                <a:effectLst/>
                <a:latin typeface="Arial" panose="020B0604020202020204" pitchFamily="34" charset="0"/>
                <a:ea typeface="Arial" panose="020B0604020202020204" pitchFamily="34" charset="0"/>
              </a:rPr>
              <a:t>(*) as </a:t>
            </a:r>
            <a:r>
              <a:rPr lang="en-GB" sz="1000" b="1" dirty="0" err="1">
                <a:effectLst/>
                <a:latin typeface="Arial" panose="020B0604020202020204" pitchFamily="34" charset="0"/>
                <a:ea typeface="Arial" panose="020B0604020202020204" pitchFamily="34" charset="0"/>
              </a:rPr>
              <a:t>total_photo_tags</a:t>
            </a:r>
            <a:r>
              <a:rPr lang="en-GB" sz="1000" b="1" dirty="0">
                <a:effectLst/>
                <a:latin typeface="Arial" panose="020B0604020202020204" pitchFamily="34" charset="0"/>
                <a:ea typeface="Arial" panose="020B0604020202020204" pitchFamily="34" charset="0"/>
              </a:rPr>
              <a:t>    from users as t1</a:t>
            </a:r>
            <a:endParaRPr lang="en-IN" sz="1000" b="1" dirty="0">
              <a:effectLst/>
              <a:latin typeface="Arial" panose="020B0604020202020204" pitchFamily="34" charset="0"/>
              <a:ea typeface="Arial" panose="020B0604020202020204" pitchFamily="34" charset="0"/>
            </a:endParaRPr>
          </a:p>
          <a:p>
            <a:pPr>
              <a:lnSpc>
                <a:spcPct val="115000"/>
              </a:lnSpc>
            </a:pPr>
            <a:r>
              <a:rPr lang="en-GB" sz="1000" b="1" dirty="0">
                <a:effectLst/>
                <a:latin typeface="Arial" panose="020B0604020202020204" pitchFamily="34" charset="0"/>
                <a:ea typeface="Arial" panose="020B0604020202020204" pitchFamily="34" charset="0"/>
              </a:rPr>
              <a:t>      join photos as t2 on    t1.id=t2.user_id</a:t>
            </a:r>
            <a:endParaRPr lang="en-IN" sz="1000" b="1" dirty="0">
              <a:effectLst/>
              <a:latin typeface="Arial" panose="020B0604020202020204" pitchFamily="34" charset="0"/>
              <a:ea typeface="Arial" panose="020B0604020202020204" pitchFamily="34" charset="0"/>
            </a:endParaRPr>
          </a:p>
          <a:p>
            <a:pPr>
              <a:lnSpc>
                <a:spcPct val="115000"/>
              </a:lnSpc>
            </a:pPr>
            <a:r>
              <a:rPr lang="en-GB" sz="1000" b="1" dirty="0">
                <a:effectLst/>
                <a:latin typeface="Arial" panose="020B0604020202020204" pitchFamily="34" charset="0"/>
                <a:ea typeface="Arial" panose="020B0604020202020204" pitchFamily="34" charset="0"/>
              </a:rPr>
              <a:t>       join </a:t>
            </a:r>
            <a:r>
              <a:rPr lang="en-GB" sz="1000" b="1" dirty="0" err="1">
                <a:effectLst/>
                <a:latin typeface="Arial" panose="020B0604020202020204" pitchFamily="34" charset="0"/>
                <a:ea typeface="Arial" panose="020B0604020202020204" pitchFamily="34" charset="0"/>
              </a:rPr>
              <a:t>photo_tags</a:t>
            </a:r>
            <a:r>
              <a:rPr lang="en-GB" sz="1000" b="1" dirty="0">
                <a:effectLst/>
                <a:latin typeface="Arial" panose="020B0604020202020204" pitchFamily="34" charset="0"/>
                <a:ea typeface="Arial" panose="020B0604020202020204" pitchFamily="34" charset="0"/>
              </a:rPr>
              <a:t> as t3 on  t2.id=t3.photo_id</a:t>
            </a:r>
            <a:endParaRPr lang="en-IN" sz="1000" b="1" dirty="0">
              <a:effectLst/>
              <a:latin typeface="Arial" panose="020B0604020202020204" pitchFamily="34" charset="0"/>
              <a:ea typeface="Arial" panose="020B0604020202020204" pitchFamily="34" charset="0"/>
            </a:endParaRPr>
          </a:p>
          <a:p>
            <a:pPr>
              <a:lnSpc>
                <a:spcPct val="115000"/>
              </a:lnSpc>
              <a:tabLst>
                <a:tab pos="3177540" algn="l"/>
              </a:tabLst>
            </a:pPr>
            <a:r>
              <a:rPr lang="en-GB" sz="1000" b="1" dirty="0">
                <a:effectLst/>
                <a:latin typeface="Arial" panose="020B0604020202020204" pitchFamily="34" charset="0"/>
                <a:ea typeface="Arial" panose="020B0604020202020204" pitchFamily="34" charset="0"/>
              </a:rPr>
              <a:t>                                        group by </a:t>
            </a:r>
            <a:r>
              <a:rPr lang="en-GB" sz="1000" b="1" dirty="0" err="1">
                <a:effectLst/>
                <a:latin typeface="Arial" panose="020B0604020202020204" pitchFamily="34" charset="0"/>
                <a:ea typeface="Arial" panose="020B0604020202020204" pitchFamily="34" charset="0"/>
              </a:rPr>
              <a:t>user_id</a:t>
            </a:r>
            <a:r>
              <a:rPr lang="en-GB" sz="1000" b="1" dirty="0">
                <a:effectLst/>
                <a:latin typeface="Arial" panose="020B0604020202020204" pitchFamily="34" charset="0"/>
                <a:ea typeface="Arial" panose="020B0604020202020204" pitchFamily="34" charset="0"/>
              </a:rPr>
              <a:t>	</a:t>
            </a:r>
            <a:endParaRPr lang="en-IN" sz="1000" b="1" dirty="0">
              <a:effectLst/>
              <a:latin typeface="Arial" panose="020B0604020202020204" pitchFamily="34" charset="0"/>
              <a:ea typeface="Arial" panose="020B0604020202020204" pitchFamily="34" charset="0"/>
            </a:endParaRPr>
          </a:p>
          <a:p>
            <a:pPr>
              <a:lnSpc>
                <a:spcPct val="115000"/>
              </a:lnSpc>
            </a:pPr>
            <a:r>
              <a:rPr lang="en-GB" sz="1000" b="1" dirty="0">
                <a:effectLst/>
                <a:latin typeface="Arial" panose="020B0604020202020204" pitchFamily="34" charset="0"/>
                <a:ea typeface="Arial" panose="020B0604020202020204" pitchFamily="34" charset="0"/>
              </a:rPr>
              <a:t>  order by </a:t>
            </a:r>
            <a:r>
              <a:rPr lang="en-GB" sz="1000" b="1" dirty="0" err="1">
                <a:effectLst/>
                <a:latin typeface="Arial" panose="020B0604020202020204" pitchFamily="34" charset="0"/>
                <a:ea typeface="Arial" panose="020B0604020202020204" pitchFamily="34" charset="0"/>
              </a:rPr>
              <a:t>user_id</a:t>
            </a:r>
            <a:r>
              <a:rPr lang="en-GB" sz="1000" b="1" dirty="0">
                <a:effectLst/>
                <a:latin typeface="Arial" panose="020B0604020202020204" pitchFamily="34" charset="0"/>
                <a:ea typeface="Arial" panose="020B0604020202020204" pitchFamily="34" charset="0"/>
              </a:rPr>
              <a:t> </a:t>
            </a:r>
            <a:r>
              <a:rPr lang="en-GB" sz="1000" b="1" dirty="0" err="1">
                <a:effectLst/>
                <a:latin typeface="Arial" panose="020B0604020202020204" pitchFamily="34" charset="0"/>
                <a:ea typeface="Arial" panose="020B0604020202020204" pitchFamily="34" charset="0"/>
              </a:rPr>
              <a:t>desc</a:t>
            </a:r>
            <a:r>
              <a:rPr lang="en-GB" sz="1000" b="1" dirty="0">
                <a:effectLst/>
                <a:latin typeface="Arial" panose="020B0604020202020204" pitchFamily="34" charset="0"/>
                <a:ea typeface="Arial" panose="020B0604020202020204" pitchFamily="34" charset="0"/>
              </a:rPr>
              <a:t>)</a:t>
            </a:r>
            <a:endParaRPr lang="en-IN" sz="1000" b="1" dirty="0">
              <a:effectLst/>
              <a:latin typeface="Arial" panose="020B0604020202020204" pitchFamily="34" charset="0"/>
              <a:ea typeface="Arial" panose="020B0604020202020204" pitchFamily="34" charset="0"/>
            </a:endParaRPr>
          </a:p>
          <a:p>
            <a:pPr>
              <a:lnSpc>
                <a:spcPct val="115000"/>
              </a:lnSpc>
            </a:pPr>
            <a:r>
              <a:rPr lang="en-GB" sz="1000" b="1" dirty="0">
                <a:effectLst/>
                <a:latin typeface="Arial" panose="020B0604020202020204" pitchFamily="34" charset="0"/>
                <a:ea typeface="Arial" panose="020B0604020202020204" pitchFamily="34" charset="0"/>
              </a:rPr>
              <a:t> select </a:t>
            </a:r>
            <a:r>
              <a:rPr lang="en-GB" sz="1000" b="1" dirty="0" err="1">
                <a:effectLst/>
                <a:latin typeface="Arial" panose="020B0604020202020204" pitchFamily="34" charset="0"/>
                <a:ea typeface="Arial" panose="020B0604020202020204" pitchFamily="34" charset="0"/>
              </a:rPr>
              <a:t>c.user_id,c.total_comments</a:t>
            </a:r>
            <a:r>
              <a:rPr lang="en-GB" sz="1000" b="1" dirty="0">
                <a:effectLst/>
                <a:latin typeface="Arial" panose="020B0604020202020204" pitchFamily="34" charset="0"/>
                <a:ea typeface="Arial" panose="020B0604020202020204" pitchFamily="34" charset="0"/>
              </a:rPr>
              <a:t> ,</a:t>
            </a:r>
            <a:r>
              <a:rPr lang="en-GB" sz="1000" b="1" dirty="0" err="1">
                <a:effectLst/>
                <a:latin typeface="Arial" panose="020B0604020202020204" pitchFamily="34" charset="0"/>
                <a:ea typeface="Arial" panose="020B0604020202020204" pitchFamily="34" charset="0"/>
              </a:rPr>
              <a:t>l.total_likes</a:t>
            </a:r>
            <a:r>
              <a:rPr lang="en-GB" sz="1000" b="1" dirty="0">
                <a:effectLst/>
                <a:latin typeface="Arial" panose="020B0604020202020204" pitchFamily="34" charset="0"/>
                <a:ea typeface="Arial" panose="020B0604020202020204" pitchFamily="34" charset="0"/>
              </a:rPr>
              <a:t> ,</a:t>
            </a:r>
            <a:r>
              <a:rPr lang="en-GB" sz="1000" b="1" dirty="0" err="1">
                <a:effectLst/>
                <a:latin typeface="Arial" panose="020B0604020202020204" pitchFamily="34" charset="0"/>
                <a:ea typeface="Arial" panose="020B0604020202020204" pitchFamily="34" charset="0"/>
              </a:rPr>
              <a:t>p.total_photo_tags</a:t>
            </a:r>
            <a:endParaRPr lang="en-IN" sz="1000" b="1" dirty="0">
              <a:effectLst/>
              <a:latin typeface="Arial" panose="020B0604020202020204" pitchFamily="34" charset="0"/>
              <a:ea typeface="Arial" panose="020B0604020202020204" pitchFamily="34" charset="0"/>
            </a:endParaRPr>
          </a:p>
          <a:p>
            <a:pPr>
              <a:lnSpc>
                <a:spcPct val="115000"/>
              </a:lnSpc>
            </a:pPr>
            <a:r>
              <a:rPr lang="en-GB" sz="1000" b="1" dirty="0">
                <a:effectLst/>
                <a:latin typeface="Arial" panose="020B0604020202020204" pitchFamily="34" charset="0"/>
                <a:ea typeface="Arial" panose="020B0604020202020204" pitchFamily="34" charset="0"/>
              </a:rPr>
              <a:t>  from  comments as c</a:t>
            </a:r>
            <a:endParaRPr lang="en-IN" sz="1000" b="1" dirty="0">
              <a:effectLst/>
              <a:latin typeface="Arial" panose="020B0604020202020204" pitchFamily="34" charset="0"/>
              <a:ea typeface="Arial" panose="020B0604020202020204" pitchFamily="34" charset="0"/>
            </a:endParaRPr>
          </a:p>
          <a:p>
            <a:pPr>
              <a:lnSpc>
                <a:spcPct val="115000"/>
              </a:lnSpc>
            </a:pPr>
            <a:r>
              <a:rPr lang="en-GB" sz="1000" b="1" dirty="0">
                <a:effectLst/>
                <a:latin typeface="Arial" panose="020B0604020202020204" pitchFamily="34" charset="0"/>
                <a:ea typeface="Arial" panose="020B0604020202020204" pitchFamily="34" charset="0"/>
              </a:rPr>
              <a:t>  join likes as l on </a:t>
            </a:r>
            <a:endParaRPr lang="en-IN" sz="1000" b="1" dirty="0">
              <a:effectLst/>
              <a:latin typeface="Arial" panose="020B0604020202020204" pitchFamily="34" charset="0"/>
              <a:ea typeface="Arial" panose="020B0604020202020204" pitchFamily="34" charset="0"/>
            </a:endParaRPr>
          </a:p>
          <a:p>
            <a:pPr>
              <a:lnSpc>
                <a:spcPct val="115000"/>
              </a:lnSpc>
            </a:pPr>
            <a:r>
              <a:rPr lang="en-GB" sz="1000" b="1" dirty="0">
                <a:effectLst/>
                <a:latin typeface="Arial" panose="020B0604020202020204" pitchFamily="34" charset="0"/>
                <a:ea typeface="Arial" panose="020B0604020202020204" pitchFamily="34" charset="0"/>
              </a:rPr>
              <a:t>  </a:t>
            </a:r>
            <a:r>
              <a:rPr lang="en-GB" sz="1000" b="1" dirty="0" err="1">
                <a:effectLst/>
                <a:latin typeface="Arial" panose="020B0604020202020204" pitchFamily="34" charset="0"/>
                <a:ea typeface="Arial" panose="020B0604020202020204" pitchFamily="34" charset="0"/>
              </a:rPr>
              <a:t>c.user_id</a:t>
            </a:r>
            <a:r>
              <a:rPr lang="en-GB" sz="1000" b="1" dirty="0">
                <a:effectLst/>
                <a:latin typeface="Arial" panose="020B0604020202020204" pitchFamily="34" charset="0"/>
                <a:ea typeface="Arial" panose="020B0604020202020204" pitchFamily="34" charset="0"/>
              </a:rPr>
              <a:t>=</a:t>
            </a:r>
            <a:r>
              <a:rPr lang="en-GB" sz="1000" b="1" dirty="0" err="1">
                <a:effectLst/>
                <a:latin typeface="Arial" panose="020B0604020202020204" pitchFamily="34" charset="0"/>
                <a:ea typeface="Arial" panose="020B0604020202020204" pitchFamily="34" charset="0"/>
              </a:rPr>
              <a:t>l.user_id</a:t>
            </a:r>
            <a:r>
              <a:rPr lang="en-GB" sz="1000" b="1" dirty="0">
                <a:effectLst/>
                <a:latin typeface="Arial" panose="020B0604020202020204" pitchFamily="34" charset="0"/>
                <a:ea typeface="Arial" panose="020B0604020202020204" pitchFamily="34" charset="0"/>
              </a:rPr>
              <a:t> </a:t>
            </a:r>
            <a:endParaRPr lang="en-IN" sz="1000" b="1" dirty="0">
              <a:effectLst/>
              <a:latin typeface="Arial" panose="020B0604020202020204" pitchFamily="34" charset="0"/>
              <a:ea typeface="Arial" panose="020B0604020202020204" pitchFamily="34" charset="0"/>
            </a:endParaRPr>
          </a:p>
          <a:p>
            <a:pPr>
              <a:lnSpc>
                <a:spcPct val="115000"/>
              </a:lnSpc>
            </a:pPr>
            <a:r>
              <a:rPr lang="en-GB" sz="1000" b="1" dirty="0">
                <a:effectLst/>
                <a:latin typeface="Arial" panose="020B0604020202020204" pitchFamily="34" charset="0"/>
                <a:ea typeface="Arial" panose="020B0604020202020204" pitchFamily="34" charset="0"/>
              </a:rPr>
              <a:t>  join </a:t>
            </a:r>
            <a:r>
              <a:rPr lang="en-GB" sz="1000" b="1" dirty="0" err="1">
                <a:effectLst/>
                <a:latin typeface="Arial" panose="020B0604020202020204" pitchFamily="34" charset="0"/>
                <a:ea typeface="Arial" panose="020B0604020202020204" pitchFamily="34" charset="0"/>
              </a:rPr>
              <a:t>photo_tag</a:t>
            </a:r>
            <a:r>
              <a:rPr lang="en-GB" sz="1000" b="1" dirty="0">
                <a:effectLst/>
                <a:latin typeface="Arial" panose="020B0604020202020204" pitchFamily="34" charset="0"/>
                <a:ea typeface="Arial" panose="020B0604020202020204" pitchFamily="34" charset="0"/>
              </a:rPr>
              <a:t> p on</a:t>
            </a:r>
            <a:endParaRPr lang="en-IN" sz="1000" b="1" dirty="0">
              <a:effectLst/>
              <a:latin typeface="Arial" panose="020B0604020202020204" pitchFamily="34" charset="0"/>
              <a:ea typeface="Arial" panose="020B0604020202020204" pitchFamily="34" charset="0"/>
            </a:endParaRPr>
          </a:p>
          <a:p>
            <a:pPr>
              <a:lnSpc>
                <a:spcPct val="115000"/>
              </a:lnSpc>
            </a:pPr>
            <a:r>
              <a:rPr lang="en-GB" sz="1000" b="1" dirty="0">
                <a:effectLst/>
                <a:latin typeface="Arial" panose="020B0604020202020204" pitchFamily="34" charset="0"/>
                <a:ea typeface="Arial" panose="020B0604020202020204" pitchFamily="34" charset="0"/>
              </a:rPr>
              <a:t>  </a:t>
            </a:r>
            <a:r>
              <a:rPr lang="en-GB" sz="1000" b="1" dirty="0" err="1">
                <a:effectLst/>
                <a:latin typeface="Arial" panose="020B0604020202020204" pitchFamily="34" charset="0"/>
                <a:ea typeface="Arial" panose="020B0604020202020204" pitchFamily="34" charset="0"/>
              </a:rPr>
              <a:t>c.user_id</a:t>
            </a:r>
            <a:r>
              <a:rPr lang="en-GB" sz="1000" b="1" dirty="0">
                <a:effectLst/>
                <a:latin typeface="Arial" panose="020B0604020202020204" pitchFamily="34" charset="0"/>
                <a:ea typeface="Arial" panose="020B0604020202020204" pitchFamily="34" charset="0"/>
              </a:rPr>
              <a:t>=</a:t>
            </a:r>
            <a:r>
              <a:rPr lang="en-GB" sz="1000" b="1" dirty="0" err="1">
                <a:effectLst/>
                <a:latin typeface="Arial" panose="020B0604020202020204" pitchFamily="34" charset="0"/>
                <a:ea typeface="Arial" panose="020B0604020202020204" pitchFamily="34" charset="0"/>
              </a:rPr>
              <a:t>p.user_id</a:t>
            </a:r>
            <a:endParaRPr lang="en-IN" sz="1000" b="1" dirty="0">
              <a:effectLst/>
              <a:latin typeface="Arial" panose="020B0604020202020204" pitchFamily="34" charset="0"/>
              <a:ea typeface="Arial" panose="020B0604020202020204" pitchFamily="34" charset="0"/>
            </a:endParaRPr>
          </a:p>
          <a:p>
            <a:pPr>
              <a:lnSpc>
                <a:spcPct val="115000"/>
              </a:lnSpc>
            </a:pPr>
            <a:r>
              <a:rPr lang="en-GB" sz="1000" b="1" dirty="0">
                <a:effectLst/>
                <a:latin typeface="Arial" panose="020B0604020202020204" pitchFamily="34" charset="0"/>
                <a:ea typeface="Arial" panose="020B0604020202020204" pitchFamily="34" charset="0"/>
              </a:rPr>
              <a:t>  </a:t>
            </a:r>
            <a:endParaRPr lang="en-IN" sz="1000" b="1" dirty="0">
              <a:effectLst/>
              <a:latin typeface="Arial" panose="020B0604020202020204" pitchFamily="34" charset="0"/>
              <a:ea typeface="Arial" panose="020B0604020202020204" pitchFamily="34" charset="0"/>
            </a:endParaRPr>
          </a:p>
          <a:p>
            <a:endParaRPr lang="en-IN" sz="1000" b="1" dirty="0"/>
          </a:p>
        </p:txBody>
      </p:sp>
    </p:spTree>
    <p:extLst>
      <p:ext uri="{BB962C8B-B14F-4D97-AF65-F5344CB8AC3E}">
        <p14:creationId xmlns:p14="http://schemas.microsoft.com/office/powerpoint/2010/main" val="661732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98820-4696-78A0-CBB5-AB301AFDBCC7}"/>
              </a:ext>
            </a:extLst>
          </p:cNvPr>
          <p:cNvSpPr>
            <a:spLocks noGrp="1"/>
          </p:cNvSpPr>
          <p:nvPr>
            <p:ph type="title"/>
          </p:nvPr>
        </p:nvSpPr>
        <p:spPr>
          <a:xfrm>
            <a:off x="455832" y="343948"/>
            <a:ext cx="5929773" cy="947957"/>
          </a:xfrm>
        </p:spPr>
        <p:txBody>
          <a:bodyPr>
            <a:normAutofit/>
          </a:bodyPr>
          <a:lstStyle/>
          <a:p>
            <a:r>
              <a:rPr lang="en-IN" dirty="0" err="1"/>
              <a:t>Insgits</a:t>
            </a:r>
            <a:r>
              <a:rPr lang="en-IN" dirty="0"/>
              <a:t> </a:t>
            </a:r>
            <a:br>
              <a:rPr lang="en-IN" dirty="0"/>
            </a:br>
            <a:r>
              <a:rPr lang="en-GB" sz="1800" dirty="0">
                <a:effectLst/>
                <a:latin typeface="Arial" panose="020B0604020202020204" pitchFamily="34" charset="0"/>
                <a:ea typeface="Arial" panose="020B0604020202020204" pitchFamily="34" charset="0"/>
              </a:rPr>
              <a:t>average likes for each hashtag first</a:t>
            </a:r>
            <a:endParaRPr lang="en-IN" dirty="0"/>
          </a:p>
        </p:txBody>
      </p:sp>
      <p:sp>
        <p:nvSpPr>
          <p:cNvPr id="4" name="Text Placeholder 3">
            <a:extLst>
              <a:ext uri="{FF2B5EF4-FFF2-40B4-BE49-F238E27FC236}">
                <a16:creationId xmlns:a16="http://schemas.microsoft.com/office/drawing/2014/main" id="{1E767F4D-ADCC-A7B2-5ACC-4E20C0C0E765}"/>
              </a:ext>
            </a:extLst>
          </p:cNvPr>
          <p:cNvSpPr>
            <a:spLocks noGrp="1"/>
          </p:cNvSpPr>
          <p:nvPr>
            <p:ph type="body" sz="half" idx="2"/>
          </p:nvPr>
        </p:nvSpPr>
        <p:spPr>
          <a:xfrm>
            <a:off x="6022690" y="985705"/>
            <a:ext cx="5934950" cy="5641597"/>
          </a:xfrm>
        </p:spPr>
        <p:txBody>
          <a:bodyPr>
            <a:normAutofit lnSpcReduction="10000"/>
          </a:bodyPr>
          <a:lstStyle/>
          <a:p>
            <a:pPr>
              <a:lnSpc>
                <a:spcPct val="115000"/>
              </a:lnSpc>
            </a:pPr>
            <a:r>
              <a:rPr lang="en-GB" sz="1800" dirty="0">
                <a:effectLst/>
                <a:latin typeface="Arial" panose="020B0604020202020204" pitchFamily="34" charset="0"/>
                <a:ea typeface="Arial" panose="020B0604020202020204" pitchFamily="34" charset="0"/>
              </a:rPr>
              <a:t>with </a:t>
            </a:r>
            <a:r>
              <a:rPr lang="en-GB" sz="1800" dirty="0" err="1">
                <a:effectLst/>
                <a:latin typeface="Arial" panose="020B0604020202020204" pitchFamily="34" charset="0"/>
                <a:ea typeface="Arial" panose="020B0604020202020204" pitchFamily="34" charset="0"/>
              </a:rPr>
              <a:t>avg_likes_per_tag</a:t>
            </a:r>
            <a:r>
              <a:rPr lang="en-GB" sz="1800" dirty="0">
                <a:effectLst/>
                <a:latin typeface="Arial" panose="020B0604020202020204" pitchFamily="34" charset="0"/>
                <a:ea typeface="Arial" panose="020B0604020202020204" pitchFamily="34" charset="0"/>
              </a:rPr>
              <a:t> as  ( select  </a:t>
            </a:r>
            <a:r>
              <a:rPr lang="en-GB" sz="1800" dirty="0" err="1">
                <a:effectLst/>
                <a:latin typeface="Arial" panose="020B0604020202020204" pitchFamily="34" charset="0"/>
                <a:ea typeface="Arial" panose="020B0604020202020204" pitchFamily="34" charset="0"/>
              </a:rPr>
              <a:t>pt.tag_id</a:t>
            </a:r>
            <a:r>
              <a:rPr lang="en-GB" sz="1800" dirty="0">
                <a:effectLst/>
                <a:latin typeface="Arial" panose="020B0604020202020204" pitchFamily="34"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effectLst/>
                <a:latin typeface="Arial" panose="020B0604020202020204" pitchFamily="34" charset="0"/>
                <a:ea typeface="Arial" panose="020B0604020202020204" pitchFamily="34" charset="0"/>
              </a:rPr>
              <a:t>		round(</a:t>
            </a:r>
            <a:r>
              <a:rPr lang="en-GB" sz="1800" dirty="0" err="1">
                <a:effectLst/>
                <a:latin typeface="Arial" panose="020B0604020202020204" pitchFamily="34" charset="0"/>
                <a:ea typeface="Arial" panose="020B0604020202020204" pitchFamily="34" charset="0"/>
              </a:rPr>
              <a:t>avg</a:t>
            </a:r>
            <a:r>
              <a:rPr lang="en-GB" sz="1800" dirty="0">
                <a:effectLst/>
                <a:latin typeface="Arial" panose="020B0604020202020204" pitchFamily="34" charset="0"/>
                <a:ea typeface="Arial" panose="020B0604020202020204" pitchFamily="34" charset="0"/>
              </a:rPr>
              <a:t>(</a:t>
            </a:r>
            <a:r>
              <a:rPr lang="en-GB" sz="1800" dirty="0" err="1">
                <a:effectLst/>
                <a:latin typeface="Arial" panose="020B0604020202020204" pitchFamily="34" charset="0"/>
                <a:ea typeface="Arial" panose="020B0604020202020204" pitchFamily="34" charset="0"/>
              </a:rPr>
              <a:t>l.user_id</a:t>
            </a:r>
            <a:r>
              <a:rPr lang="en-GB" sz="1800" dirty="0">
                <a:effectLst/>
                <a:latin typeface="Arial" panose="020B0604020202020204" pitchFamily="34" charset="0"/>
                <a:ea typeface="Arial" panose="020B0604020202020204" pitchFamily="34" charset="0"/>
              </a:rPr>
              <a:t>),2) as </a:t>
            </a:r>
            <a:r>
              <a:rPr lang="en-GB" sz="1800" dirty="0" err="1">
                <a:effectLst/>
                <a:latin typeface="Arial" panose="020B0604020202020204" pitchFamily="34" charset="0"/>
                <a:ea typeface="Arial" panose="020B0604020202020204" pitchFamily="34" charset="0"/>
              </a:rPr>
              <a:t>avg_likes</a:t>
            </a:r>
            <a:r>
              <a:rPr lang="en-GB" sz="1800" dirty="0">
                <a:effectLst/>
                <a:latin typeface="Arial" panose="020B0604020202020204" pitchFamily="34"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effectLst/>
                <a:latin typeface="Arial" panose="020B0604020202020204" pitchFamily="34" charset="0"/>
                <a:ea typeface="Arial" panose="020B0604020202020204" pitchFamily="34" charset="0"/>
              </a:rPr>
              <a:t>from </a:t>
            </a:r>
            <a:r>
              <a:rPr lang="en-GB" sz="1800" dirty="0" err="1">
                <a:effectLst/>
                <a:latin typeface="Arial" panose="020B0604020202020204" pitchFamily="34" charset="0"/>
                <a:ea typeface="Arial" panose="020B0604020202020204" pitchFamily="34" charset="0"/>
              </a:rPr>
              <a:t>photo_tags</a:t>
            </a:r>
            <a:r>
              <a:rPr lang="en-GB" sz="1800" dirty="0">
                <a:effectLst/>
                <a:latin typeface="Arial" panose="020B0604020202020204" pitchFamily="34" charset="0"/>
                <a:ea typeface="Arial" panose="020B0604020202020204" pitchFamily="34" charset="0"/>
              </a:rPr>
              <a:t> pt </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effectLst/>
                <a:latin typeface="Arial" panose="020B0604020202020204" pitchFamily="34" charset="0"/>
                <a:ea typeface="Arial" panose="020B0604020202020204" pitchFamily="34" charset="0"/>
              </a:rPr>
              <a:t>   join photos p on </a:t>
            </a:r>
            <a:r>
              <a:rPr lang="en-GB" sz="1800" dirty="0" err="1">
                <a:effectLst/>
                <a:latin typeface="Arial" panose="020B0604020202020204" pitchFamily="34" charset="0"/>
                <a:ea typeface="Arial" panose="020B0604020202020204" pitchFamily="34" charset="0"/>
              </a:rPr>
              <a:t>pt.photo_id</a:t>
            </a:r>
            <a:r>
              <a:rPr lang="en-GB" sz="1800" dirty="0">
                <a:effectLst/>
                <a:latin typeface="Arial" panose="020B0604020202020204" pitchFamily="34" charset="0"/>
                <a:ea typeface="Arial" panose="020B0604020202020204" pitchFamily="34" charset="0"/>
              </a:rPr>
              <a:t> = p.id </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effectLst/>
                <a:latin typeface="Arial" panose="020B0604020202020204" pitchFamily="34" charset="0"/>
                <a:ea typeface="Arial" panose="020B0604020202020204" pitchFamily="34" charset="0"/>
              </a:rPr>
              <a:t>  join likes l on p.id = </a:t>
            </a:r>
            <a:r>
              <a:rPr lang="en-GB" sz="1800" dirty="0" err="1">
                <a:effectLst/>
                <a:latin typeface="Arial" panose="020B0604020202020204" pitchFamily="34" charset="0"/>
                <a:ea typeface="Arial" panose="020B0604020202020204" pitchFamily="34" charset="0"/>
              </a:rPr>
              <a:t>l.photo_id</a:t>
            </a:r>
            <a:r>
              <a:rPr lang="en-GB" sz="1800" dirty="0">
                <a:effectLst/>
                <a:latin typeface="Arial" panose="020B0604020202020204" pitchFamily="34"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effectLst/>
                <a:latin typeface="Arial" panose="020B0604020202020204" pitchFamily="34" charset="0"/>
                <a:ea typeface="Arial" panose="020B0604020202020204" pitchFamily="34" charset="0"/>
              </a:rPr>
              <a:t> group by </a:t>
            </a:r>
            <a:r>
              <a:rPr lang="en-GB" sz="1800" dirty="0" err="1">
                <a:effectLst/>
                <a:latin typeface="Arial" panose="020B0604020202020204" pitchFamily="34" charset="0"/>
                <a:ea typeface="Arial" panose="020B0604020202020204" pitchFamily="34" charset="0"/>
              </a:rPr>
              <a:t>pt.tag_id</a:t>
            </a:r>
            <a:r>
              <a:rPr lang="en-GB" sz="1800" dirty="0">
                <a:effectLst/>
                <a:latin typeface="Arial" panose="020B0604020202020204" pitchFamily="34" charset="0"/>
                <a:ea typeface="Arial" panose="020B0604020202020204" pitchFamily="34" charset="0"/>
              </a:rPr>
              <a:t>  ),</a:t>
            </a:r>
          </a:p>
          <a:p>
            <a:pPr>
              <a:lnSpc>
                <a:spcPct val="115000"/>
              </a:lnSpc>
            </a:pPr>
            <a:r>
              <a:rPr lang="en-GB" sz="1800" dirty="0">
                <a:effectLst/>
                <a:latin typeface="Arial" panose="020B0604020202020204" pitchFamily="34" charset="0"/>
                <a:ea typeface="Arial" panose="020B0604020202020204" pitchFamily="34" charset="0"/>
              </a:rPr>
              <a:t> select </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err="1">
                <a:effectLst/>
                <a:latin typeface="Arial" panose="020B0604020202020204" pitchFamily="34" charset="0"/>
                <a:ea typeface="Arial" panose="020B0604020202020204" pitchFamily="34" charset="0"/>
              </a:rPr>
              <a:t>t.tag_name</a:t>
            </a:r>
            <a:r>
              <a:rPr lang="en-GB" sz="1800" dirty="0">
                <a:effectLst/>
                <a:latin typeface="Arial" panose="020B0604020202020204" pitchFamily="34" charset="0"/>
                <a:ea typeface="Arial" panose="020B0604020202020204" pitchFamily="34" charset="0"/>
              </a:rPr>
              <a:t>,</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err="1">
                <a:effectLst/>
                <a:latin typeface="Arial" panose="020B0604020202020204" pitchFamily="34" charset="0"/>
                <a:ea typeface="Arial" panose="020B0604020202020204" pitchFamily="34" charset="0"/>
              </a:rPr>
              <a:t>alt.avg_likes</a:t>
            </a:r>
            <a:r>
              <a:rPr lang="en-GB" sz="1800" dirty="0">
                <a:effectLst/>
                <a:latin typeface="Arial" panose="020B0604020202020204" pitchFamily="34"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effectLst/>
                <a:latin typeface="Arial" panose="020B0604020202020204" pitchFamily="34" charset="0"/>
                <a:ea typeface="Arial" panose="020B0604020202020204" pitchFamily="34" charset="0"/>
              </a:rPr>
              <a:t> from </a:t>
            </a:r>
            <a:r>
              <a:rPr lang="en-GB" sz="1800" dirty="0" err="1">
                <a:effectLst/>
                <a:latin typeface="Arial" panose="020B0604020202020204" pitchFamily="34" charset="0"/>
                <a:ea typeface="Arial" panose="020B0604020202020204" pitchFamily="34" charset="0"/>
              </a:rPr>
              <a:t>avg_likes_per_tag</a:t>
            </a:r>
            <a:r>
              <a:rPr lang="en-GB" sz="1800" dirty="0">
                <a:effectLst/>
                <a:latin typeface="Arial" panose="020B0604020202020204" pitchFamily="34" charset="0"/>
                <a:ea typeface="Arial" panose="020B0604020202020204" pitchFamily="34" charset="0"/>
              </a:rPr>
              <a:t> alt </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effectLst/>
                <a:latin typeface="Arial" panose="020B0604020202020204" pitchFamily="34" charset="0"/>
                <a:ea typeface="Arial" panose="020B0604020202020204" pitchFamily="34" charset="0"/>
              </a:rPr>
              <a:t> join tags t on </a:t>
            </a:r>
            <a:r>
              <a:rPr lang="en-GB" sz="1800" dirty="0" err="1">
                <a:effectLst/>
                <a:latin typeface="Arial" panose="020B0604020202020204" pitchFamily="34" charset="0"/>
                <a:ea typeface="Arial" panose="020B0604020202020204" pitchFamily="34" charset="0"/>
              </a:rPr>
              <a:t>alt.tag_id</a:t>
            </a:r>
            <a:r>
              <a:rPr lang="en-GB" sz="1800" dirty="0">
                <a:effectLst/>
                <a:latin typeface="Arial" panose="020B0604020202020204" pitchFamily="34" charset="0"/>
                <a:ea typeface="Arial" panose="020B0604020202020204" pitchFamily="34" charset="0"/>
              </a:rPr>
              <a:t> = t.id </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effectLst/>
                <a:latin typeface="Arial" panose="020B0604020202020204" pitchFamily="34" charset="0"/>
                <a:ea typeface="Arial" panose="020B0604020202020204" pitchFamily="34" charset="0"/>
              </a:rPr>
              <a:t>-- order by </a:t>
            </a:r>
            <a:r>
              <a:rPr lang="en-GB" sz="1800" dirty="0" err="1">
                <a:effectLst/>
                <a:latin typeface="Arial" panose="020B0604020202020204" pitchFamily="34" charset="0"/>
                <a:ea typeface="Arial" panose="020B0604020202020204" pitchFamily="34" charset="0"/>
              </a:rPr>
              <a:t>alt.avg_likes</a:t>
            </a:r>
            <a:r>
              <a:rPr lang="en-GB" sz="1800" dirty="0">
                <a:effectLst/>
                <a:latin typeface="Arial" panose="020B0604020202020204" pitchFamily="34" charset="0"/>
                <a:ea typeface="Arial" panose="020B0604020202020204" pitchFamily="34" charset="0"/>
              </a:rPr>
              <a:t> </a:t>
            </a:r>
            <a:r>
              <a:rPr lang="en-GB" sz="1800" dirty="0" err="1">
                <a:effectLst/>
                <a:latin typeface="Arial" panose="020B0604020202020204" pitchFamily="34" charset="0"/>
                <a:ea typeface="Arial" panose="020B0604020202020204" pitchFamily="34" charset="0"/>
              </a:rPr>
              <a:t>desc</a:t>
            </a:r>
            <a:r>
              <a:rPr lang="en-GB" sz="1800" dirty="0">
                <a:effectLst/>
                <a:latin typeface="Arial" panose="020B0604020202020204" pitchFamily="34" charset="0"/>
                <a:ea typeface="Arial" panose="020B0604020202020204" pitchFamily="34" charset="0"/>
              </a:rPr>
              <a:t>;</a:t>
            </a:r>
            <a:endParaRPr lang="en-IN" sz="1800" dirty="0">
              <a:effectLst/>
              <a:latin typeface="Arial" panose="020B0604020202020204" pitchFamily="34" charset="0"/>
              <a:ea typeface="Arial" panose="020B0604020202020204" pitchFamily="34" charset="0"/>
            </a:endParaRPr>
          </a:p>
          <a:p>
            <a:pPr>
              <a:lnSpc>
                <a:spcPct val="115000"/>
              </a:lnSpc>
            </a:pPr>
            <a:r>
              <a:rPr lang="en-GB" sz="1800" dirty="0">
                <a:effectLst/>
                <a:latin typeface="Arial" panose="020B0604020202020204" pitchFamily="34"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endParaRPr lang="en-IN" dirty="0"/>
          </a:p>
        </p:txBody>
      </p:sp>
      <p:pic>
        <p:nvPicPr>
          <p:cNvPr id="12" name="Picture 11">
            <a:extLst>
              <a:ext uri="{FF2B5EF4-FFF2-40B4-BE49-F238E27FC236}">
                <a16:creationId xmlns:a16="http://schemas.microsoft.com/office/drawing/2014/main" id="{9084BA77-3252-1876-3E6B-9B2B28933E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145" y="1848604"/>
            <a:ext cx="5108875" cy="3915798"/>
          </a:xfrm>
          <a:prstGeom prst="rect">
            <a:avLst/>
          </a:prstGeom>
        </p:spPr>
      </p:pic>
    </p:spTree>
    <p:extLst>
      <p:ext uri="{BB962C8B-B14F-4D97-AF65-F5344CB8AC3E}">
        <p14:creationId xmlns:p14="http://schemas.microsoft.com/office/powerpoint/2010/main" val="1093704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F63D59-D173-B8D7-9E79-F11560239F9A}"/>
              </a:ext>
            </a:extLst>
          </p:cNvPr>
          <p:cNvSpPr txBox="1"/>
          <p:nvPr/>
        </p:nvSpPr>
        <p:spPr>
          <a:xfrm>
            <a:off x="1409350" y="1584438"/>
            <a:ext cx="7732553" cy="5047536"/>
          </a:xfrm>
          <a:prstGeom prst="rect">
            <a:avLst/>
          </a:prstGeom>
          <a:noFill/>
        </p:spPr>
        <p:txBody>
          <a:bodyPr wrap="square">
            <a:spAutoFit/>
          </a:bodyPr>
          <a:lstStyle/>
          <a:p>
            <a:r>
              <a:rPr lang="en-US" sz="2800" b="1" dirty="0"/>
              <a:t>Results :</a:t>
            </a:r>
          </a:p>
          <a:p>
            <a:endParaRPr lang="en-US" sz="2800" b="1" dirty="0"/>
          </a:p>
          <a:p>
            <a:endParaRPr lang="en-US" dirty="0"/>
          </a:p>
          <a:p>
            <a:r>
              <a:rPr lang="en-US" dirty="0"/>
              <a:t> ❑ Learnt fundamentals of data analysis using SQL queries to extract insights from database by which we track how users engage and interact with our digital product (software or mobile application) in an attempt to derive business insights for marketing, product &amp; development teams. </a:t>
            </a:r>
          </a:p>
          <a:p>
            <a:endParaRPr lang="en-US" dirty="0"/>
          </a:p>
          <a:p>
            <a:r>
              <a:rPr lang="en-US" sz="3200" dirty="0"/>
              <a:t>❑ Conclusions from above analysis </a:t>
            </a:r>
            <a:r>
              <a:rPr lang="en-US" dirty="0"/>
              <a:t>: ➢</a:t>
            </a:r>
          </a:p>
          <a:p>
            <a:endParaRPr lang="en-US" dirty="0"/>
          </a:p>
          <a:p>
            <a:r>
              <a:rPr lang="en-US" dirty="0"/>
              <a:t> Marketing team can reward the most loyal customers, send promotional emails to inactive users, use popular hashtags and most active day for brand promotions. ➢ User engagement can be very useful growth success metric for the company ➢ Company can remove the bots and fake accounts from the platform to enhance the user experience</a:t>
            </a:r>
            <a:endParaRPr lang="en-IN" dirty="0"/>
          </a:p>
        </p:txBody>
      </p:sp>
    </p:spTree>
    <p:extLst>
      <p:ext uri="{BB962C8B-B14F-4D97-AF65-F5344CB8AC3E}">
        <p14:creationId xmlns:p14="http://schemas.microsoft.com/office/powerpoint/2010/main" val="2185768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E25B2A-DF0D-0F87-0985-0F29B362B5E8}"/>
              </a:ext>
            </a:extLst>
          </p:cNvPr>
          <p:cNvSpPr txBox="1"/>
          <p:nvPr/>
        </p:nvSpPr>
        <p:spPr>
          <a:xfrm>
            <a:off x="3047301" y="3246431"/>
            <a:ext cx="6094602" cy="830997"/>
          </a:xfrm>
          <a:prstGeom prst="rect">
            <a:avLst/>
          </a:prstGeom>
          <a:noFill/>
        </p:spPr>
        <p:txBody>
          <a:bodyPr wrap="square">
            <a:spAutoFit/>
          </a:bodyPr>
          <a:lstStyle/>
          <a:p>
            <a:r>
              <a:rPr lang="en-IN" sz="4800" dirty="0"/>
              <a:t>Thank you</a:t>
            </a:r>
          </a:p>
        </p:txBody>
      </p:sp>
    </p:spTree>
    <p:extLst>
      <p:ext uri="{BB962C8B-B14F-4D97-AF65-F5344CB8AC3E}">
        <p14:creationId xmlns:p14="http://schemas.microsoft.com/office/powerpoint/2010/main" val="3715737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25F35-364F-F270-9819-40A70C49BF43}"/>
              </a:ext>
            </a:extLst>
          </p:cNvPr>
          <p:cNvSpPr>
            <a:spLocks noGrp="1"/>
          </p:cNvSpPr>
          <p:nvPr>
            <p:ph type="ctrTitle"/>
          </p:nvPr>
        </p:nvSpPr>
        <p:spPr>
          <a:xfrm>
            <a:off x="1238586" y="534798"/>
            <a:ext cx="8915399" cy="950053"/>
          </a:xfrm>
        </p:spPr>
        <p:txBody>
          <a:bodyPr/>
          <a:lstStyle/>
          <a:p>
            <a:r>
              <a:rPr lang="en-IN" dirty="0"/>
              <a:t>Agenda </a:t>
            </a:r>
          </a:p>
        </p:txBody>
      </p:sp>
      <p:sp>
        <p:nvSpPr>
          <p:cNvPr id="3" name="Subtitle 2">
            <a:extLst>
              <a:ext uri="{FF2B5EF4-FFF2-40B4-BE49-F238E27FC236}">
                <a16:creationId xmlns:a16="http://schemas.microsoft.com/office/drawing/2014/main" id="{3286C7D2-7E27-A390-69EC-C3ED795B37D4}"/>
              </a:ext>
            </a:extLst>
          </p:cNvPr>
          <p:cNvSpPr>
            <a:spLocks noGrp="1"/>
          </p:cNvSpPr>
          <p:nvPr>
            <p:ph type="subTitle" idx="1"/>
          </p:nvPr>
        </p:nvSpPr>
        <p:spPr>
          <a:xfrm>
            <a:off x="2776756" y="3309305"/>
            <a:ext cx="7377228" cy="2202262"/>
          </a:xfrm>
        </p:spPr>
        <p:txBody>
          <a:bodyPr>
            <a:normAutofit/>
          </a:bodyPr>
          <a:lstStyle/>
          <a:p>
            <a:pPr marL="285750" indent="-285750">
              <a:buFont typeface="Wingdings" panose="05000000000000000000" pitchFamily="2" charset="2"/>
              <a:buChar char="q"/>
            </a:pPr>
            <a:r>
              <a:rPr lang="en-IN" dirty="0">
                <a:solidFill>
                  <a:srgbClr val="C00000"/>
                </a:solidFill>
              </a:rPr>
              <a:t>Project Description </a:t>
            </a:r>
          </a:p>
          <a:p>
            <a:pPr marL="285750" indent="-285750">
              <a:buFont typeface="Wingdings" panose="05000000000000000000" pitchFamily="2" charset="2"/>
              <a:buChar char="q"/>
            </a:pPr>
            <a:r>
              <a:rPr lang="en-IN" dirty="0">
                <a:solidFill>
                  <a:srgbClr val="C00000"/>
                </a:solidFill>
              </a:rPr>
              <a:t>Approach </a:t>
            </a:r>
          </a:p>
          <a:p>
            <a:pPr marL="285750" indent="-285750">
              <a:buFont typeface="Wingdings" panose="05000000000000000000" pitchFamily="2" charset="2"/>
              <a:buChar char="q"/>
            </a:pPr>
            <a:r>
              <a:rPr lang="en-IN" dirty="0">
                <a:solidFill>
                  <a:srgbClr val="C00000"/>
                </a:solidFill>
              </a:rPr>
              <a:t>Tech Stack use </a:t>
            </a:r>
          </a:p>
          <a:p>
            <a:pPr marL="285750" indent="-285750">
              <a:buFont typeface="Wingdings" panose="05000000000000000000" pitchFamily="2" charset="2"/>
              <a:buChar char="q"/>
            </a:pPr>
            <a:r>
              <a:rPr lang="en-IN" dirty="0">
                <a:solidFill>
                  <a:srgbClr val="C00000"/>
                </a:solidFill>
              </a:rPr>
              <a:t>Conclusion </a:t>
            </a:r>
          </a:p>
        </p:txBody>
      </p:sp>
    </p:spTree>
    <p:extLst>
      <p:ext uri="{BB962C8B-B14F-4D97-AF65-F5344CB8AC3E}">
        <p14:creationId xmlns:p14="http://schemas.microsoft.com/office/powerpoint/2010/main" val="2857339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934A2D-659C-1E1A-65A1-B9BFB227863E}"/>
              </a:ext>
            </a:extLst>
          </p:cNvPr>
          <p:cNvSpPr txBox="1"/>
          <p:nvPr/>
        </p:nvSpPr>
        <p:spPr>
          <a:xfrm>
            <a:off x="2818701" y="2425554"/>
            <a:ext cx="6851709" cy="1938992"/>
          </a:xfrm>
          <a:prstGeom prst="rect">
            <a:avLst/>
          </a:prstGeom>
          <a:noFill/>
        </p:spPr>
        <p:txBody>
          <a:bodyPr wrap="square">
            <a:spAutoFit/>
          </a:bodyPr>
          <a:lstStyle/>
          <a:p>
            <a:r>
              <a:rPr lang="en-US" sz="2400" b="0" i="0" dirty="0">
                <a:solidFill>
                  <a:srgbClr val="212529"/>
                </a:solidFill>
                <a:effectLst/>
                <a:highlight>
                  <a:srgbClr val="FFFFFF"/>
                </a:highlight>
                <a:latin typeface="Agency FB" panose="020B0503020202020204" pitchFamily="34" charset="0"/>
              </a:rPr>
              <a:t>You are hired as a data analyst at Meta and asked to collaborate with the Marketing team. Marketing teams want to leverage Instagram's user data to develop targeted marketing strategies that will increase user engagement, retention, and acquisition. Provide insights and recommendations to address the following objectives.</a:t>
            </a:r>
            <a:endParaRPr lang="en-IN" sz="2400" dirty="0">
              <a:latin typeface="Agency FB" panose="020B0503020202020204" pitchFamily="34" charset="0"/>
            </a:endParaRPr>
          </a:p>
        </p:txBody>
      </p:sp>
      <p:sp>
        <p:nvSpPr>
          <p:cNvPr id="4" name="Rectangle: Rounded Corners 3">
            <a:extLst>
              <a:ext uri="{FF2B5EF4-FFF2-40B4-BE49-F238E27FC236}">
                <a16:creationId xmlns:a16="http://schemas.microsoft.com/office/drawing/2014/main" id="{BA3DEAAA-0F21-0B9D-EC5A-99E425B841D3}"/>
              </a:ext>
            </a:extLst>
          </p:cNvPr>
          <p:cNvSpPr/>
          <p:nvPr/>
        </p:nvSpPr>
        <p:spPr>
          <a:xfrm>
            <a:off x="3145870" y="587230"/>
            <a:ext cx="4899171" cy="6878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Project Description </a:t>
            </a:r>
          </a:p>
          <a:p>
            <a:pPr algn="ctr"/>
            <a:endParaRPr lang="en-IN" dirty="0"/>
          </a:p>
        </p:txBody>
      </p:sp>
    </p:spTree>
    <p:extLst>
      <p:ext uri="{BB962C8B-B14F-4D97-AF65-F5344CB8AC3E}">
        <p14:creationId xmlns:p14="http://schemas.microsoft.com/office/powerpoint/2010/main" val="600496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265D1-E89D-C22F-F2D8-1444C2AF8C58}"/>
              </a:ext>
            </a:extLst>
          </p:cNvPr>
          <p:cNvSpPr>
            <a:spLocks noGrp="1"/>
          </p:cNvSpPr>
          <p:nvPr>
            <p:ph type="title"/>
          </p:nvPr>
        </p:nvSpPr>
        <p:spPr>
          <a:xfrm>
            <a:off x="662730" y="427839"/>
            <a:ext cx="5956184" cy="729842"/>
          </a:xfrm>
        </p:spPr>
        <p:txBody>
          <a:bodyPr>
            <a:normAutofit/>
          </a:bodyPr>
          <a:lstStyle/>
          <a:p>
            <a:r>
              <a:rPr lang="en-IN" dirty="0"/>
              <a:t>ABOUT PROJECT </a:t>
            </a:r>
          </a:p>
        </p:txBody>
      </p:sp>
      <p:sp>
        <p:nvSpPr>
          <p:cNvPr id="3" name="Text Placeholder 2">
            <a:extLst>
              <a:ext uri="{FF2B5EF4-FFF2-40B4-BE49-F238E27FC236}">
                <a16:creationId xmlns:a16="http://schemas.microsoft.com/office/drawing/2014/main" id="{4EEAB95C-A531-D8EE-A8D4-20895436D9DE}"/>
              </a:ext>
            </a:extLst>
          </p:cNvPr>
          <p:cNvSpPr>
            <a:spLocks noGrp="1"/>
          </p:cNvSpPr>
          <p:nvPr>
            <p:ph type="body" idx="1"/>
          </p:nvPr>
        </p:nvSpPr>
        <p:spPr>
          <a:xfrm>
            <a:off x="801405" y="1773238"/>
            <a:ext cx="9733512" cy="3092377"/>
          </a:xfrm>
        </p:spPr>
        <p:txBody>
          <a:bodyPr/>
          <a:lstStyle/>
          <a:p>
            <a:r>
              <a:rPr lang="en-US" b="0" i="0" dirty="0">
                <a:solidFill>
                  <a:srgbClr val="1F2328"/>
                </a:solidFill>
                <a:effectLst/>
                <a:highlight>
                  <a:srgbClr val="FFFFFF"/>
                </a:highlight>
                <a:latin typeface="-apple-system"/>
              </a:rPr>
              <a:t>This project is focused on the analysis of users who are using </a:t>
            </a:r>
            <a:r>
              <a:rPr lang="en-US" b="0" i="0" dirty="0" err="1">
                <a:solidFill>
                  <a:srgbClr val="1F2328"/>
                </a:solidFill>
                <a:effectLst/>
                <a:highlight>
                  <a:srgbClr val="FFFFFF"/>
                </a:highlight>
                <a:latin typeface="-apple-system"/>
              </a:rPr>
              <a:t>instagram</a:t>
            </a:r>
            <a:r>
              <a:rPr lang="en-US" b="0" i="0" dirty="0">
                <a:solidFill>
                  <a:srgbClr val="1F2328"/>
                </a:solidFill>
                <a:effectLst/>
                <a:highlight>
                  <a:srgbClr val="FFFFFF"/>
                </a:highlight>
                <a:latin typeface="-apple-system"/>
              </a:rPr>
              <a:t> </a:t>
            </a:r>
            <a:r>
              <a:rPr lang="en-US" b="0" i="0" dirty="0" err="1">
                <a:solidFill>
                  <a:srgbClr val="1F2328"/>
                </a:solidFill>
                <a:effectLst/>
                <a:highlight>
                  <a:srgbClr val="FFFFFF"/>
                </a:highlight>
                <a:latin typeface="-apple-system"/>
              </a:rPr>
              <a:t>paltform.User</a:t>
            </a:r>
            <a:r>
              <a:rPr lang="en-US" b="0" i="0" dirty="0">
                <a:solidFill>
                  <a:srgbClr val="1F2328"/>
                </a:solidFill>
                <a:effectLst/>
                <a:highlight>
                  <a:srgbClr val="FFFFFF"/>
                </a:highlight>
                <a:latin typeface="-apple-system"/>
              </a:rPr>
              <a:t> analysis is the process by which we track how users engage and interact with our digital product (software or mobile application) in an attempt to derive business insights for marketing, product &amp; development </a:t>
            </a:r>
            <a:r>
              <a:rPr lang="en-US" b="0" i="0" dirty="0" err="1">
                <a:solidFill>
                  <a:srgbClr val="1F2328"/>
                </a:solidFill>
                <a:effectLst/>
                <a:highlight>
                  <a:srgbClr val="FFFFFF"/>
                </a:highlight>
                <a:latin typeface="-apple-system"/>
              </a:rPr>
              <a:t>teams.This</a:t>
            </a:r>
            <a:r>
              <a:rPr lang="en-US" b="0" i="0" dirty="0">
                <a:solidFill>
                  <a:srgbClr val="1F2328"/>
                </a:solidFill>
                <a:effectLst/>
                <a:highlight>
                  <a:srgbClr val="FFFFFF"/>
                </a:highlight>
                <a:latin typeface="-apple-system"/>
              </a:rPr>
              <a:t> project will answer the problem statements which will help the product team.</a:t>
            </a:r>
            <a:endParaRPr lang="en-IN" dirty="0"/>
          </a:p>
        </p:txBody>
      </p:sp>
    </p:spTree>
    <p:extLst>
      <p:ext uri="{BB962C8B-B14F-4D97-AF65-F5344CB8AC3E}">
        <p14:creationId xmlns:p14="http://schemas.microsoft.com/office/powerpoint/2010/main" val="1551873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0FFA8-8CE9-0A2B-589A-4465C2906137}"/>
              </a:ext>
            </a:extLst>
          </p:cNvPr>
          <p:cNvSpPr>
            <a:spLocks noGrp="1"/>
          </p:cNvSpPr>
          <p:nvPr>
            <p:ph type="title"/>
          </p:nvPr>
        </p:nvSpPr>
        <p:spPr>
          <a:xfrm>
            <a:off x="2994870" y="609600"/>
            <a:ext cx="6417578" cy="1326321"/>
          </a:xfrm>
        </p:spPr>
        <p:txBody>
          <a:bodyPr/>
          <a:lstStyle/>
          <a:p>
            <a:r>
              <a:rPr lang="en-IN" dirty="0"/>
              <a:t>ABOUT TABLE </a:t>
            </a:r>
            <a:br>
              <a:rPr lang="en-IN" dirty="0"/>
            </a:br>
            <a:r>
              <a:rPr lang="en-IN" dirty="0"/>
              <a:t>DATASET</a:t>
            </a:r>
          </a:p>
        </p:txBody>
      </p:sp>
      <p:sp>
        <p:nvSpPr>
          <p:cNvPr id="6" name="TextBox 5">
            <a:extLst>
              <a:ext uri="{FF2B5EF4-FFF2-40B4-BE49-F238E27FC236}">
                <a16:creationId xmlns:a16="http://schemas.microsoft.com/office/drawing/2014/main" id="{AFD9267D-F755-7A87-37BA-C0AA89BAFD1D}"/>
              </a:ext>
            </a:extLst>
          </p:cNvPr>
          <p:cNvSpPr txBox="1"/>
          <p:nvPr/>
        </p:nvSpPr>
        <p:spPr>
          <a:xfrm>
            <a:off x="3047301" y="2276935"/>
            <a:ext cx="6094602" cy="3970318"/>
          </a:xfrm>
          <a:prstGeom prst="rect">
            <a:avLst/>
          </a:prstGeom>
          <a:noFill/>
        </p:spPr>
        <p:txBody>
          <a:bodyPr wrap="square">
            <a:spAutoFit/>
          </a:bodyPr>
          <a:lstStyle/>
          <a:p>
            <a:pPr algn="l">
              <a:buFont typeface="Arial" panose="020B0604020202020204" pitchFamily="34" charset="0"/>
              <a:buChar char="•"/>
            </a:pPr>
            <a:r>
              <a:rPr lang="en-IN" b="1" i="0" dirty="0">
                <a:solidFill>
                  <a:srgbClr val="242424"/>
                </a:solidFill>
                <a:effectLst/>
                <a:highlight>
                  <a:srgbClr val="FFFFFF"/>
                </a:highlight>
                <a:latin typeface="source-serif-pro"/>
              </a:rPr>
              <a:t>Users — </a:t>
            </a:r>
            <a:r>
              <a:rPr lang="en-IN" b="0" i="0" dirty="0">
                <a:solidFill>
                  <a:srgbClr val="242424"/>
                </a:solidFill>
                <a:effectLst/>
                <a:highlight>
                  <a:srgbClr val="FFFFFF"/>
                </a:highlight>
                <a:latin typeface="source-serif-pro"/>
              </a:rPr>
              <a:t>id, username, </a:t>
            </a:r>
            <a:r>
              <a:rPr lang="en-IN" b="0" i="0" dirty="0" err="1">
                <a:solidFill>
                  <a:srgbClr val="242424"/>
                </a:solidFill>
                <a:effectLst/>
                <a:highlight>
                  <a:srgbClr val="FFFFFF"/>
                </a:highlight>
                <a:latin typeface="source-serif-pro"/>
              </a:rPr>
              <a:t>created_at</a:t>
            </a:r>
            <a:endParaRPr lang="en-IN" b="0" i="0" dirty="0">
              <a:solidFill>
                <a:srgbClr val="242424"/>
              </a:solidFill>
              <a:effectLst/>
              <a:highlight>
                <a:srgbClr val="FFFFFF"/>
              </a:highlight>
              <a:latin typeface="source-serif-pro"/>
            </a:endParaRPr>
          </a:p>
          <a:p>
            <a:pPr algn="l">
              <a:buFont typeface="Arial" panose="020B0604020202020204" pitchFamily="34" charset="0"/>
              <a:buChar char="•"/>
            </a:pPr>
            <a:endParaRPr lang="en-IN" b="0" i="0" dirty="0">
              <a:solidFill>
                <a:srgbClr val="242424"/>
              </a:solidFill>
              <a:effectLst/>
              <a:highlight>
                <a:srgbClr val="FFFFFF"/>
              </a:highlight>
              <a:latin typeface="source-serif-pro"/>
            </a:endParaRPr>
          </a:p>
          <a:p>
            <a:pPr algn="l">
              <a:buFont typeface="Arial" panose="020B0604020202020204" pitchFamily="34" charset="0"/>
              <a:buChar char="•"/>
            </a:pPr>
            <a:r>
              <a:rPr lang="en-IN" b="1" i="0" dirty="0">
                <a:solidFill>
                  <a:srgbClr val="242424"/>
                </a:solidFill>
                <a:effectLst/>
                <a:highlight>
                  <a:srgbClr val="FFFFFF"/>
                </a:highlight>
                <a:latin typeface="source-serif-pro"/>
              </a:rPr>
              <a:t>Photos</a:t>
            </a:r>
            <a:r>
              <a:rPr lang="en-IN" b="0" i="0" dirty="0">
                <a:solidFill>
                  <a:srgbClr val="242424"/>
                </a:solidFill>
                <a:effectLst/>
                <a:highlight>
                  <a:srgbClr val="FFFFFF"/>
                </a:highlight>
                <a:latin typeface="source-serif-pro"/>
              </a:rPr>
              <a:t> — id, </a:t>
            </a:r>
            <a:r>
              <a:rPr lang="en-IN" b="0" i="0" dirty="0" err="1">
                <a:solidFill>
                  <a:srgbClr val="242424"/>
                </a:solidFill>
                <a:effectLst/>
                <a:highlight>
                  <a:srgbClr val="FFFFFF"/>
                </a:highlight>
                <a:latin typeface="source-serif-pro"/>
              </a:rPr>
              <a:t>img_url</a:t>
            </a:r>
            <a:r>
              <a:rPr lang="en-IN" b="0" i="0" dirty="0">
                <a:solidFill>
                  <a:srgbClr val="242424"/>
                </a:solidFill>
                <a:effectLst/>
                <a:highlight>
                  <a:srgbClr val="FFFFFF"/>
                </a:highlight>
                <a:latin typeface="source-serif-pro"/>
              </a:rPr>
              <a:t>, </a:t>
            </a:r>
            <a:r>
              <a:rPr lang="en-IN" b="0" i="0" dirty="0" err="1">
                <a:solidFill>
                  <a:srgbClr val="242424"/>
                </a:solidFill>
                <a:effectLst/>
                <a:highlight>
                  <a:srgbClr val="FFFFFF"/>
                </a:highlight>
                <a:latin typeface="source-serif-pro"/>
              </a:rPr>
              <a:t>user_id</a:t>
            </a:r>
            <a:r>
              <a:rPr lang="en-IN" b="0" i="0" dirty="0">
                <a:solidFill>
                  <a:srgbClr val="242424"/>
                </a:solidFill>
                <a:effectLst/>
                <a:highlight>
                  <a:srgbClr val="FFFFFF"/>
                </a:highlight>
                <a:latin typeface="source-serif-pro"/>
              </a:rPr>
              <a:t>, </a:t>
            </a:r>
            <a:r>
              <a:rPr lang="en-IN" b="0" i="0" dirty="0" err="1">
                <a:solidFill>
                  <a:srgbClr val="242424"/>
                </a:solidFill>
                <a:effectLst/>
                <a:highlight>
                  <a:srgbClr val="FFFFFF"/>
                </a:highlight>
                <a:latin typeface="source-serif-pro"/>
              </a:rPr>
              <a:t>created_at</a:t>
            </a:r>
            <a:endParaRPr lang="en-IN" b="0" i="0" dirty="0">
              <a:solidFill>
                <a:srgbClr val="242424"/>
              </a:solidFill>
              <a:effectLst/>
              <a:highlight>
                <a:srgbClr val="FFFFFF"/>
              </a:highlight>
              <a:latin typeface="source-serif-pro"/>
            </a:endParaRPr>
          </a:p>
          <a:p>
            <a:pPr algn="l">
              <a:buFont typeface="Arial" panose="020B0604020202020204" pitchFamily="34" charset="0"/>
              <a:buChar char="•"/>
            </a:pPr>
            <a:endParaRPr lang="en-IN" b="0" i="0" dirty="0">
              <a:solidFill>
                <a:srgbClr val="242424"/>
              </a:solidFill>
              <a:effectLst/>
              <a:highlight>
                <a:srgbClr val="FFFFFF"/>
              </a:highlight>
              <a:latin typeface="source-serif-pro"/>
            </a:endParaRPr>
          </a:p>
          <a:p>
            <a:pPr algn="l">
              <a:buFont typeface="Arial" panose="020B0604020202020204" pitchFamily="34" charset="0"/>
              <a:buChar char="•"/>
            </a:pPr>
            <a:r>
              <a:rPr lang="en-IN" b="1" i="0" dirty="0">
                <a:solidFill>
                  <a:srgbClr val="242424"/>
                </a:solidFill>
                <a:effectLst/>
                <a:highlight>
                  <a:srgbClr val="FFFFFF"/>
                </a:highlight>
                <a:latin typeface="source-serif-pro"/>
              </a:rPr>
              <a:t>Comments</a:t>
            </a:r>
            <a:r>
              <a:rPr lang="en-IN" b="0" i="0" dirty="0">
                <a:solidFill>
                  <a:srgbClr val="242424"/>
                </a:solidFill>
                <a:effectLst/>
                <a:highlight>
                  <a:srgbClr val="FFFFFF"/>
                </a:highlight>
                <a:latin typeface="source-serif-pro"/>
              </a:rPr>
              <a:t> — id, </a:t>
            </a:r>
            <a:r>
              <a:rPr lang="en-IN" b="0" i="0" dirty="0" err="1">
                <a:solidFill>
                  <a:srgbClr val="242424"/>
                </a:solidFill>
                <a:effectLst/>
                <a:highlight>
                  <a:srgbClr val="FFFFFF"/>
                </a:highlight>
                <a:latin typeface="source-serif-pro"/>
              </a:rPr>
              <a:t>comment_text</a:t>
            </a:r>
            <a:r>
              <a:rPr lang="en-IN" b="0" i="0" dirty="0">
                <a:solidFill>
                  <a:srgbClr val="242424"/>
                </a:solidFill>
                <a:effectLst/>
                <a:highlight>
                  <a:srgbClr val="FFFFFF"/>
                </a:highlight>
                <a:latin typeface="source-serif-pro"/>
              </a:rPr>
              <a:t>, </a:t>
            </a:r>
            <a:r>
              <a:rPr lang="en-IN" b="0" i="0" dirty="0" err="1">
                <a:solidFill>
                  <a:srgbClr val="242424"/>
                </a:solidFill>
                <a:effectLst/>
                <a:highlight>
                  <a:srgbClr val="FFFFFF"/>
                </a:highlight>
                <a:latin typeface="source-serif-pro"/>
              </a:rPr>
              <a:t>user_id</a:t>
            </a:r>
            <a:r>
              <a:rPr lang="en-IN" b="0" i="0" dirty="0">
                <a:solidFill>
                  <a:srgbClr val="242424"/>
                </a:solidFill>
                <a:effectLst/>
                <a:highlight>
                  <a:srgbClr val="FFFFFF"/>
                </a:highlight>
                <a:latin typeface="source-serif-pro"/>
              </a:rPr>
              <a:t>, </a:t>
            </a:r>
            <a:r>
              <a:rPr lang="en-IN" b="0" i="0" dirty="0" err="1">
                <a:solidFill>
                  <a:srgbClr val="242424"/>
                </a:solidFill>
                <a:effectLst/>
                <a:highlight>
                  <a:srgbClr val="FFFFFF"/>
                </a:highlight>
                <a:latin typeface="source-serif-pro"/>
              </a:rPr>
              <a:t>photo_id</a:t>
            </a:r>
            <a:r>
              <a:rPr lang="en-IN" b="0" i="0" dirty="0">
                <a:solidFill>
                  <a:srgbClr val="242424"/>
                </a:solidFill>
                <a:effectLst/>
                <a:highlight>
                  <a:srgbClr val="FFFFFF"/>
                </a:highlight>
                <a:latin typeface="source-serif-pro"/>
              </a:rPr>
              <a:t>, </a:t>
            </a:r>
            <a:r>
              <a:rPr lang="en-IN" b="0" i="0" dirty="0" err="1">
                <a:solidFill>
                  <a:srgbClr val="242424"/>
                </a:solidFill>
                <a:effectLst/>
                <a:highlight>
                  <a:srgbClr val="FFFFFF"/>
                </a:highlight>
                <a:latin typeface="source-serif-pro"/>
              </a:rPr>
              <a:t>created_at</a:t>
            </a:r>
            <a:endParaRPr lang="en-IN" b="0" i="0" dirty="0">
              <a:solidFill>
                <a:srgbClr val="242424"/>
              </a:solidFill>
              <a:effectLst/>
              <a:highlight>
                <a:srgbClr val="FFFFFF"/>
              </a:highlight>
              <a:latin typeface="source-serif-pro"/>
            </a:endParaRPr>
          </a:p>
          <a:p>
            <a:pPr algn="l">
              <a:buFont typeface="Arial" panose="020B0604020202020204" pitchFamily="34" charset="0"/>
              <a:buChar char="•"/>
            </a:pPr>
            <a:endParaRPr lang="en-IN" b="0" i="0" dirty="0">
              <a:solidFill>
                <a:srgbClr val="242424"/>
              </a:solidFill>
              <a:effectLst/>
              <a:highlight>
                <a:srgbClr val="FFFFFF"/>
              </a:highlight>
              <a:latin typeface="source-serif-pro"/>
            </a:endParaRPr>
          </a:p>
          <a:p>
            <a:pPr algn="l">
              <a:buFont typeface="Arial" panose="020B0604020202020204" pitchFamily="34" charset="0"/>
              <a:buChar char="•"/>
            </a:pPr>
            <a:r>
              <a:rPr lang="en-IN" b="1" i="0" dirty="0">
                <a:solidFill>
                  <a:srgbClr val="242424"/>
                </a:solidFill>
                <a:effectLst/>
                <a:highlight>
                  <a:srgbClr val="FFFFFF"/>
                </a:highlight>
                <a:latin typeface="source-serif-pro"/>
              </a:rPr>
              <a:t>Likes</a:t>
            </a:r>
            <a:r>
              <a:rPr lang="en-IN" b="0" i="0" dirty="0">
                <a:solidFill>
                  <a:srgbClr val="242424"/>
                </a:solidFill>
                <a:effectLst/>
                <a:highlight>
                  <a:srgbClr val="FFFFFF"/>
                </a:highlight>
                <a:latin typeface="source-serif-pro"/>
              </a:rPr>
              <a:t> — </a:t>
            </a:r>
            <a:r>
              <a:rPr lang="en-IN" b="0" i="0" dirty="0" err="1">
                <a:solidFill>
                  <a:srgbClr val="242424"/>
                </a:solidFill>
                <a:effectLst/>
                <a:highlight>
                  <a:srgbClr val="FFFFFF"/>
                </a:highlight>
                <a:latin typeface="source-serif-pro"/>
              </a:rPr>
              <a:t>user_id</a:t>
            </a:r>
            <a:r>
              <a:rPr lang="en-IN" b="0" i="0" dirty="0">
                <a:solidFill>
                  <a:srgbClr val="242424"/>
                </a:solidFill>
                <a:effectLst/>
                <a:highlight>
                  <a:srgbClr val="FFFFFF"/>
                </a:highlight>
                <a:latin typeface="source-serif-pro"/>
              </a:rPr>
              <a:t>, </a:t>
            </a:r>
            <a:r>
              <a:rPr lang="en-IN" b="0" i="0" dirty="0" err="1">
                <a:solidFill>
                  <a:srgbClr val="242424"/>
                </a:solidFill>
                <a:effectLst/>
                <a:highlight>
                  <a:srgbClr val="FFFFFF"/>
                </a:highlight>
                <a:latin typeface="source-serif-pro"/>
              </a:rPr>
              <a:t>photo_id</a:t>
            </a:r>
            <a:r>
              <a:rPr lang="en-IN" b="0" i="0" dirty="0">
                <a:solidFill>
                  <a:srgbClr val="242424"/>
                </a:solidFill>
                <a:effectLst/>
                <a:highlight>
                  <a:srgbClr val="FFFFFF"/>
                </a:highlight>
                <a:latin typeface="source-serif-pro"/>
              </a:rPr>
              <a:t>, </a:t>
            </a:r>
            <a:r>
              <a:rPr lang="en-IN" b="0" i="0" dirty="0" err="1">
                <a:solidFill>
                  <a:srgbClr val="242424"/>
                </a:solidFill>
                <a:effectLst/>
                <a:highlight>
                  <a:srgbClr val="FFFFFF"/>
                </a:highlight>
                <a:latin typeface="source-serif-pro"/>
              </a:rPr>
              <a:t>created_at</a:t>
            </a:r>
            <a:endParaRPr lang="en-IN" b="0" i="0" dirty="0">
              <a:solidFill>
                <a:srgbClr val="242424"/>
              </a:solidFill>
              <a:effectLst/>
              <a:highlight>
                <a:srgbClr val="FFFFFF"/>
              </a:highlight>
              <a:latin typeface="source-serif-pro"/>
            </a:endParaRPr>
          </a:p>
          <a:p>
            <a:pPr algn="l">
              <a:buFont typeface="Arial" panose="020B0604020202020204" pitchFamily="34" charset="0"/>
              <a:buChar char="•"/>
            </a:pPr>
            <a:endParaRPr lang="en-IN" b="0" i="0" dirty="0">
              <a:solidFill>
                <a:srgbClr val="242424"/>
              </a:solidFill>
              <a:effectLst/>
              <a:highlight>
                <a:srgbClr val="FFFFFF"/>
              </a:highlight>
              <a:latin typeface="source-serif-pro"/>
            </a:endParaRPr>
          </a:p>
          <a:p>
            <a:pPr algn="l">
              <a:buFont typeface="Arial" panose="020B0604020202020204" pitchFamily="34" charset="0"/>
              <a:buChar char="•"/>
            </a:pPr>
            <a:r>
              <a:rPr lang="en-IN" b="1" i="0" dirty="0">
                <a:solidFill>
                  <a:srgbClr val="242424"/>
                </a:solidFill>
                <a:effectLst/>
                <a:highlight>
                  <a:srgbClr val="FFFFFF"/>
                </a:highlight>
                <a:latin typeface="source-serif-pro"/>
              </a:rPr>
              <a:t>Followers</a:t>
            </a:r>
            <a:r>
              <a:rPr lang="en-IN" b="0" i="0" dirty="0">
                <a:solidFill>
                  <a:srgbClr val="242424"/>
                </a:solidFill>
                <a:effectLst/>
                <a:highlight>
                  <a:srgbClr val="FFFFFF"/>
                </a:highlight>
                <a:latin typeface="source-serif-pro"/>
              </a:rPr>
              <a:t> — </a:t>
            </a:r>
            <a:r>
              <a:rPr lang="en-IN" b="0" i="0" dirty="0" err="1">
                <a:solidFill>
                  <a:srgbClr val="242424"/>
                </a:solidFill>
                <a:effectLst/>
                <a:highlight>
                  <a:srgbClr val="FFFFFF"/>
                </a:highlight>
                <a:latin typeface="source-serif-pro"/>
              </a:rPr>
              <a:t>follower_id</a:t>
            </a:r>
            <a:r>
              <a:rPr lang="en-IN" b="0" i="0" dirty="0">
                <a:solidFill>
                  <a:srgbClr val="242424"/>
                </a:solidFill>
                <a:effectLst/>
                <a:highlight>
                  <a:srgbClr val="FFFFFF"/>
                </a:highlight>
                <a:latin typeface="source-serif-pro"/>
              </a:rPr>
              <a:t>, </a:t>
            </a:r>
            <a:r>
              <a:rPr lang="en-IN" b="0" i="0" dirty="0" err="1">
                <a:solidFill>
                  <a:srgbClr val="242424"/>
                </a:solidFill>
                <a:effectLst/>
                <a:highlight>
                  <a:srgbClr val="FFFFFF"/>
                </a:highlight>
                <a:latin typeface="source-serif-pro"/>
              </a:rPr>
              <a:t>followee_id</a:t>
            </a:r>
            <a:r>
              <a:rPr lang="en-IN" b="0" i="0" dirty="0">
                <a:solidFill>
                  <a:srgbClr val="242424"/>
                </a:solidFill>
                <a:effectLst/>
                <a:highlight>
                  <a:srgbClr val="FFFFFF"/>
                </a:highlight>
                <a:latin typeface="source-serif-pro"/>
              </a:rPr>
              <a:t>, </a:t>
            </a:r>
            <a:r>
              <a:rPr lang="en-IN" b="0" i="0" dirty="0" err="1">
                <a:solidFill>
                  <a:srgbClr val="242424"/>
                </a:solidFill>
                <a:effectLst/>
                <a:highlight>
                  <a:srgbClr val="FFFFFF"/>
                </a:highlight>
                <a:latin typeface="source-serif-pro"/>
              </a:rPr>
              <a:t>created_at</a:t>
            </a:r>
            <a:endParaRPr lang="en-IN" b="0" i="0" dirty="0">
              <a:solidFill>
                <a:srgbClr val="242424"/>
              </a:solidFill>
              <a:effectLst/>
              <a:highlight>
                <a:srgbClr val="FFFFFF"/>
              </a:highlight>
              <a:latin typeface="source-serif-pro"/>
            </a:endParaRPr>
          </a:p>
          <a:p>
            <a:pPr algn="l">
              <a:buFont typeface="Arial" panose="020B0604020202020204" pitchFamily="34" charset="0"/>
              <a:buChar char="•"/>
            </a:pPr>
            <a:endParaRPr lang="en-IN" b="0" i="0" dirty="0">
              <a:solidFill>
                <a:srgbClr val="242424"/>
              </a:solidFill>
              <a:effectLst/>
              <a:highlight>
                <a:srgbClr val="FFFFFF"/>
              </a:highlight>
              <a:latin typeface="source-serif-pro"/>
            </a:endParaRPr>
          </a:p>
          <a:p>
            <a:pPr algn="l">
              <a:buFont typeface="Arial" panose="020B0604020202020204" pitchFamily="34" charset="0"/>
              <a:buChar char="•"/>
            </a:pPr>
            <a:r>
              <a:rPr lang="en-IN" b="1" i="0" dirty="0">
                <a:solidFill>
                  <a:srgbClr val="242424"/>
                </a:solidFill>
                <a:effectLst/>
                <a:highlight>
                  <a:srgbClr val="FFFFFF"/>
                </a:highlight>
                <a:latin typeface="source-serif-pro"/>
              </a:rPr>
              <a:t>Hashtags</a:t>
            </a:r>
            <a:r>
              <a:rPr lang="en-IN" b="0" i="0" dirty="0">
                <a:solidFill>
                  <a:srgbClr val="242424"/>
                </a:solidFill>
                <a:effectLst/>
                <a:highlight>
                  <a:srgbClr val="FFFFFF"/>
                </a:highlight>
                <a:latin typeface="source-serif-pro"/>
              </a:rPr>
              <a:t> — id, </a:t>
            </a:r>
            <a:r>
              <a:rPr lang="en-IN" b="0" i="0" dirty="0" err="1">
                <a:solidFill>
                  <a:srgbClr val="242424"/>
                </a:solidFill>
                <a:effectLst/>
                <a:highlight>
                  <a:srgbClr val="FFFFFF"/>
                </a:highlight>
                <a:latin typeface="source-serif-pro"/>
              </a:rPr>
              <a:t>tag_name</a:t>
            </a:r>
            <a:r>
              <a:rPr lang="en-IN" b="0" i="0" dirty="0">
                <a:solidFill>
                  <a:srgbClr val="242424"/>
                </a:solidFill>
                <a:effectLst/>
                <a:highlight>
                  <a:srgbClr val="FFFFFF"/>
                </a:highlight>
                <a:latin typeface="source-serif-pro"/>
              </a:rPr>
              <a:t>, </a:t>
            </a:r>
            <a:r>
              <a:rPr lang="en-IN" b="0" i="0" dirty="0" err="1">
                <a:solidFill>
                  <a:srgbClr val="242424"/>
                </a:solidFill>
                <a:effectLst/>
                <a:highlight>
                  <a:srgbClr val="FFFFFF"/>
                </a:highlight>
                <a:latin typeface="source-serif-pro"/>
              </a:rPr>
              <a:t>created_at</a:t>
            </a:r>
            <a:endParaRPr lang="en-IN" b="0" i="0" dirty="0">
              <a:solidFill>
                <a:srgbClr val="242424"/>
              </a:solidFill>
              <a:effectLst/>
              <a:highlight>
                <a:srgbClr val="FFFFFF"/>
              </a:highlight>
              <a:latin typeface="source-serif-pro"/>
            </a:endParaRPr>
          </a:p>
          <a:p>
            <a:pPr algn="l">
              <a:buFont typeface="Arial" panose="020B0604020202020204" pitchFamily="34" charset="0"/>
              <a:buChar char="•"/>
            </a:pPr>
            <a:endParaRPr lang="en-IN" b="0" i="0" dirty="0">
              <a:solidFill>
                <a:srgbClr val="242424"/>
              </a:solidFill>
              <a:effectLst/>
              <a:highlight>
                <a:srgbClr val="FFFFFF"/>
              </a:highlight>
              <a:latin typeface="source-serif-pro"/>
            </a:endParaRPr>
          </a:p>
          <a:p>
            <a:pPr algn="l">
              <a:buFont typeface="Arial" panose="020B0604020202020204" pitchFamily="34" charset="0"/>
              <a:buChar char="•"/>
            </a:pPr>
            <a:r>
              <a:rPr lang="en-IN" b="1" i="0" dirty="0" err="1">
                <a:solidFill>
                  <a:srgbClr val="242424"/>
                </a:solidFill>
                <a:effectLst/>
                <a:highlight>
                  <a:srgbClr val="FFFFFF"/>
                </a:highlight>
                <a:latin typeface="source-serif-pro"/>
              </a:rPr>
              <a:t>Photo_tags</a:t>
            </a:r>
            <a:r>
              <a:rPr lang="en-IN" b="0" i="0" dirty="0">
                <a:solidFill>
                  <a:srgbClr val="242424"/>
                </a:solidFill>
                <a:effectLst/>
                <a:highlight>
                  <a:srgbClr val="FFFFFF"/>
                </a:highlight>
                <a:latin typeface="source-serif-pro"/>
              </a:rPr>
              <a:t> — </a:t>
            </a:r>
            <a:r>
              <a:rPr lang="en-IN" b="0" i="0" dirty="0" err="1">
                <a:solidFill>
                  <a:srgbClr val="242424"/>
                </a:solidFill>
                <a:effectLst/>
                <a:highlight>
                  <a:srgbClr val="FFFFFF"/>
                </a:highlight>
                <a:latin typeface="source-serif-pro"/>
              </a:rPr>
              <a:t>photo_id</a:t>
            </a:r>
            <a:r>
              <a:rPr lang="en-IN" b="0" i="0" dirty="0">
                <a:solidFill>
                  <a:srgbClr val="242424"/>
                </a:solidFill>
                <a:effectLst/>
                <a:highlight>
                  <a:srgbClr val="FFFFFF"/>
                </a:highlight>
                <a:latin typeface="source-serif-pro"/>
              </a:rPr>
              <a:t>, </a:t>
            </a:r>
            <a:r>
              <a:rPr lang="en-IN" b="0" i="0" dirty="0" err="1">
                <a:solidFill>
                  <a:srgbClr val="242424"/>
                </a:solidFill>
                <a:effectLst/>
                <a:highlight>
                  <a:srgbClr val="FFFFFF"/>
                </a:highlight>
                <a:latin typeface="source-serif-pro"/>
              </a:rPr>
              <a:t>tag_id</a:t>
            </a:r>
            <a:endParaRPr lang="en-IN" b="0" i="0" dirty="0">
              <a:solidFill>
                <a:srgbClr val="242424"/>
              </a:solidFill>
              <a:effectLst/>
              <a:highlight>
                <a:srgbClr val="FFFFFF"/>
              </a:highlight>
              <a:latin typeface="source-serif-pro"/>
            </a:endParaRPr>
          </a:p>
        </p:txBody>
      </p:sp>
    </p:spTree>
    <p:extLst>
      <p:ext uri="{BB962C8B-B14F-4D97-AF65-F5344CB8AC3E}">
        <p14:creationId xmlns:p14="http://schemas.microsoft.com/office/powerpoint/2010/main" val="3764820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5C191-278A-DBEF-DD35-A6177E913FA9}"/>
              </a:ext>
            </a:extLst>
          </p:cNvPr>
          <p:cNvSpPr>
            <a:spLocks noGrp="1"/>
          </p:cNvSpPr>
          <p:nvPr>
            <p:ph type="ctrTitle"/>
          </p:nvPr>
        </p:nvSpPr>
        <p:spPr>
          <a:xfrm>
            <a:off x="1595269" y="377506"/>
            <a:ext cx="9001462" cy="3051494"/>
          </a:xfrm>
        </p:spPr>
        <p:txBody>
          <a:bodyPr>
            <a:normAutofit fontScale="90000"/>
          </a:bodyPr>
          <a:lstStyle/>
          <a:p>
            <a:r>
              <a:rPr lang="en-US" b="1" i="0" dirty="0">
                <a:solidFill>
                  <a:srgbClr val="242424"/>
                </a:solidFill>
                <a:effectLst/>
                <a:highlight>
                  <a:srgbClr val="FFFFFF"/>
                </a:highlight>
                <a:latin typeface="source-serif-pro"/>
              </a:rPr>
              <a:t>The Executive team want to gain insights of the business operations; thus, we’ll be looking at the following questions to query using MySQL:</a:t>
            </a:r>
            <a:endParaRPr lang="en-IN" dirty="0"/>
          </a:p>
        </p:txBody>
      </p:sp>
      <p:sp>
        <p:nvSpPr>
          <p:cNvPr id="3" name="Subtitle 2">
            <a:extLst>
              <a:ext uri="{FF2B5EF4-FFF2-40B4-BE49-F238E27FC236}">
                <a16:creationId xmlns:a16="http://schemas.microsoft.com/office/drawing/2014/main" id="{E17A36A7-65D3-EFAE-AA5C-59DAFA245DA9}"/>
              </a:ext>
            </a:extLst>
          </p:cNvPr>
          <p:cNvSpPr>
            <a:spLocks noGrp="1"/>
          </p:cNvSpPr>
          <p:nvPr>
            <p:ph type="subTitle" idx="1"/>
          </p:nvPr>
        </p:nvSpPr>
        <p:spPr>
          <a:xfrm>
            <a:off x="1528157" y="3707934"/>
            <a:ext cx="9001462" cy="2709644"/>
          </a:xfrm>
        </p:spPr>
        <p:txBody>
          <a:bodyPr>
            <a:normAutofit fontScale="77500" lnSpcReduction="20000"/>
          </a:bodyPr>
          <a:lstStyle/>
          <a:p>
            <a:r>
              <a:rPr lang="en-US" b="0" i="1" dirty="0">
                <a:solidFill>
                  <a:schemeClr val="bg1"/>
                </a:solidFill>
                <a:effectLst/>
                <a:highlight>
                  <a:srgbClr val="FFFFFF"/>
                </a:highlight>
                <a:latin typeface="source-serif-pro"/>
              </a:rPr>
              <a:t>In today’s data-driven world, </a:t>
            </a:r>
            <a:r>
              <a:rPr lang="en-US" b="1" i="1" dirty="0">
                <a:solidFill>
                  <a:schemeClr val="bg1"/>
                </a:solidFill>
                <a:effectLst/>
                <a:highlight>
                  <a:srgbClr val="FFFFFF"/>
                </a:highlight>
                <a:latin typeface="source-serif-pro"/>
              </a:rPr>
              <a:t>effective management and analysis </a:t>
            </a:r>
            <a:r>
              <a:rPr lang="en-US" b="0" i="1" dirty="0">
                <a:solidFill>
                  <a:schemeClr val="bg1"/>
                </a:solidFill>
                <a:effectLst/>
                <a:highlight>
                  <a:srgbClr val="FFFFFF"/>
                </a:highlight>
                <a:latin typeface="source-serif-pro"/>
              </a:rPr>
              <a:t>of vast amounts of information are paramount for businesses to thrive. </a:t>
            </a:r>
            <a:r>
              <a:rPr lang="en-US" b="1" i="1" dirty="0">
                <a:solidFill>
                  <a:schemeClr val="bg1"/>
                </a:solidFill>
                <a:effectLst/>
                <a:highlight>
                  <a:srgbClr val="FFFFFF"/>
                </a:highlight>
                <a:latin typeface="source-serif-pro"/>
              </a:rPr>
              <a:t>SQL — Structured Query Language</a:t>
            </a:r>
            <a:r>
              <a:rPr lang="en-US" b="0" i="1" dirty="0">
                <a:solidFill>
                  <a:schemeClr val="bg1"/>
                </a:solidFill>
                <a:effectLst/>
                <a:highlight>
                  <a:srgbClr val="FFFFFF"/>
                </a:highlight>
                <a:latin typeface="source-serif-pro"/>
              </a:rPr>
              <a:t> stands as a cornerstone in this endeavor, providing a powerful and standardized </a:t>
            </a:r>
            <a:r>
              <a:rPr lang="en-US" b="1" i="1" dirty="0">
                <a:solidFill>
                  <a:schemeClr val="bg1"/>
                </a:solidFill>
                <a:effectLst/>
                <a:highlight>
                  <a:srgbClr val="FFFFFF"/>
                </a:highlight>
                <a:latin typeface="source-serif-pro"/>
              </a:rPr>
              <a:t>means to interact with relational databases</a:t>
            </a:r>
            <a:r>
              <a:rPr lang="en-US" b="0" i="1" dirty="0">
                <a:solidFill>
                  <a:schemeClr val="bg1"/>
                </a:solidFill>
                <a:effectLst/>
                <a:highlight>
                  <a:srgbClr val="FFFFFF"/>
                </a:highlight>
                <a:latin typeface="source-serif-pro"/>
              </a:rPr>
              <a:t>. In this case study, we delve into the application of SQL within the context of a dynamic social media platform. Here we’ll uncover how SQL enables efficient handling of user's data and</a:t>
            </a:r>
            <a:r>
              <a:rPr lang="en-US" b="1" i="1" dirty="0">
                <a:solidFill>
                  <a:schemeClr val="bg1"/>
                </a:solidFill>
                <a:effectLst/>
                <a:highlight>
                  <a:srgbClr val="FFFFFF"/>
                </a:highlight>
                <a:latin typeface="source-serif-pro"/>
              </a:rPr>
              <a:t> makes informed data-driven analysis</a:t>
            </a:r>
            <a:r>
              <a:rPr lang="en-US" b="0" i="1" dirty="0">
                <a:solidFill>
                  <a:schemeClr val="bg1"/>
                </a:solidFill>
                <a:effectLst/>
                <a:highlight>
                  <a:srgbClr val="FFFFFF"/>
                </a:highlight>
                <a:latin typeface="source-serif-pro"/>
              </a:rPr>
              <a:t>. Join us as we explore the real-world implications of </a:t>
            </a:r>
            <a:r>
              <a:rPr lang="en-US" b="1" i="1" dirty="0">
                <a:solidFill>
                  <a:schemeClr val="bg1"/>
                </a:solidFill>
                <a:effectLst/>
                <a:highlight>
                  <a:srgbClr val="FFFFFF"/>
                </a:highlight>
                <a:latin typeface="source-serif-pro"/>
              </a:rPr>
              <a:t>leveraging SQL to unlock the full potential of data </a:t>
            </a:r>
            <a:r>
              <a:rPr lang="en-US" b="0" i="1" dirty="0">
                <a:solidFill>
                  <a:schemeClr val="bg1"/>
                </a:solidFill>
                <a:effectLst/>
                <a:highlight>
                  <a:srgbClr val="FFFFFF"/>
                </a:highlight>
                <a:latin typeface="source-serif-pro"/>
              </a:rPr>
              <a:t>within a modern business landscape.</a:t>
            </a:r>
            <a:endParaRPr lang="en-IN" dirty="0">
              <a:solidFill>
                <a:schemeClr val="bg1"/>
              </a:solidFill>
            </a:endParaRPr>
          </a:p>
        </p:txBody>
      </p:sp>
    </p:spTree>
    <p:extLst>
      <p:ext uri="{BB962C8B-B14F-4D97-AF65-F5344CB8AC3E}">
        <p14:creationId xmlns:p14="http://schemas.microsoft.com/office/powerpoint/2010/main" val="1629137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ECBC57-2399-3B34-02C6-9968DED63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344" y="1887523"/>
            <a:ext cx="8893311" cy="4768826"/>
          </a:xfrm>
          <a:prstGeom prst="rect">
            <a:avLst/>
          </a:prstGeom>
        </p:spPr>
      </p:pic>
      <p:sp>
        <p:nvSpPr>
          <p:cNvPr id="4" name="Rectangle: Rounded Corners 3">
            <a:extLst>
              <a:ext uri="{FF2B5EF4-FFF2-40B4-BE49-F238E27FC236}">
                <a16:creationId xmlns:a16="http://schemas.microsoft.com/office/drawing/2014/main" id="{219DD4DF-E5D1-683E-31E4-87B7427BF3CD}"/>
              </a:ext>
            </a:extLst>
          </p:cNvPr>
          <p:cNvSpPr/>
          <p:nvPr/>
        </p:nvSpPr>
        <p:spPr>
          <a:xfrm>
            <a:off x="3112316" y="478172"/>
            <a:ext cx="5662568" cy="6962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Algerian" panose="04020705040A02060702" pitchFamily="82" charset="0"/>
              </a:rPr>
              <a:t>ER-Diagram  </a:t>
            </a:r>
          </a:p>
        </p:txBody>
      </p:sp>
    </p:spTree>
    <p:extLst>
      <p:ext uri="{BB962C8B-B14F-4D97-AF65-F5344CB8AC3E}">
        <p14:creationId xmlns:p14="http://schemas.microsoft.com/office/powerpoint/2010/main" val="489445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ABA4F-1CDB-DBDD-7FB6-F6DACBB0A5FD}"/>
              </a:ext>
            </a:extLst>
          </p:cNvPr>
          <p:cNvSpPr>
            <a:spLocks noGrp="1"/>
          </p:cNvSpPr>
          <p:nvPr>
            <p:ph type="ctrTitle"/>
          </p:nvPr>
        </p:nvSpPr>
        <p:spPr>
          <a:xfrm>
            <a:off x="2969703" y="2407641"/>
            <a:ext cx="7746344" cy="3175084"/>
          </a:xfrm>
        </p:spPr>
        <p:txBody>
          <a:bodyPr>
            <a:noAutofit/>
          </a:bodyPr>
          <a:lstStyle/>
          <a:p>
            <a:r>
              <a:rPr lang="en-US" sz="2400" dirty="0"/>
              <a:t>Database creation : Created and inserted the values in the database using the DDL &amp; DML SQL queriesprovided by the product manager(as per project) in the MySQL database using MySQL workbench.Extraction of insights : After creating the database required insights are generated from the databasetables by running SQL queries in MySQL workbench.</a:t>
            </a:r>
            <a:endParaRPr lang="en-IN" sz="2400" dirty="0"/>
          </a:p>
        </p:txBody>
      </p:sp>
      <p:sp>
        <p:nvSpPr>
          <p:cNvPr id="3" name="Subtitle 2">
            <a:extLst>
              <a:ext uri="{FF2B5EF4-FFF2-40B4-BE49-F238E27FC236}">
                <a16:creationId xmlns:a16="http://schemas.microsoft.com/office/drawing/2014/main" id="{DCEB8828-BF4A-48E8-7CD4-DCC603E6E419}"/>
              </a:ext>
            </a:extLst>
          </p:cNvPr>
          <p:cNvSpPr>
            <a:spLocks noGrp="1"/>
          </p:cNvSpPr>
          <p:nvPr>
            <p:ph type="subTitle" idx="1"/>
          </p:nvPr>
        </p:nvSpPr>
        <p:spPr>
          <a:xfrm>
            <a:off x="2374084" y="398325"/>
            <a:ext cx="7352062" cy="1126283"/>
          </a:xfrm>
        </p:spPr>
        <p:txBody>
          <a:bodyPr>
            <a:normAutofit/>
          </a:bodyPr>
          <a:lstStyle/>
          <a:p>
            <a:r>
              <a:rPr lang="en-IN" sz="4800" dirty="0">
                <a:solidFill>
                  <a:srgbClr val="C00000"/>
                </a:solidFill>
              </a:rPr>
              <a:t>Approach</a:t>
            </a:r>
          </a:p>
        </p:txBody>
      </p:sp>
    </p:spTree>
    <p:extLst>
      <p:ext uri="{BB962C8B-B14F-4D97-AF65-F5344CB8AC3E}">
        <p14:creationId xmlns:p14="http://schemas.microsoft.com/office/powerpoint/2010/main" val="946599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FDADC-088A-6ED0-9808-27C98F126173}"/>
              </a:ext>
            </a:extLst>
          </p:cNvPr>
          <p:cNvSpPr>
            <a:spLocks noGrp="1"/>
          </p:cNvSpPr>
          <p:nvPr>
            <p:ph type="ctrTitle"/>
          </p:nvPr>
        </p:nvSpPr>
        <p:spPr>
          <a:xfrm>
            <a:off x="559077" y="528506"/>
            <a:ext cx="6756123" cy="1191237"/>
          </a:xfrm>
        </p:spPr>
        <p:txBody>
          <a:bodyPr/>
          <a:lstStyle/>
          <a:p>
            <a:r>
              <a:rPr lang="en-IN" dirty="0">
                <a:solidFill>
                  <a:srgbClr val="C00000"/>
                </a:solidFill>
              </a:rPr>
              <a:t>Tech-Stack Used</a:t>
            </a:r>
          </a:p>
        </p:txBody>
      </p:sp>
      <p:sp>
        <p:nvSpPr>
          <p:cNvPr id="3" name="Subtitle 2">
            <a:extLst>
              <a:ext uri="{FF2B5EF4-FFF2-40B4-BE49-F238E27FC236}">
                <a16:creationId xmlns:a16="http://schemas.microsoft.com/office/drawing/2014/main" id="{B57FA894-F8B4-EF29-5943-92B52C68BDDD}"/>
              </a:ext>
            </a:extLst>
          </p:cNvPr>
          <p:cNvSpPr>
            <a:spLocks noGrp="1"/>
          </p:cNvSpPr>
          <p:nvPr>
            <p:ph type="subTitle" idx="1"/>
          </p:nvPr>
        </p:nvSpPr>
        <p:spPr>
          <a:xfrm>
            <a:off x="2387877" y="2982135"/>
            <a:ext cx="8915399" cy="2156123"/>
          </a:xfrm>
        </p:spPr>
        <p:txBody>
          <a:bodyPr>
            <a:normAutofit/>
          </a:bodyPr>
          <a:lstStyle/>
          <a:p>
            <a:r>
              <a:rPr lang="en-US" sz="2400" dirty="0"/>
              <a:t>Used MySQL Community Server - GPL Version 8.16.0 and Connector Version C++ 8.16.0 for creating my project as MySQL Community Server - GPL is a free and open-source relational database management system that uses SQL.</a:t>
            </a:r>
            <a:endParaRPr lang="en-IN" sz="2400" dirty="0"/>
          </a:p>
        </p:txBody>
      </p:sp>
    </p:spTree>
    <p:extLst>
      <p:ext uri="{BB962C8B-B14F-4D97-AF65-F5344CB8AC3E}">
        <p14:creationId xmlns:p14="http://schemas.microsoft.com/office/powerpoint/2010/main" val="30255303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4993</TotalTime>
  <Words>1432</Words>
  <Application>Microsoft Office PowerPoint</Application>
  <PresentationFormat>Widescreen</PresentationFormat>
  <Paragraphs>128</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Agency FB</vt:lpstr>
      <vt:lpstr>Algerian</vt:lpstr>
      <vt:lpstr>-apple-system</vt:lpstr>
      <vt:lpstr>Arial</vt:lpstr>
      <vt:lpstr>Bookman Old Style</vt:lpstr>
      <vt:lpstr>Rockwell</vt:lpstr>
      <vt:lpstr>source-serif-pro</vt:lpstr>
      <vt:lpstr>Wingdings</vt:lpstr>
      <vt:lpstr>Damask</vt:lpstr>
      <vt:lpstr>Social Media </vt:lpstr>
      <vt:lpstr>Agenda </vt:lpstr>
      <vt:lpstr>PowerPoint Presentation</vt:lpstr>
      <vt:lpstr>ABOUT PROJECT </vt:lpstr>
      <vt:lpstr>ABOUT TABLE  DATASET</vt:lpstr>
      <vt:lpstr>The Executive team want to gain insights of the business operations; thus, we’ll be looking at the following questions to query using MySQL:</vt:lpstr>
      <vt:lpstr>PowerPoint Presentation</vt:lpstr>
      <vt:lpstr>Database creation : Created and inserted the values in the database using the DDL &amp; DML SQL queriesprovided by the product manager(as per project) in the MySQL database using MySQL workbench.Extraction of insights : After creating the database required insights are generated from the databasetables by running SQL queries in MySQL workbench.</vt:lpstr>
      <vt:lpstr>Tech-Stack Used</vt:lpstr>
      <vt:lpstr>Insights : distribution of user activity levels (e.g., number of posts, likes, comments) across the user base </vt:lpstr>
      <vt:lpstr>                      Insights :   average number of tags per post (photo_tags and photos tables). </vt:lpstr>
      <vt:lpstr>Insgishts   the highest number of followers and followings</vt:lpstr>
      <vt:lpstr>Insights  total number of likes, comments, and photo tags for each user. </vt:lpstr>
      <vt:lpstr>Insgits  average likes for each hashtag first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Anita Verma</dc:creator>
  <cp:lastModifiedBy>Anita Verma</cp:lastModifiedBy>
  <cp:revision>12</cp:revision>
  <dcterms:created xsi:type="dcterms:W3CDTF">2024-06-05T07:03:30Z</dcterms:created>
  <dcterms:modified xsi:type="dcterms:W3CDTF">2024-06-15T17:36:38Z</dcterms:modified>
</cp:coreProperties>
</file>