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a\Downloads\Zomato_Data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a\Downloads\Zomato_Data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a\Downloads\Zomato_Data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a\Downloads\Zomato_Data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</a:t>
            </a:r>
            <a:r>
              <a:rPr lang="en-US" baseline="0"/>
              <a:t> of city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766537990847096"/>
          <c:y val="0.24385243511227758"/>
          <c:w val="0.77372357128522351"/>
          <c:h val="0.29608340624088658"/>
        </c:manualLayout>
      </c:layout>
      <c:bar3DChart>
        <c:barDir val="col"/>
        <c:grouping val="standar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15"/>
              <c:pt idx="0">
                <c:v>Australia</c:v>
              </c:pt>
              <c:pt idx="1">
                <c:v>Brazil</c:v>
              </c:pt>
              <c:pt idx="2">
                <c:v>Canada</c:v>
              </c:pt>
              <c:pt idx="3">
                <c:v>India</c:v>
              </c:pt>
              <c:pt idx="4">
                <c:v>Indonesia</c:v>
              </c:pt>
              <c:pt idx="5">
                <c:v>New Zealand</c:v>
              </c:pt>
              <c:pt idx="6">
                <c:v>Philippines</c:v>
              </c:pt>
              <c:pt idx="7">
                <c:v>Qatar</c:v>
              </c:pt>
              <c:pt idx="8">
                <c:v>Singapore</c:v>
              </c:pt>
              <c:pt idx="9">
                <c:v>South Africa</c:v>
              </c:pt>
              <c:pt idx="10">
                <c:v>Sri Lanka</c:v>
              </c:pt>
              <c:pt idx="11">
                <c:v>Turkey</c:v>
              </c:pt>
              <c:pt idx="12">
                <c:v>United Arab Emirates</c:v>
              </c:pt>
              <c:pt idx="13">
                <c:v>United Kingdom</c:v>
              </c:pt>
              <c:pt idx="14">
                <c:v>United States of America</c:v>
              </c:pt>
            </c:strLit>
          </c:cat>
          <c:val>
            <c:numLit>
              <c:formatCode>General</c:formatCode>
              <c:ptCount val="15"/>
              <c:pt idx="0">
                <c:v>24</c:v>
              </c:pt>
              <c:pt idx="1">
                <c:v>60</c:v>
              </c:pt>
              <c:pt idx="2">
                <c:v>4</c:v>
              </c:pt>
              <c:pt idx="3">
                <c:v>8652</c:v>
              </c:pt>
              <c:pt idx="4">
                <c:v>21</c:v>
              </c:pt>
              <c:pt idx="5">
                <c:v>40</c:v>
              </c:pt>
              <c:pt idx="6">
                <c:v>22</c:v>
              </c:pt>
              <c:pt idx="7">
                <c:v>20</c:v>
              </c:pt>
              <c:pt idx="8">
                <c:v>20</c:v>
              </c:pt>
              <c:pt idx="9">
                <c:v>60</c:v>
              </c:pt>
              <c:pt idx="10">
                <c:v>20</c:v>
              </c:pt>
              <c:pt idx="11">
                <c:v>34</c:v>
              </c:pt>
              <c:pt idx="12">
                <c:v>60</c:v>
              </c:pt>
              <c:pt idx="13">
                <c:v>80</c:v>
              </c:pt>
              <c:pt idx="14">
                <c:v>434</c:v>
              </c:pt>
            </c:numLit>
          </c:val>
          <c:extLst>
            <c:ext xmlns:c16="http://schemas.microsoft.com/office/drawing/2014/chart" uri="{C3380CC4-5D6E-409C-BE32-E72D297353CC}">
              <c16:uniqueId val="{00000000-07EA-4DE3-B5E1-12FD09EED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409656128"/>
        <c:axId val="1632955520"/>
        <c:axId val="1976058096"/>
      </c:bar3DChart>
      <c:catAx>
        <c:axId val="140965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955520"/>
        <c:crosses val="autoZero"/>
        <c:auto val="1"/>
        <c:lblAlgn val="ctr"/>
        <c:lblOffset val="100"/>
        <c:noMultiLvlLbl val="0"/>
      </c:catAx>
      <c:valAx>
        <c:axId val="163295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656128"/>
        <c:crosses val="autoZero"/>
        <c:crossBetween val="between"/>
      </c:valAx>
      <c:serAx>
        <c:axId val="19760580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955520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9"/>
              <c:pt idx="0">
                <c:v>2010</c:v>
              </c:pt>
              <c:pt idx="1">
                <c:v>2011</c:v>
              </c:pt>
              <c:pt idx="2">
                <c:v>2012</c:v>
              </c:pt>
              <c:pt idx="3">
                <c:v>2013</c:v>
              </c:pt>
              <c:pt idx="4">
                <c:v>2014</c:v>
              </c:pt>
              <c:pt idx="5">
                <c:v>2015</c:v>
              </c:pt>
              <c:pt idx="6">
                <c:v>2016</c:v>
              </c:pt>
              <c:pt idx="7">
                <c:v>2017</c:v>
              </c:pt>
              <c:pt idx="8">
                <c:v>2018</c:v>
              </c:pt>
            </c:strLit>
          </c:cat>
          <c:val>
            <c:numLit>
              <c:formatCode>General</c:formatCode>
              <c:ptCount val="9"/>
              <c:pt idx="0">
                <c:v>1080</c:v>
              </c:pt>
              <c:pt idx="1">
                <c:v>1098</c:v>
              </c:pt>
              <c:pt idx="2">
                <c:v>1022</c:v>
              </c:pt>
              <c:pt idx="3">
                <c:v>1061</c:v>
              </c:pt>
              <c:pt idx="4">
                <c:v>1051</c:v>
              </c:pt>
              <c:pt idx="5">
                <c:v>1024</c:v>
              </c:pt>
              <c:pt idx="6">
                <c:v>1027</c:v>
              </c:pt>
              <c:pt idx="7">
                <c:v>1086</c:v>
              </c:pt>
              <c:pt idx="8">
                <c:v>1102</c:v>
              </c:pt>
            </c:numLit>
          </c:val>
          <c:extLst>
            <c:ext xmlns:c16="http://schemas.microsoft.com/office/drawing/2014/chart" uri="{C3380CC4-5D6E-409C-BE32-E72D297353CC}">
              <c16:uniqueId val="{00000000-87A7-4CAA-8B24-F36F9381F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9424736"/>
        <c:axId val="1479425216"/>
        <c:axId val="0"/>
      </c:bar3DChart>
      <c:catAx>
        <c:axId val="147942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425216"/>
        <c:crosses val="autoZero"/>
        <c:auto val="1"/>
        <c:lblAlgn val="ctr"/>
        <c:lblOffset val="100"/>
        <c:noMultiLvlLbl val="0"/>
      </c:catAx>
      <c:valAx>
        <c:axId val="14794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42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Average of Rating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Australia</c:v>
              </c:pt>
              <c:pt idx="1">
                <c:v>Canada</c:v>
              </c:pt>
              <c:pt idx="2">
                <c:v>Singapore</c:v>
              </c:pt>
              <c:pt idx="3">
                <c:v>Sri Lanka</c:v>
              </c:pt>
            </c:strLit>
          </c:cat>
          <c:val>
            <c:numLit>
              <c:formatCode>General</c:formatCode>
              <c:ptCount val="4"/>
              <c:pt idx="0">
                <c:v>3.6583333333333328</c:v>
              </c:pt>
              <c:pt idx="1">
                <c:v>3.5750000000000002</c:v>
              </c:pt>
              <c:pt idx="2">
                <c:v>3.5750000000000002</c:v>
              </c:pt>
              <c:pt idx="3">
                <c:v>3.8699999999999997</c:v>
              </c:pt>
            </c:numLit>
          </c:val>
          <c:extLst>
            <c:ext xmlns:c16="http://schemas.microsoft.com/office/drawing/2014/chart" uri="{C3380CC4-5D6E-409C-BE32-E72D297353CC}">
              <c16:uniqueId val="{00000000-E553-4881-98DA-809664B1BB3A}"/>
            </c:ext>
          </c:extLst>
        </c:ser>
        <c:ser>
          <c:idx val="1"/>
          <c:order val="1"/>
          <c:tx>
            <c:v>Count of RestaurantID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Australia</c:v>
              </c:pt>
              <c:pt idx="1">
                <c:v>Canada</c:v>
              </c:pt>
              <c:pt idx="2">
                <c:v>Singapore</c:v>
              </c:pt>
              <c:pt idx="3">
                <c:v>Sri Lanka</c:v>
              </c:pt>
            </c:strLit>
          </c:cat>
          <c:val>
            <c:numLit>
              <c:formatCode>General</c:formatCode>
              <c:ptCount val="4"/>
              <c:pt idx="0">
                <c:v>24</c:v>
              </c:pt>
              <c:pt idx="1">
                <c:v>4</c:v>
              </c:pt>
              <c:pt idx="2">
                <c:v>20</c:v>
              </c:pt>
              <c:pt idx="3">
                <c:v>20</c:v>
              </c:pt>
            </c:numLit>
          </c:val>
          <c:extLst>
            <c:ext xmlns:c16="http://schemas.microsoft.com/office/drawing/2014/chart" uri="{C3380CC4-5D6E-409C-BE32-E72D297353CC}">
              <c16:uniqueId val="{00000001-E553-4881-98DA-809664B1B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7326752"/>
        <c:axId val="1927325312"/>
      </c:barChart>
      <c:catAx>
        <c:axId val="192732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325312"/>
        <c:crosses val="autoZero"/>
        <c:auto val="1"/>
        <c:lblAlgn val="ctr"/>
        <c:lblOffset val="100"/>
        <c:noMultiLvlLbl val="0"/>
      </c:catAx>
      <c:valAx>
        <c:axId val="192732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32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938471186676884"/>
          <c:y val="0.16209461402941072"/>
          <c:w val="0.54094160104986877"/>
          <c:h val="0.65853091280256637"/>
        </c:manualLayout>
      </c:layout>
      <c:areaChart>
        <c:grouping val="standard"/>
        <c:varyColors val="0"/>
        <c:ser>
          <c:idx val="0"/>
          <c:order val="0"/>
          <c:tx>
            <c:v>Count of City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4444</c:v>
              </c:pt>
              <c:pt idx="1">
                <c:v>3113</c:v>
              </c:pt>
              <c:pt idx="2">
                <c:v>1408</c:v>
              </c:pt>
              <c:pt idx="3">
                <c:v>586</c:v>
              </c:pt>
            </c:numLit>
          </c:val>
          <c:extLst>
            <c:ext xmlns:c16="http://schemas.microsoft.com/office/drawing/2014/chart" uri="{C3380CC4-5D6E-409C-BE32-E72D297353CC}">
              <c16:uniqueId val="{00000000-F68A-4D3B-8C78-3DA3682C9CA3}"/>
            </c:ext>
          </c:extLst>
        </c:ser>
        <c:ser>
          <c:idx val="1"/>
          <c:order val="1"/>
          <c:tx>
            <c:v>Count of RestaurantName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4295</c:v>
              </c:pt>
              <c:pt idx="1">
                <c:v>2858</c:v>
              </c:pt>
              <c:pt idx="2">
                <c:v>1111</c:v>
              </c:pt>
              <c:pt idx="3">
                <c:v>388</c:v>
              </c:pt>
            </c:numLit>
          </c:val>
          <c:extLst>
            <c:ext xmlns:c16="http://schemas.microsoft.com/office/drawing/2014/chart" uri="{C3380CC4-5D6E-409C-BE32-E72D297353CC}">
              <c16:uniqueId val="{00000001-F68A-4D3B-8C78-3DA3682C9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2290512"/>
        <c:axId val="1972289552"/>
      </c:areaChart>
      <c:catAx>
        <c:axId val="197229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289552"/>
        <c:crosses val="autoZero"/>
        <c:auto val="1"/>
        <c:lblAlgn val="ctr"/>
        <c:lblOffset val="100"/>
        <c:noMultiLvlLbl val="0"/>
      </c:catAx>
      <c:valAx>
        <c:axId val="197228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290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0560-7EB9-1AC1-9793-3E2D5D925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799" y="437323"/>
            <a:ext cx="6035040" cy="1796994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ZOMATO EXPANSION PROJECT</a:t>
            </a:r>
            <a:br>
              <a:rPr lang="en-IN" sz="7200" b="1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F7B56-80B4-D7A2-7267-723FAD777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4452" y="3611880"/>
            <a:ext cx="5772647" cy="1796994"/>
          </a:xfrm>
        </p:spPr>
        <p:txBody>
          <a:bodyPr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</a:rPr>
              <a:t>Presentation By -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Anita </a:t>
            </a:r>
            <a:r>
              <a:rPr lang="en-US" b="1" dirty="0" err="1">
                <a:solidFill>
                  <a:schemeClr val="lt1"/>
                </a:solidFill>
              </a:rPr>
              <a:t>verma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endParaRPr lang="en-US" sz="20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</a:rPr>
              <a:t>From Newton School</a:t>
            </a:r>
            <a:endParaRPr lang="en-IN" dirty="0"/>
          </a:p>
        </p:txBody>
      </p:sp>
      <p:pic>
        <p:nvPicPr>
          <p:cNvPr id="4" name="Google Shape;162;p29">
            <a:extLst>
              <a:ext uri="{FF2B5EF4-FFF2-40B4-BE49-F238E27FC236}">
                <a16:creationId xmlns:a16="http://schemas.microsoft.com/office/drawing/2014/main" id="{1B30A587-22A7-12C7-DA77-65F7690E5CB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1799" y="1621026"/>
            <a:ext cx="3180522" cy="3002658"/>
          </a:xfrm>
          <a:prstGeom prst="rect">
            <a:avLst/>
          </a:prstGeom>
          <a:noFill/>
          <a:ln w="9525" cap="flat" cmpd="sng">
            <a:solidFill>
              <a:srgbClr val="F8D5C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7226AE-59B2-56DF-13DA-B31D9819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4" y="321276"/>
            <a:ext cx="2924934" cy="7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1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3253DB-AEF9-AD4A-BA5B-7ECAD281B792}"/>
              </a:ext>
            </a:extLst>
          </p:cNvPr>
          <p:cNvSpPr txBox="1"/>
          <p:nvPr/>
        </p:nvSpPr>
        <p:spPr>
          <a:xfrm>
            <a:off x="3639709" y="460039"/>
            <a:ext cx="6102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number of restaurants of different price ranges in all the countries</a:t>
            </a:r>
            <a:endParaRPr lang="en-IN"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55E53C-DA24-49FC-B499-FC7D4F25E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675796"/>
              </p:ext>
            </p:extLst>
          </p:nvPr>
        </p:nvGraphicFramePr>
        <p:xfrm>
          <a:off x="4400550" y="1956021"/>
          <a:ext cx="5085356" cy="3244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2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4;p45">
            <a:extLst>
              <a:ext uri="{FF2B5EF4-FFF2-40B4-BE49-F238E27FC236}">
                <a16:creationId xmlns:a16="http://schemas.microsoft.com/office/drawing/2014/main" id="{C49C6FF9-01F3-CA5C-0E79-34A5AF43DB5F}"/>
              </a:ext>
            </a:extLst>
          </p:cNvPr>
          <p:cNvGrpSpPr/>
          <p:nvPr/>
        </p:nvGrpSpPr>
        <p:grpSpPr>
          <a:xfrm flipH="1">
            <a:off x="1272208" y="214706"/>
            <a:ext cx="5653681" cy="611401"/>
            <a:chOff x="4411970" y="2962952"/>
            <a:chExt cx="706544" cy="104212"/>
          </a:xfrm>
        </p:grpSpPr>
        <p:sp>
          <p:nvSpPr>
            <p:cNvPr id="3" name="Google Shape;295;p45">
              <a:extLst>
                <a:ext uri="{FF2B5EF4-FFF2-40B4-BE49-F238E27FC236}">
                  <a16:creationId xmlns:a16="http://schemas.microsoft.com/office/drawing/2014/main" id="{F243242C-D21C-A9B9-2799-64FC2B153D6C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Be Vietnam Pro Black"/>
                  <a:ea typeface="Be Vietnam Pro Black"/>
                  <a:cs typeface="Be Vietnam Pro Black"/>
                  <a:sym typeface="Be Vietnam Pro Black"/>
                </a:rPr>
                <a:t>Conclusion</a:t>
              </a:r>
              <a:endParaRPr dirty="0"/>
            </a:p>
          </p:txBody>
        </p:sp>
        <p:sp>
          <p:nvSpPr>
            <p:cNvPr id="4" name="Google Shape;296;p45">
              <a:extLst>
                <a:ext uri="{FF2B5EF4-FFF2-40B4-BE49-F238E27FC236}">
                  <a16:creationId xmlns:a16="http://schemas.microsoft.com/office/drawing/2014/main" id="{2E33CE17-90C3-F6D6-F6AC-B6CEB4B27074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7;p45">
              <a:extLst>
                <a:ext uri="{FF2B5EF4-FFF2-40B4-BE49-F238E27FC236}">
                  <a16:creationId xmlns:a16="http://schemas.microsoft.com/office/drawing/2014/main" id="{45F29897-2133-33A7-5EF2-8917C8ABC084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8;p45">
              <a:extLst>
                <a:ext uri="{FF2B5EF4-FFF2-40B4-BE49-F238E27FC236}">
                  <a16:creationId xmlns:a16="http://schemas.microsoft.com/office/drawing/2014/main" id="{AB08AB93-3951-4F44-EF5E-DB0076D936C1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99;p45">
            <a:extLst>
              <a:ext uri="{FF2B5EF4-FFF2-40B4-BE49-F238E27FC236}">
                <a16:creationId xmlns:a16="http://schemas.microsoft.com/office/drawing/2014/main" id="{0B0BC069-D862-9DAE-4F18-178A2E7F8DB3}"/>
              </a:ext>
            </a:extLst>
          </p:cNvPr>
          <p:cNvSpPr txBox="1"/>
          <p:nvPr/>
        </p:nvSpPr>
        <p:spPr>
          <a:xfrm>
            <a:off x="1448903" y="1572723"/>
            <a:ext cx="8303100" cy="3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" sz="20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4 selected countries for our expansion are Australia, Canada, Singapore, Sri Lanka. Our Major Focus will be on Australia, As this Country has 3 most suitable cities</a:t>
            </a:r>
            <a:r>
              <a:rPr lang="en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" sz="20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According to our data, To get a higher rating, We must keep the rate of cuisines in the middle range, keep high quality cuisines and provide additional facilities in our new Restaurants.</a:t>
            </a:r>
            <a:endParaRPr sz="2000" b="1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" sz="20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must offer more services like online delivery and table booking to increase the customer’s ratings because customers enjoy additional ease &amp; convenience in their dining experience.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2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4;p46">
            <a:extLst>
              <a:ext uri="{FF2B5EF4-FFF2-40B4-BE49-F238E27FC236}">
                <a16:creationId xmlns:a16="http://schemas.microsoft.com/office/drawing/2014/main" id="{A22EB70A-36EC-1044-95AE-6E5958AB74B8}"/>
              </a:ext>
            </a:extLst>
          </p:cNvPr>
          <p:cNvSpPr txBox="1"/>
          <p:nvPr/>
        </p:nvSpPr>
        <p:spPr>
          <a:xfrm>
            <a:off x="1492504" y="223347"/>
            <a:ext cx="3508866" cy="83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800"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62E4E-D371-8AA2-C562-243B79E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04" y="1224500"/>
            <a:ext cx="10018644" cy="51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31BB27-B021-06F1-43E2-6F18F7C3EE00}"/>
              </a:ext>
            </a:extLst>
          </p:cNvPr>
          <p:cNvSpPr txBox="1"/>
          <p:nvPr/>
        </p:nvSpPr>
        <p:spPr>
          <a:xfrm>
            <a:off x="2097157" y="531366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lt1"/>
                </a:solidFill>
              </a:rPr>
              <a:t>Thank You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255B2-9D5F-F398-72F8-B493A26A0ABB}"/>
              </a:ext>
            </a:extLst>
          </p:cNvPr>
          <p:cNvSpPr txBox="1"/>
          <p:nvPr/>
        </p:nvSpPr>
        <p:spPr>
          <a:xfrm>
            <a:off x="2971799" y="1735575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198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9;p30">
            <a:extLst>
              <a:ext uri="{FF2B5EF4-FFF2-40B4-BE49-F238E27FC236}">
                <a16:creationId xmlns:a16="http://schemas.microsoft.com/office/drawing/2014/main" id="{4397C80E-511C-FEA9-5A8B-EB354C75FC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584"/>
          <a:stretch/>
        </p:blipFill>
        <p:spPr>
          <a:xfrm>
            <a:off x="2314833" y="845798"/>
            <a:ext cx="7336618" cy="396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04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6;p31">
            <a:extLst>
              <a:ext uri="{FF2B5EF4-FFF2-40B4-BE49-F238E27FC236}">
                <a16:creationId xmlns:a16="http://schemas.microsoft.com/office/drawing/2014/main" id="{936152D7-9068-5356-427A-445EF8EFA73E}"/>
              </a:ext>
            </a:extLst>
          </p:cNvPr>
          <p:cNvGrpSpPr/>
          <p:nvPr/>
        </p:nvGrpSpPr>
        <p:grpSpPr>
          <a:xfrm>
            <a:off x="889686" y="164757"/>
            <a:ext cx="4036541" cy="775686"/>
            <a:chOff x="4459463" y="2488594"/>
            <a:chExt cx="801189" cy="234254"/>
          </a:xfrm>
        </p:grpSpPr>
        <p:sp>
          <p:nvSpPr>
            <p:cNvPr id="3" name="Google Shape;177;p31">
              <a:extLst>
                <a:ext uri="{FF2B5EF4-FFF2-40B4-BE49-F238E27FC236}">
                  <a16:creationId xmlns:a16="http://schemas.microsoft.com/office/drawing/2014/main" id="{2BBD0F44-2A31-4D6C-D293-ADFBA25E1A9A}"/>
                </a:ext>
              </a:extLst>
            </p:cNvPr>
            <p:cNvSpPr/>
            <p:nvPr/>
          </p:nvSpPr>
          <p:spPr>
            <a:xfrm>
              <a:off x="4459463" y="2488594"/>
              <a:ext cx="118803" cy="234254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F8D5C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FF0000"/>
                </a:highlight>
              </a:endParaRPr>
            </a:p>
          </p:txBody>
        </p:sp>
        <p:sp>
          <p:nvSpPr>
            <p:cNvPr id="4" name="Google Shape;178;p31">
              <a:extLst>
                <a:ext uri="{FF2B5EF4-FFF2-40B4-BE49-F238E27FC236}">
                  <a16:creationId xmlns:a16="http://schemas.microsoft.com/office/drawing/2014/main" id="{E216CC23-6465-CC42-283F-947FD16E37C0}"/>
                </a:ext>
              </a:extLst>
            </p:cNvPr>
            <p:cNvSpPr/>
            <p:nvPr/>
          </p:nvSpPr>
          <p:spPr>
            <a:xfrm>
              <a:off x="4471958" y="2574409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CC0000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9;p31">
              <a:extLst>
                <a:ext uri="{FF2B5EF4-FFF2-40B4-BE49-F238E27FC236}">
                  <a16:creationId xmlns:a16="http://schemas.microsoft.com/office/drawing/2014/main" id="{7B16CF5B-3458-A6BC-116A-4EF44AA289FD}"/>
                </a:ext>
              </a:extLst>
            </p:cNvPr>
            <p:cNvSpPr/>
            <p:nvPr/>
          </p:nvSpPr>
          <p:spPr>
            <a:xfrm>
              <a:off x="4485626" y="2497506"/>
              <a:ext cx="775026" cy="216431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CC0000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FFFFFF"/>
                  </a:solidFill>
                  <a:highlight>
                    <a:srgbClr val="000000"/>
                  </a:highlight>
                  <a:latin typeface="Be Vietnam Pro"/>
                  <a:ea typeface="Be Vietnam Pro"/>
                  <a:cs typeface="Be Vietnam Pro"/>
                  <a:sym typeface="Be Vietnam Pro"/>
                </a:rPr>
                <a:t>ZOMATO JOURNEY</a:t>
              </a:r>
              <a:endParaRPr dirty="0">
                <a:solidFill>
                  <a:srgbClr val="FFFFFF"/>
                </a:solidFill>
                <a:highlight>
                  <a:srgbClr val="000000"/>
                </a:highlight>
              </a:endParaRPr>
            </a:p>
          </p:txBody>
        </p:sp>
      </p:grpSp>
      <p:pic>
        <p:nvPicPr>
          <p:cNvPr id="6" name="Google Shape;175;p31">
            <a:extLst>
              <a:ext uri="{FF2B5EF4-FFF2-40B4-BE49-F238E27FC236}">
                <a16:creationId xmlns:a16="http://schemas.microsoft.com/office/drawing/2014/main" id="{3075B043-0F40-8905-190F-12FE3745E0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88238" y="1565190"/>
            <a:ext cx="3195650" cy="412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4;p31">
            <a:extLst>
              <a:ext uri="{FF2B5EF4-FFF2-40B4-BE49-F238E27FC236}">
                <a16:creationId xmlns:a16="http://schemas.microsoft.com/office/drawing/2014/main" id="{02D93373-41A4-FB44-346B-7B6E9F1EF7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168" y="1565190"/>
            <a:ext cx="5792226" cy="4127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67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CF93-ED37-C6F6-7205-9A9D6726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605" y="618518"/>
            <a:ext cx="7652952" cy="97138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Google Shape;184;p32">
            <a:extLst>
              <a:ext uri="{FF2B5EF4-FFF2-40B4-BE49-F238E27FC236}">
                <a16:creationId xmlns:a16="http://schemas.microsoft.com/office/drawing/2014/main" id="{4D039383-E06E-F696-606A-603F717C42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499"/>
          <a:stretch/>
        </p:blipFill>
        <p:spPr>
          <a:xfrm>
            <a:off x="1870597" y="2191265"/>
            <a:ext cx="8447630" cy="4369493"/>
          </a:xfrm>
          <a:prstGeom prst="rect">
            <a:avLst/>
          </a:prstGeom>
          <a:noFill/>
          <a:ln w="9525" cap="flat" cmpd="sng">
            <a:solidFill>
              <a:srgbClr val="FDF3E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502C8-B28A-7802-56DC-3DB44E037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05" y="618518"/>
            <a:ext cx="7595286" cy="9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3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9;p33">
            <a:extLst>
              <a:ext uri="{FF2B5EF4-FFF2-40B4-BE49-F238E27FC236}">
                <a16:creationId xmlns:a16="http://schemas.microsoft.com/office/drawing/2014/main" id="{3233B376-84E1-CC1E-4275-9AD94CA47DD8}"/>
              </a:ext>
            </a:extLst>
          </p:cNvPr>
          <p:cNvGrpSpPr/>
          <p:nvPr/>
        </p:nvGrpSpPr>
        <p:grpSpPr>
          <a:xfrm>
            <a:off x="648624" y="337026"/>
            <a:ext cx="5949883" cy="587093"/>
            <a:chOff x="6331525" y="3733725"/>
            <a:chExt cx="2570700" cy="351300"/>
          </a:xfrm>
        </p:grpSpPr>
        <p:sp>
          <p:nvSpPr>
            <p:cNvPr id="3" name="Google Shape;190;p33">
              <a:extLst>
                <a:ext uri="{FF2B5EF4-FFF2-40B4-BE49-F238E27FC236}">
                  <a16:creationId xmlns:a16="http://schemas.microsoft.com/office/drawing/2014/main" id="{7EEF6A47-4596-B37A-4A35-AFB361BCCFF5}"/>
                </a:ext>
              </a:extLst>
            </p:cNvPr>
            <p:cNvSpPr/>
            <p:nvPr/>
          </p:nvSpPr>
          <p:spPr>
            <a:xfrm>
              <a:off x="6331525" y="373372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FDF3E9"/>
                  </a:solidFill>
                  <a:highlight>
                    <a:srgbClr val="800000"/>
                  </a:highlight>
                  <a:latin typeface="Be Vietnam Pro"/>
                  <a:ea typeface="Be Vietnam Pro"/>
                  <a:cs typeface="Be Vietnam Pro"/>
                  <a:sym typeface="Be Vietnam Pro"/>
                </a:rPr>
                <a:t>PROBLEM STATEMENT</a:t>
              </a:r>
              <a:endParaRPr b="1" dirty="0">
                <a:solidFill>
                  <a:srgbClr val="FDF3E9"/>
                </a:solidFill>
                <a:highlight>
                  <a:srgbClr val="800000"/>
                </a:highlight>
                <a:latin typeface="Figtree"/>
                <a:ea typeface="Figtree"/>
                <a:cs typeface="Figtree"/>
                <a:sym typeface="Figtre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4" name="Google Shape;191;p33">
              <a:extLst>
                <a:ext uri="{FF2B5EF4-FFF2-40B4-BE49-F238E27FC236}">
                  <a16:creationId xmlns:a16="http://schemas.microsoft.com/office/drawing/2014/main" id="{A3F5315D-C3C9-B581-EBC5-3308B23797A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2;p33">
              <a:extLst>
                <a:ext uri="{FF2B5EF4-FFF2-40B4-BE49-F238E27FC236}">
                  <a16:creationId xmlns:a16="http://schemas.microsoft.com/office/drawing/2014/main" id="{650AF6E0-0622-D7F8-1AA2-497FFEF17D94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3;p33">
              <a:extLst>
                <a:ext uri="{FF2B5EF4-FFF2-40B4-BE49-F238E27FC236}">
                  <a16:creationId xmlns:a16="http://schemas.microsoft.com/office/drawing/2014/main" id="{4C130072-3CF4-D9D3-89F1-429121097CDE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94;p33">
            <a:extLst>
              <a:ext uri="{FF2B5EF4-FFF2-40B4-BE49-F238E27FC236}">
                <a16:creationId xmlns:a16="http://schemas.microsoft.com/office/drawing/2014/main" id="{2919E951-F68F-EA2C-20B0-69841C4B21A4}"/>
              </a:ext>
            </a:extLst>
          </p:cNvPr>
          <p:cNvSpPr txBox="1"/>
          <p:nvPr/>
        </p:nvSpPr>
        <p:spPr>
          <a:xfrm>
            <a:off x="1960605" y="2321915"/>
            <a:ext cx="9012195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SUGGESTING SOME COUNTRIES AND CITIES FOR OPENING NEW RESTAURANTS AND EXPANSION STRATEGIES FOR ZOMATO BY ANALYSING THEIR DATASETS.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3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9;p34">
            <a:extLst>
              <a:ext uri="{FF2B5EF4-FFF2-40B4-BE49-F238E27FC236}">
                <a16:creationId xmlns:a16="http://schemas.microsoft.com/office/drawing/2014/main" id="{02BF6A49-A809-8B40-F2B4-9E17519214E7}"/>
              </a:ext>
            </a:extLst>
          </p:cNvPr>
          <p:cNvSpPr txBox="1"/>
          <p:nvPr/>
        </p:nvSpPr>
        <p:spPr>
          <a:xfrm>
            <a:off x="2830664" y="815688"/>
            <a:ext cx="5716988" cy="95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Contents</a:t>
            </a:r>
            <a:endParaRPr sz="3200" dirty="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12796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23;p35">
            <a:extLst>
              <a:ext uri="{FF2B5EF4-FFF2-40B4-BE49-F238E27FC236}">
                <a16:creationId xmlns:a16="http://schemas.microsoft.com/office/drawing/2014/main" id="{A9FB2118-46F4-1C56-4CAB-AF09FE2D12EE}"/>
              </a:ext>
            </a:extLst>
          </p:cNvPr>
          <p:cNvGrpSpPr/>
          <p:nvPr/>
        </p:nvGrpSpPr>
        <p:grpSpPr>
          <a:xfrm>
            <a:off x="1322767" y="181928"/>
            <a:ext cx="4866065" cy="847091"/>
            <a:chOff x="4436707" y="4340222"/>
            <a:chExt cx="1023767" cy="244217"/>
          </a:xfrm>
        </p:grpSpPr>
        <p:sp>
          <p:nvSpPr>
            <p:cNvPr id="3" name="Google Shape;224;p35">
              <a:extLst>
                <a:ext uri="{FF2B5EF4-FFF2-40B4-BE49-F238E27FC236}">
                  <a16:creationId xmlns:a16="http://schemas.microsoft.com/office/drawing/2014/main" id="{A792377B-BC67-7D00-D992-12F2152FFBD1}"/>
                </a:ext>
              </a:extLst>
            </p:cNvPr>
            <p:cNvSpPr/>
            <p:nvPr/>
          </p:nvSpPr>
          <p:spPr>
            <a:xfrm>
              <a:off x="4436707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5;p35">
              <a:extLst>
                <a:ext uri="{FF2B5EF4-FFF2-40B4-BE49-F238E27FC236}">
                  <a16:creationId xmlns:a16="http://schemas.microsoft.com/office/drawing/2014/main" id="{84611F5C-37C6-F60D-230B-A45736896093}"/>
                </a:ext>
              </a:extLst>
            </p:cNvPr>
            <p:cNvSpPr/>
            <p:nvPr/>
          </p:nvSpPr>
          <p:spPr>
            <a:xfrm>
              <a:off x="4484204" y="4386022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6;p35">
              <a:extLst>
                <a:ext uri="{FF2B5EF4-FFF2-40B4-BE49-F238E27FC236}">
                  <a16:creationId xmlns:a16="http://schemas.microsoft.com/office/drawing/2014/main" id="{34A05AD7-450C-D115-BC28-E5E557569DC6}"/>
                </a:ext>
              </a:extLst>
            </p:cNvPr>
            <p:cNvSpPr/>
            <p:nvPr/>
          </p:nvSpPr>
          <p:spPr>
            <a:xfrm>
              <a:off x="4533339" y="4385283"/>
              <a:ext cx="927134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FFFF"/>
                  </a:solidFill>
                  <a:latin typeface="Be Vietnam Pro Black"/>
                  <a:ea typeface="Be Vietnam Pro Black"/>
                  <a:cs typeface="Be Vietnam Pro Black"/>
                  <a:sym typeface="Be Vietnam Pro Black"/>
                </a:rPr>
                <a:t>Global Overview</a:t>
              </a:r>
              <a:endParaRPr sz="2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A7991A9-2530-274B-7AA1-33234F5C8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18278"/>
              </p:ext>
            </p:extLst>
          </p:nvPr>
        </p:nvGraphicFramePr>
        <p:xfrm>
          <a:off x="2862469" y="2019299"/>
          <a:ext cx="6424653" cy="343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186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36">
            <a:extLst>
              <a:ext uri="{FF2B5EF4-FFF2-40B4-BE49-F238E27FC236}">
                <a16:creationId xmlns:a16="http://schemas.microsoft.com/office/drawing/2014/main" id="{63003BF9-A066-9BA2-BDF5-76F8534B62D2}"/>
              </a:ext>
            </a:extLst>
          </p:cNvPr>
          <p:cNvSpPr/>
          <p:nvPr/>
        </p:nvSpPr>
        <p:spPr>
          <a:xfrm>
            <a:off x="3714898" y="295129"/>
            <a:ext cx="4421931" cy="823774"/>
          </a:xfrm>
          <a:custGeom>
            <a:avLst/>
            <a:gdLst/>
            <a:ahLst/>
            <a:cxnLst/>
            <a:rect l="l" t="t" r="r" b="b"/>
            <a:pathLst>
              <a:path w="16911" h="3199" extrusionOk="0">
                <a:moveTo>
                  <a:pt x="1" y="1"/>
                </a:moveTo>
                <a:lnTo>
                  <a:pt x="1" y="3198"/>
                </a:lnTo>
                <a:lnTo>
                  <a:pt x="16911" y="3198"/>
                </a:lnTo>
                <a:lnTo>
                  <a:pt x="16911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Market Trends</a:t>
            </a:r>
            <a:endParaRPr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5F45AF-DC0E-489C-B106-9EF01C456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110703"/>
              </p:ext>
            </p:extLst>
          </p:nvPr>
        </p:nvGraphicFramePr>
        <p:xfrm>
          <a:off x="2924257" y="1892410"/>
          <a:ext cx="6529843" cy="3124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251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9;p37">
            <a:extLst>
              <a:ext uri="{FF2B5EF4-FFF2-40B4-BE49-F238E27FC236}">
                <a16:creationId xmlns:a16="http://schemas.microsoft.com/office/drawing/2014/main" id="{9AFECD09-65DC-D7AF-FB09-7C736199A605}"/>
              </a:ext>
            </a:extLst>
          </p:cNvPr>
          <p:cNvSpPr txBox="1">
            <a:spLocks/>
          </p:cNvSpPr>
          <p:nvPr/>
        </p:nvSpPr>
        <p:spPr>
          <a:xfrm>
            <a:off x="2495550" y="365760"/>
            <a:ext cx="7200900" cy="170953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2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22"/>
              <a:buFont typeface="Arial"/>
              <a:buNone/>
            </a:pPr>
            <a:r>
              <a:rPr lang="en-IN" sz="147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Expansion Opportunities</a:t>
            </a:r>
            <a:endParaRPr lang="en-IN" sz="14750" dirty="0">
              <a:solidFill>
                <a:schemeClr val="lt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2A65A4-E13B-45F5-96F1-319E96B60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705942"/>
              </p:ext>
            </p:extLst>
          </p:nvPr>
        </p:nvGraphicFramePr>
        <p:xfrm>
          <a:off x="3085107" y="2575559"/>
          <a:ext cx="6321286" cy="268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9651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</TotalTime>
  <Words>165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 Vietnam Pro</vt:lpstr>
      <vt:lpstr>Be Vietnam Pro Black</vt:lpstr>
      <vt:lpstr>Calibri</vt:lpstr>
      <vt:lpstr>Figtree</vt:lpstr>
      <vt:lpstr>Tw Cen MT</vt:lpstr>
      <vt:lpstr>Circuit</vt:lpstr>
      <vt:lpstr>ZOMATO EXPANSION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EXPANSION PROJECT</dc:title>
  <dc:creator>Anita Verma</dc:creator>
  <cp:lastModifiedBy>Anita Verma</cp:lastModifiedBy>
  <cp:revision>9</cp:revision>
  <dcterms:created xsi:type="dcterms:W3CDTF">2024-03-13T12:39:30Z</dcterms:created>
  <dcterms:modified xsi:type="dcterms:W3CDTF">2024-03-13T15:36:54Z</dcterms:modified>
</cp:coreProperties>
</file>