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4" r:id="rId3"/>
    <p:sldId id="257" r:id="rId4"/>
    <p:sldId id="258" r:id="rId5"/>
    <p:sldId id="260" r:id="rId6"/>
    <p:sldId id="261" r:id="rId7"/>
    <p:sldId id="275" r:id="rId8"/>
    <p:sldId id="276" r:id="rId9"/>
    <p:sldId id="262" r:id="rId10"/>
    <p:sldId id="263" r:id="rId11"/>
    <p:sldId id="264" r:id="rId12"/>
    <p:sldId id="266" r:id="rId13"/>
    <p:sldId id="269" r:id="rId14"/>
    <p:sldId id="270" r:id="rId15"/>
    <p:sldId id="277"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4F9394-B340-4A01-88F2-0EF7E5D1A131}" v="142" dt="2024-04-22T10:52:13.2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a Verma" userId="219ba706db151e76" providerId="LiveId" clId="{FB4F9394-B340-4A01-88F2-0EF7E5D1A131}"/>
    <pc:docChg chg="undo custSel modSld">
      <pc:chgData name="Anita Verma" userId="219ba706db151e76" providerId="LiveId" clId="{FB4F9394-B340-4A01-88F2-0EF7E5D1A131}" dt="2024-04-22T10:52:13.286" v="142" actId="20577"/>
      <pc:docMkLst>
        <pc:docMk/>
      </pc:docMkLst>
      <pc:sldChg chg="modSp">
        <pc:chgData name="Anita Verma" userId="219ba706db151e76" providerId="LiveId" clId="{FB4F9394-B340-4A01-88F2-0EF7E5D1A131}" dt="2024-04-22T10:48:09.428" v="43" actId="20577"/>
        <pc:sldMkLst>
          <pc:docMk/>
          <pc:sldMk cId="2860742213" sldId="264"/>
        </pc:sldMkLst>
        <pc:graphicFrameChg chg="mod">
          <ac:chgData name="Anita Verma" userId="219ba706db151e76" providerId="LiveId" clId="{FB4F9394-B340-4A01-88F2-0EF7E5D1A131}" dt="2024-04-22T10:48:09.428" v="43" actId="20577"/>
          <ac:graphicFrameMkLst>
            <pc:docMk/>
            <pc:sldMk cId="2860742213" sldId="264"/>
            <ac:graphicFrameMk id="4" creationId="{A734BA2E-168E-3D15-05D8-35FED36CE345}"/>
          </ac:graphicFrameMkLst>
        </pc:graphicFrameChg>
      </pc:sldChg>
      <pc:sldChg chg="modSp mod">
        <pc:chgData name="Anita Verma" userId="219ba706db151e76" providerId="LiveId" clId="{FB4F9394-B340-4A01-88F2-0EF7E5D1A131}" dt="2024-04-22T10:50:01.478" v="88" actId="207"/>
        <pc:sldMkLst>
          <pc:docMk/>
          <pc:sldMk cId="2101022576" sldId="267"/>
        </pc:sldMkLst>
        <pc:graphicFrameChg chg="mod">
          <ac:chgData name="Anita Verma" userId="219ba706db151e76" providerId="LiveId" clId="{FB4F9394-B340-4A01-88F2-0EF7E5D1A131}" dt="2024-04-22T10:50:01.478" v="88" actId="207"/>
          <ac:graphicFrameMkLst>
            <pc:docMk/>
            <pc:sldMk cId="2101022576" sldId="267"/>
            <ac:graphicFrameMk id="3" creationId="{627F0F7E-EB21-59F9-F893-0AB909732F8E}"/>
          </ac:graphicFrameMkLst>
        </pc:graphicFrameChg>
        <pc:graphicFrameChg chg="mod">
          <ac:chgData name="Anita Verma" userId="219ba706db151e76" providerId="LiveId" clId="{FB4F9394-B340-4A01-88F2-0EF7E5D1A131}" dt="2024-04-22T10:49:39.520" v="87" actId="207"/>
          <ac:graphicFrameMkLst>
            <pc:docMk/>
            <pc:sldMk cId="2101022576" sldId="267"/>
            <ac:graphicFrameMk id="6" creationId="{3D55A11A-D8CD-8996-74B1-F594DF339C4A}"/>
          </ac:graphicFrameMkLst>
        </pc:graphicFrameChg>
      </pc:sldChg>
      <pc:sldChg chg="modSp mod">
        <pc:chgData name="Anita Verma" userId="219ba706db151e76" providerId="LiveId" clId="{FB4F9394-B340-4A01-88F2-0EF7E5D1A131}" dt="2024-04-22T10:51:27.779" v="103" actId="207"/>
        <pc:sldMkLst>
          <pc:docMk/>
          <pc:sldMk cId="2181496145" sldId="268"/>
        </pc:sldMkLst>
        <pc:graphicFrameChg chg="mod">
          <ac:chgData name="Anita Verma" userId="219ba706db151e76" providerId="LiveId" clId="{FB4F9394-B340-4A01-88F2-0EF7E5D1A131}" dt="2024-04-22T10:51:27.779" v="103" actId="207"/>
          <ac:graphicFrameMkLst>
            <pc:docMk/>
            <pc:sldMk cId="2181496145" sldId="268"/>
            <ac:graphicFrameMk id="3" creationId="{206C9DAD-CEC4-1703-A926-6BA6B9CC77A0}"/>
          </ac:graphicFrameMkLst>
        </pc:graphicFrameChg>
      </pc:sldChg>
      <pc:sldChg chg="addSp delSp modSp mod">
        <pc:chgData name="Anita Verma" userId="219ba706db151e76" providerId="LiveId" clId="{FB4F9394-B340-4A01-88F2-0EF7E5D1A131}" dt="2024-04-22T10:52:13.286" v="142" actId="20577"/>
        <pc:sldMkLst>
          <pc:docMk/>
          <pc:sldMk cId="4197342218" sldId="269"/>
        </pc:sldMkLst>
        <pc:graphicFrameChg chg="mod">
          <ac:chgData name="Anita Verma" userId="219ba706db151e76" providerId="LiveId" clId="{FB4F9394-B340-4A01-88F2-0EF7E5D1A131}" dt="2024-04-22T10:51:52.931" v="121" actId="20577"/>
          <ac:graphicFrameMkLst>
            <pc:docMk/>
            <pc:sldMk cId="4197342218" sldId="269"/>
            <ac:graphicFrameMk id="4" creationId="{47126309-F978-7758-BBBA-EE1B6D002A2B}"/>
          </ac:graphicFrameMkLst>
        </pc:graphicFrameChg>
        <pc:graphicFrameChg chg="add del mod">
          <ac:chgData name="Anita Verma" userId="219ba706db151e76" providerId="LiveId" clId="{FB4F9394-B340-4A01-88F2-0EF7E5D1A131}" dt="2024-04-22T10:52:13.286" v="142" actId="20577"/>
          <ac:graphicFrameMkLst>
            <pc:docMk/>
            <pc:sldMk cId="4197342218" sldId="269"/>
            <ac:graphicFrameMk id="5" creationId="{7DC961A9-DF35-8848-B742-6870ED0B3EF3}"/>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april%20zomatoproject\Rezomato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april%20zomatoproject\Rezomato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april%20zomatoproject\Rezomato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april%20zomatoproject\Rezomato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april%20zomatoproject\Rezomatoexc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april%20zomatoproject\Rezomatoexcel.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[Rezomatoexcel.xlsx]Ojb-wise!PivotTable1</c:name>
    <c:fmtId val="20"/>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'Ojb-wise'!$C$30</c:f>
              <c:strCache>
                <c:ptCount val="1"/>
                <c:pt idx="0">
                  <c:v>Total</c:v>
                </c:pt>
              </c:strCache>
            </c:strRef>
          </c:tx>
          <c:spPr>
            <a:solidFill>
              <a:schemeClr val="accent1"/>
            </a:solidFill>
            <a:ln>
              <a:noFill/>
            </a:ln>
            <a:effectLst/>
            <a:sp3d/>
          </c:spPr>
          <c:invertIfNegative val="0"/>
          <c:cat>
            <c:strRef>
              <c:f>'Ojb-wise'!$B$31:$B$46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'Ojb-wise'!$C$31:$C$46</c:f>
              <c:numCache>
                <c:formatCode>General</c:formatCode>
                <c:ptCount val="15"/>
                <c:pt idx="0">
                  <c:v>1</c:v>
                </c:pt>
                <c:pt idx="1">
                  <c:v>35</c:v>
                </c:pt>
                <c:pt idx="2">
                  <c:v>1</c:v>
                </c:pt>
                <c:pt idx="3">
                  <c:v>8461</c:v>
                </c:pt>
                <c:pt idx="5">
                  <c:v>16</c:v>
                </c:pt>
                <c:pt idx="6">
                  <c:v>6</c:v>
                </c:pt>
                <c:pt idx="7">
                  <c:v>14</c:v>
                </c:pt>
                <c:pt idx="8">
                  <c:v>14</c:v>
                </c:pt>
                <c:pt idx="9">
                  <c:v>38</c:v>
                </c:pt>
                <c:pt idx="11">
                  <c:v>5</c:v>
                </c:pt>
                <c:pt idx="12">
                  <c:v>22</c:v>
                </c:pt>
                <c:pt idx="13">
                  <c:v>16</c:v>
                </c:pt>
                <c:pt idx="14">
                  <c:v>23</c:v>
                </c:pt>
              </c:numCache>
            </c:numRef>
          </c:val>
          <c:extLst>
            <c:ext xmlns:c16="http://schemas.microsoft.com/office/drawing/2014/chart" uri="{C3380CC4-5D6E-409C-BE32-E72D297353CC}">
              <c16:uniqueId val="{00000000-69AF-4F5C-9CE2-15ABD6C683D3}"/>
            </c:ext>
          </c:extLst>
        </c:ser>
        <c:dLbls>
          <c:showLegendKey val="0"/>
          <c:showVal val="0"/>
          <c:showCatName val="0"/>
          <c:showSerName val="0"/>
          <c:showPercent val="0"/>
          <c:showBubbleSize val="0"/>
        </c:dLbls>
        <c:gapWidth val="150"/>
        <c:shape val="box"/>
        <c:axId val="360476272"/>
        <c:axId val="360476752"/>
        <c:axId val="0"/>
      </c:bar3DChart>
      <c:catAx>
        <c:axId val="3604762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0476752"/>
        <c:crosses val="autoZero"/>
        <c:auto val="1"/>
        <c:lblAlgn val="ctr"/>
        <c:lblOffset val="100"/>
        <c:noMultiLvlLbl val="0"/>
      </c:catAx>
      <c:valAx>
        <c:axId val="360476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0476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[Rezomatoexcel.xlsx]Ojb-wise!PivotTable4</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'Ojb-wise'!$G$30</c:f>
              <c:strCache>
                <c:ptCount val="1"/>
                <c:pt idx="0">
                  <c:v>Total</c:v>
                </c:pt>
              </c:strCache>
            </c:strRef>
          </c:tx>
          <c:spPr>
            <a:solidFill>
              <a:schemeClr val="accent1"/>
            </a:solidFill>
            <a:ln>
              <a:noFill/>
            </a:ln>
            <a:effectLst/>
          </c:spPr>
          <c:invertIfNegative val="0"/>
          <c:cat>
            <c:strRef>
              <c:f>'Ojb-wise'!$F$31:$F$41</c:f>
              <c:strCache>
                <c:ptCount val="10"/>
                <c:pt idx="0">
                  <c:v>2010</c:v>
                </c:pt>
                <c:pt idx="1">
                  <c:v>2011</c:v>
                </c:pt>
                <c:pt idx="2">
                  <c:v>2012</c:v>
                </c:pt>
                <c:pt idx="3">
                  <c:v>2013</c:v>
                </c:pt>
                <c:pt idx="4">
                  <c:v>2014</c:v>
                </c:pt>
                <c:pt idx="5">
                  <c:v>2015</c:v>
                </c:pt>
                <c:pt idx="6">
                  <c:v>2016</c:v>
                </c:pt>
                <c:pt idx="7">
                  <c:v>2017</c:v>
                </c:pt>
                <c:pt idx="8">
                  <c:v>2018</c:v>
                </c:pt>
                <c:pt idx="9">
                  <c:v>(blank)</c:v>
                </c:pt>
              </c:strCache>
            </c:strRef>
          </c:cat>
          <c:val>
            <c:numRef>
              <c:f>'Ojb-wise'!$G$31:$G$41</c:f>
              <c:numCache>
                <c:formatCode>General</c:formatCode>
                <c:ptCount val="10"/>
                <c:pt idx="0">
                  <c:v>983</c:v>
                </c:pt>
                <c:pt idx="1">
                  <c:v>992</c:v>
                </c:pt>
                <c:pt idx="2">
                  <c:v>924</c:v>
                </c:pt>
                <c:pt idx="3">
                  <c:v>952</c:v>
                </c:pt>
                <c:pt idx="4">
                  <c:v>954</c:v>
                </c:pt>
                <c:pt idx="5">
                  <c:v>924</c:v>
                </c:pt>
                <c:pt idx="6">
                  <c:v>933</c:v>
                </c:pt>
                <c:pt idx="7">
                  <c:v>995</c:v>
                </c:pt>
                <c:pt idx="8">
                  <c:v>995</c:v>
                </c:pt>
              </c:numCache>
            </c:numRef>
          </c:val>
          <c:extLst>
            <c:ext xmlns:c16="http://schemas.microsoft.com/office/drawing/2014/chart" uri="{C3380CC4-5D6E-409C-BE32-E72D297353CC}">
              <c16:uniqueId val="{00000000-04B0-4644-80B5-65C80FCA559C}"/>
            </c:ext>
          </c:extLst>
        </c:ser>
        <c:dLbls>
          <c:showLegendKey val="0"/>
          <c:showVal val="0"/>
          <c:showCatName val="0"/>
          <c:showSerName val="0"/>
          <c:showPercent val="0"/>
          <c:showBubbleSize val="0"/>
        </c:dLbls>
        <c:gapWidth val="150"/>
        <c:overlap val="100"/>
        <c:axId val="360465232"/>
        <c:axId val="360465712"/>
      </c:barChart>
      <c:catAx>
        <c:axId val="36046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0465712"/>
        <c:crosses val="autoZero"/>
        <c:auto val="1"/>
        <c:lblAlgn val="ctr"/>
        <c:lblOffset val="100"/>
        <c:noMultiLvlLbl val="0"/>
      </c:catAx>
      <c:valAx>
        <c:axId val="360465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0465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Country</a:t>
            </a:r>
            <a:r>
              <a:rPr lang="en-IN" baseline="0" dirty="0"/>
              <a:t> for new Restaurant open </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'Ojb-wise'!$R$28:$R$32</c:f>
              <c:strCache>
                <c:ptCount val="5"/>
                <c:pt idx="0">
                  <c:v>Row Labels</c:v>
                </c:pt>
                <c:pt idx="1">
                  <c:v>Australia</c:v>
                </c:pt>
                <c:pt idx="2">
                  <c:v>Canada</c:v>
                </c:pt>
                <c:pt idx="3">
                  <c:v>Singapore</c:v>
                </c:pt>
                <c:pt idx="4">
                  <c:v>Sri Lanka</c:v>
                </c:pt>
              </c:strCache>
            </c:strRef>
          </c:cat>
          <c:val>
            <c:numRef>
              <c:f>'Ojb-wise'!$S$28:$S$32</c:f>
              <c:numCache>
                <c:formatCode>General</c:formatCode>
                <c:ptCount val="5"/>
              </c:numCache>
            </c:numRef>
          </c:val>
          <c:extLst>
            <c:ext xmlns:c16="http://schemas.microsoft.com/office/drawing/2014/chart" uri="{C3380CC4-5D6E-409C-BE32-E72D297353CC}">
              <c16:uniqueId val="{00000000-D083-489F-826D-9A8C6D21B264}"/>
            </c:ext>
          </c:extLst>
        </c:ser>
        <c:ser>
          <c:idx val="1"/>
          <c:order val="1"/>
          <c:spPr>
            <a:solidFill>
              <a:schemeClr val="accent2"/>
            </a:solidFill>
            <a:ln>
              <a:noFill/>
            </a:ln>
            <a:effectLst/>
          </c:spPr>
          <c:invertIfNegative val="0"/>
          <c:cat>
            <c:strRef>
              <c:f>'Ojb-wise'!$R$28:$R$32</c:f>
              <c:strCache>
                <c:ptCount val="5"/>
                <c:pt idx="0">
                  <c:v>Row Labels</c:v>
                </c:pt>
                <c:pt idx="1">
                  <c:v>Australia</c:v>
                </c:pt>
                <c:pt idx="2">
                  <c:v>Canada</c:v>
                </c:pt>
                <c:pt idx="3">
                  <c:v>Singapore</c:v>
                </c:pt>
                <c:pt idx="4">
                  <c:v>Sri Lanka</c:v>
                </c:pt>
              </c:strCache>
            </c:strRef>
          </c:cat>
          <c:val>
            <c:numRef>
              <c:f>'Ojb-wise'!$T$28:$T$32</c:f>
              <c:numCache>
                <c:formatCode>General</c:formatCode>
                <c:ptCount val="5"/>
                <c:pt idx="0">
                  <c:v>0</c:v>
                </c:pt>
                <c:pt idx="1">
                  <c:v>24</c:v>
                </c:pt>
                <c:pt idx="2">
                  <c:v>4</c:v>
                </c:pt>
                <c:pt idx="3">
                  <c:v>20</c:v>
                </c:pt>
                <c:pt idx="4">
                  <c:v>20</c:v>
                </c:pt>
              </c:numCache>
            </c:numRef>
          </c:val>
          <c:extLst>
            <c:ext xmlns:c16="http://schemas.microsoft.com/office/drawing/2014/chart" uri="{C3380CC4-5D6E-409C-BE32-E72D297353CC}">
              <c16:uniqueId val="{00000001-D083-489F-826D-9A8C6D21B264}"/>
            </c:ext>
          </c:extLst>
        </c:ser>
        <c:dLbls>
          <c:showLegendKey val="0"/>
          <c:showVal val="0"/>
          <c:showCatName val="0"/>
          <c:showSerName val="0"/>
          <c:showPercent val="0"/>
          <c:showBubbleSize val="0"/>
        </c:dLbls>
        <c:gapWidth val="219"/>
        <c:overlap val="-27"/>
        <c:axId val="658990287"/>
        <c:axId val="658982607"/>
      </c:barChart>
      <c:catAx>
        <c:axId val="658990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8982607"/>
        <c:crosses val="autoZero"/>
        <c:auto val="1"/>
        <c:lblAlgn val="ctr"/>
        <c:lblOffset val="100"/>
        <c:noMultiLvlLbl val="0"/>
      </c:catAx>
      <c:valAx>
        <c:axId val="6589826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8990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025371828521428E-2"/>
          <c:y val="0.13930555555555557"/>
          <c:w val="0.87753018372703417"/>
          <c:h val="0.72088764946048411"/>
        </c:manualLayout>
      </c:layout>
      <c:barChart>
        <c:barDir val="col"/>
        <c:grouping val="clustered"/>
        <c:varyColors val="0"/>
        <c:ser>
          <c:idx val="0"/>
          <c:order val="0"/>
          <c:tx>
            <c:strRef>
              <c:f>subjective!$I$22</c:f>
              <c:strCache>
                <c:ptCount val="1"/>
                <c:pt idx="0">
                  <c:v>Average of price in rs</c:v>
                </c:pt>
              </c:strCache>
            </c:strRef>
          </c:tx>
          <c:spPr>
            <a:solidFill>
              <a:schemeClr val="accent1"/>
            </a:solidFill>
            <a:ln>
              <a:noFill/>
            </a:ln>
            <a:effectLst/>
          </c:spPr>
          <c:invertIfNegative val="0"/>
          <c:cat>
            <c:strRef>
              <c:f>subjective!$H$23:$H$26</c:f>
              <c:strCache>
                <c:ptCount val="3"/>
                <c:pt idx="0">
                  <c:v>Australia</c:v>
                </c:pt>
                <c:pt idx="1">
                  <c:v>Canada</c:v>
                </c:pt>
                <c:pt idx="2">
                  <c:v>Sri Lanka</c:v>
                </c:pt>
              </c:strCache>
            </c:strRef>
          </c:cat>
          <c:val>
            <c:numRef>
              <c:f>subjective!$I$23:$I$26</c:f>
              <c:numCache>
                <c:formatCode>General</c:formatCode>
                <c:ptCount val="3"/>
                <c:pt idx="0">
                  <c:v>1315.1908333333338</c:v>
                </c:pt>
                <c:pt idx="1">
                  <c:v>2221.0375000000004</c:v>
                </c:pt>
                <c:pt idx="2">
                  <c:v>641.25</c:v>
                </c:pt>
              </c:numCache>
            </c:numRef>
          </c:val>
          <c:extLst>
            <c:ext xmlns:c16="http://schemas.microsoft.com/office/drawing/2014/chart" uri="{C3380CC4-5D6E-409C-BE32-E72D297353CC}">
              <c16:uniqueId val="{00000000-AB32-43A6-A543-B14ED452B9BC}"/>
            </c:ext>
          </c:extLst>
        </c:ser>
        <c:dLbls>
          <c:showLegendKey val="0"/>
          <c:showVal val="0"/>
          <c:showCatName val="0"/>
          <c:showSerName val="0"/>
          <c:showPercent val="0"/>
          <c:showBubbleSize val="0"/>
        </c:dLbls>
        <c:gapWidth val="219"/>
        <c:overlap val="-27"/>
        <c:axId val="966961072"/>
        <c:axId val="966954832"/>
      </c:barChart>
      <c:catAx>
        <c:axId val="96696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6954832"/>
        <c:crosses val="autoZero"/>
        <c:auto val="1"/>
        <c:lblAlgn val="ctr"/>
        <c:lblOffset val="100"/>
        <c:noMultiLvlLbl val="0"/>
      </c:catAx>
      <c:valAx>
        <c:axId val="966954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6961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[Rezomatoexcel.xlsx]sub ques 7 and 8 and 9!PivotTable12</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Online</a:t>
            </a:r>
            <a:r>
              <a:rPr lang="en-US" baseline="0" dirty="0"/>
              <a:t> Table</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doughnutChart>
        <c:varyColors val="1"/>
        <c:ser>
          <c:idx val="0"/>
          <c:order val="0"/>
          <c:tx>
            <c:strRef>
              <c:f>'sub ques 7 and 8 and 9'!$C$4</c:f>
              <c:strCache>
                <c:ptCount val="1"/>
                <c:pt idx="0">
                  <c:v>Total</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2A0B-4C75-A560-291BFB2F44D5}"/>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2A0B-4C75-A560-291BFB2F44D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'sub ques 7 and 8 and 9'!$B$5:$B$7</c:f>
              <c:strCache>
                <c:ptCount val="2"/>
                <c:pt idx="0">
                  <c:v>No</c:v>
                </c:pt>
                <c:pt idx="1">
                  <c:v>Yes</c:v>
                </c:pt>
              </c:strCache>
            </c:strRef>
          </c:cat>
          <c:val>
            <c:numRef>
              <c:f>'sub ques 7 and 8 and 9'!$C$5:$C$7</c:f>
              <c:numCache>
                <c:formatCode>General</c:formatCode>
                <c:ptCount val="2"/>
                <c:pt idx="0">
                  <c:v>2.8096866436315997</c:v>
                </c:pt>
                <c:pt idx="1">
                  <c:v>3.4825561312607936</c:v>
                </c:pt>
              </c:numCache>
            </c:numRef>
          </c:val>
          <c:extLst>
            <c:ext xmlns:c16="http://schemas.microsoft.com/office/drawing/2014/chart" uri="{C3380CC4-5D6E-409C-BE32-E72D297353CC}">
              <c16:uniqueId val="{00000004-2A0B-4C75-A560-291BFB2F44D5}"/>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[Rezomatoexcel.xlsx]sub ques 7 and 8 and 9!PivotTable13</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Table</a:t>
            </a:r>
            <a:r>
              <a:rPr lang="en-US" baseline="0" dirty="0"/>
              <a:t> booking</a:t>
            </a:r>
            <a:endParaRPr lang="en-US"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2"/>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a:noFill/>
          </a:ln>
          <a:effectLst>
            <a:outerShdw blurRad="254000" sx="102000" sy="102000" algn="ctr" rotWithShape="0">
              <a:prstClr val="black">
                <a:alpha val="20000"/>
              </a:prstClr>
            </a:outerShdw>
          </a:effectLst>
          <a:sp3d/>
        </c:spPr>
      </c:pivotFmt>
      <c:pivotFmt>
        <c:idx val="2"/>
        <c:spPr>
          <a:solidFill>
            <a:schemeClr val="accent2"/>
          </a:solidFill>
          <a:ln>
            <a:noFill/>
          </a:ln>
          <a:effectLst>
            <a:outerShdw blurRad="254000" sx="102000" sy="102000" algn="ctr" rotWithShape="0">
              <a:prstClr val="black">
                <a:alpha val="20000"/>
              </a:prstClr>
            </a:outerShdw>
          </a:effectLst>
          <a:sp3d/>
        </c:spPr>
      </c:pivotFmt>
      <c:pivotFmt>
        <c:idx val="3"/>
        <c:spPr>
          <a:solidFill>
            <a:schemeClr val="accent2"/>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2"/>
          </a:solidFill>
          <a:ln>
            <a:noFill/>
          </a:ln>
          <a:effectLst>
            <a:outerShdw blurRad="254000" sx="102000" sy="102000" algn="ctr" rotWithShape="0">
              <a:prstClr val="black">
                <a:alpha val="20000"/>
              </a:prstClr>
            </a:outerShdw>
          </a:effectLst>
          <a:sp3d/>
        </c:spPr>
      </c:pivotFmt>
      <c:pivotFmt>
        <c:idx val="5"/>
        <c:spPr>
          <a:solidFill>
            <a:schemeClr val="accent2"/>
          </a:solidFill>
          <a:ln>
            <a:noFill/>
          </a:ln>
          <a:effectLst>
            <a:outerShdw blurRad="254000" sx="102000" sy="102000" algn="ctr" rotWithShape="0">
              <a:prstClr val="black">
                <a:alpha val="20000"/>
              </a:prstClr>
            </a:outerShdw>
          </a:effectLst>
          <a:sp3d/>
        </c:spPr>
      </c:pivotFmt>
      <c:pivotFmt>
        <c:idx val="6"/>
        <c:spPr>
          <a:solidFill>
            <a:schemeClr val="accent2"/>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2"/>
          </a:solidFill>
          <a:ln>
            <a:noFill/>
          </a:ln>
          <a:effectLst>
            <a:outerShdw blurRad="254000" sx="102000" sy="102000" algn="ctr" rotWithShape="0">
              <a:prstClr val="black">
                <a:alpha val="20000"/>
              </a:prstClr>
            </a:outerShdw>
          </a:effectLst>
          <a:sp3d/>
        </c:spPr>
      </c:pivotFmt>
      <c:pivotFmt>
        <c:idx val="8"/>
        <c:spPr>
          <a:solidFill>
            <a:schemeClr val="accent2"/>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'sub ques 7 and 8 and 9'!$F$4</c:f>
              <c:strCache>
                <c:ptCount val="1"/>
                <c:pt idx="0">
                  <c:v>Total</c:v>
                </c:pt>
              </c:strCache>
            </c:strRef>
          </c:tx>
          <c:dPt>
            <c:idx val="0"/>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25FB-4050-B160-4AFF7405E706}"/>
              </c:ext>
            </c:extLst>
          </c:dPt>
          <c:dPt>
            <c:idx val="1"/>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25FB-4050-B160-4AFF7405E706}"/>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'sub ques 7 and 8 and 9'!$E$5:$E$7</c:f>
              <c:strCache>
                <c:ptCount val="2"/>
                <c:pt idx="0">
                  <c:v>No</c:v>
                </c:pt>
                <c:pt idx="1">
                  <c:v>Yes</c:v>
                </c:pt>
              </c:strCache>
            </c:strRef>
          </c:cat>
          <c:val>
            <c:numRef>
              <c:f>'sub ques 7 and 8 and 9'!$F$5:$F$7</c:f>
              <c:numCache>
                <c:formatCode>General</c:formatCode>
                <c:ptCount val="2"/>
                <c:pt idx="0">
                  <c:v>2.7543098591549313</c:v>
                </c:pt>
                <c:pt idx="1">
                  <c:v>3.2880048959608312</c:v>
                </c:pt>
              </c:numCache>
            </c:numRef>
          </c:val>
          <c:extLst>
            <c:ext xmlns:c16="http://schemas.microsoft.com/office/drawing/2014/chart" uri="{C3380CC4-5D6E-409C-BE32-E72D297353CC}">
              <c16:uniqueId val="{00000004-25FB-4050-B160-4AFF7405E706}"/>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D7797-C5DA-42D7-A055-ECA8321EBF19}"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77A5C-76B1-4527-AAA2-A134ECB474B1}" type="slidenum">
              <a:rPr lang="en-IN" smtClean="0"/>
              <a:t>‹#›</a:t>
            </a:fld>
            <a:endParaRPr lang="en-IN"/>
          </a:p>
        </p:txBody>
      </p:sp>
    </p:spTree>
    <p:extLst>
      <p:ext uri="{BB962C8B-B14F-4D97-AF65-F5344CB8AC3E}">
        <p14:creationId xmlns:p14="http://schemas.microsoft.com/office/powerpoint/2010/main" val="11822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C77A5C-76B1-4527-AAA2-A134ECB474B1}" type="slidenum">
              <a:rPr lang="en-IN" smtClean="0"/>
              <a:t>12</a:t>
            </a:fld>
            <a:endParaRPr lang="en-IN"/>
          </a:p>
        </p:txBody>
      </p:sp>
    </p:spTree>
    <p:extLst>
      <p:ext uri="{BB962C8B-B14F-4D97-AF65-F5344CB8AC3E}">
        <p14:creationId xmlns:p14="http://schemas.microsoft.com/office/powerpoint/2010/main" val="2979588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B2E4-BB0F-AF93-256A-FD2577DCDCFF}"/>
              </a:ext>
            </a:extLst>
          </p:cNvPr>
          <p:cNvSpPr>
            <a:spLocks noGrp="1"/>
          </p:cNvSpPr>
          <p:nvPr>
            <p:ph type="ctrTitle"/>
          </p:nvPr>
        </p:nvSpPr>
        <p:spPr>
          <a:xfrm>
            <a:off x="1876424" y="327171"/>
            <a:ext cx="8791575" cy="1342238"/>
          </a:xfrm>
        </p:spPr>
        <p:txBody>
          <a:bodyPr>
            <a:normAutofit fontScale="90000"/>
          </a:bodyPr>
          <a:lstStyle/>
          <a:p>
            <a:r>
              <a:rPr lang="en-IN" sz="4800" b="1" dirty="0">
                <a:solidFill>
                  <a:schemeClr val="lt1"/>
                </a:solidFill>
                <a:latin typeface="Be Vietnam Pro"/>
                <a:ea typeface="Be Vietnam Pro"/>
                <a:cs typeface="Be Vietnam Pro"/>
                <a:sym typeface="Be Vietnam Pro"/>
              </a:rPr>
              <a:t>ZOMATO EXPANSION PROJECT</a:t>
            </a:r>
            <a:br>
              <a:rPr lang="en-IN" sz="7200" b="1" dirty="0">
                <a:solidFill>
                  <a:schemeClr val="lt1"/>
                </a:solidFill>
                <a:latin typeface="Be Vietnam Pro"/>
                <a:ea typeface="Be Vietnam Pro"/>
                <a:cs typeface="Be Vietnam Pro"/>
                <a:sym typeface="Be Vietnam Pro"/>
              </a:rPr>
            </a:br>
            <a:endParaRPr lang="en-IN" dirty="0"/>
          </a:p>
        </p:txBody>
      </p:sp>
      <p:sp>
        <p:nvSpPr>
          <p:cNvPr id="3" name="Subtitle 2">
            <a:extLst>
              <a:ext uri="{FF2B5EF4-FFF2-40B4-BE49-F238E27FC236}">
                <a16:creationId xmlns:a16="http://schemas.microsoft.com/office/drawing/2014/main" id="{622A9480-CCE5-15B3-6FF2-09D98289F999}"/>
              </a:ext>
            </a:extLst>
          </p:cNvPr>
          <p:cNvSpPr>
            <a:spLocks noGrp="1"/>
          </p:cNvSpPr>
          <p:nvPr>
            <p:ph type="subTitle" idx="1"/>
          </p:nvPr>
        </p:nvSpPr>
        <p:spPr>
          <a:xfrm>
            <a:off x="1876424" y="1484851"/>
            <a:ext cx="8791575" cy="3772949"/>
          </a:xfrm>
        </p:spPr>
        <p:txBody>
          <a:bodyPr/>
          <a:lstStyle/>
          <a:p>
            <a:endParaRPr lang="en-IN" dirty="0"/>
          </a:p>
        </p:txBody>
      </p:sp>
      <p:pic>
        <p:nvPicPr>
          <p:cNvPr id="5" name="Google Shape;162;p29">
            <a:extLst>
              <a:ext uri="{FF2B5EF4-FFF2-40B4-BE49-F238E27FC236}">
                <a16:creationId xmlns:a16="http://schemas.microsoft.com/office/drawing/2014/main" id="{739E9B02-044E-A1F6-76D4-EDB40ADD8B29}"/>
              </a:ext>
            </a:extLst>
          </p:cNvPr>
          <p:cNvPicPr preferRelativeResize="0"/>
          <p:nvPr/>
        </p:nvPicPr>
        <p:blipFill>
          <a:blip r:embed="rId2">
            <a:alphaModFix/>
          </a:blip>
          <a:stretch>
            <a:fillRect/>
          </a:stretch>
        </p:blipFill>
        <p:spPr>
          <a:xfrm>
            <a:off x="4068661" y="1484851"/>
            <a:ext cx="5198319" cy="3605024"/>
          </a:xfrm>
          <a:prstGeom prst="rect">
            <a:avLst/>
          </a:prstGeom>
          <a:noFill/>
          <a:ln w="9525" cap="flat" cmpd="sng">
            <a:solidFill>
              <a:srgbClr val="F8D5C5"/>
            </a:solidFill>
            <a:prstDash val="solid"/>
            <a:round/>
            <a:headEnd type="none" w="sm" len="sm"/>
            <a:tailEnd type="none" w="sm" len="sm"/>
          </a:ln>
        </p:spPr>
      </p:pic>
    </p:spTree>
    <p:extLst>
      <p:ext uri="{BB962C8B-B14F-4D97-AF65-F5344CB8AC3E}">
        <p14:creationId xmlns:p14="http://schemas.microsoft.com/office/powerpoint/2010/main" val="181821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D79C149-3078-201C-C71A-1005E486493C}"/>
              </a:ext>
            </a:extLst>
          </p:cNvPr>
          <p:cNvGraphicFramePr>
            <a:graphicFrameLocks/>
          </p:cNvGraphicFramePr>
          <p:nvPr>
            <p:extLst>
              <p:ext uri="{D42A27DB-BD31-4B8C-83A1-F6EECF244321}">
                <p14:modId xmlns:p14="http://schemas.microsoft.com/office/powerpoint/2010/main" val="1868536644"/>
              </p:ext>
            </p:extLst>
          </p:nvPr>
        </p:nvGraphicFramePr>
        <p:xfrm>
          <a:off x="3414320" y="2389282"/>
          <a:ext cx="6560190" cy="2079436"/>
        </p:xfrm>
        <a:graphic>
          <a:graphicData uri="http://schemas.openxmlformats.org/drawingml/2006/chart">
            <c:chart xmlns:c="http://schemas.openxmlformats.org/drawingml/2006/chart" xmlns:r="http://schemas.openxmlformats.org/officeDocument/2006/relationships" r:id="rId2"/>
          </a:graphicData>
        </a:graphic>
      </p:graphicFrame>
      <p:sp>
        <p:nvSpPr>
          <p:cNvPr id="3" name="Google Shape;232;p36">
            <a:extLst>
              <a:ext uri="{FF2B5EF4-FFF2-40B4-BE49-F238E27FC236}">
                <a16:creationId xmlns:a16="http://schemas.microsoft.com/office/drawing/2014/main" id="{A71A933A-36AF-9FB7-8A46-F12A3B66716E}"/>
              </a:ext>
            </a:extLst>
          </p:cNvPr>
          <p:cNvSpPr/>
          <p:nvPr/>
        </p:nvSpPr>
        <p:spPr>
          <a:xfrm>
            <a:off x="677500" y="279226"/>
            <a:ext cx="4421931" cy="823774"/>
          </a:xfrm>
          <a:custGeom>
            <a:avLst/>
            <a:gdLst/>
            <a:ahLst/>
            <a:cxnLst/>
            <a:rect l="l" t="t" r="r" b="b"/>
            <a:pathLst>
              <a:path w="16911" h="3199" extrusionOk="0">
                <a:moveTo>
                  <a:pt x="1" y="1"/>
                </a:moveTo>
                <a:lnTo>
                  <a:pt x="1" y="3198"/>
                </a:lnTo>
                <a:lnTo>
                  <a:pt x="16911" y="3198"/>
                </a:lnTo>
                <a:lnTo>
                  <a:pt x="16911" y="1"/>
                </a:lnTo>
                <a:close/>
              </a:path>
            </a:pathLst>
          </a:cu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rgbClr val="FFFFFF"/>
                </a:solidFill>
                <a:latin typeface="Be Vietnam Pro Black"/>
                <a:ea typeface="Be Vietnam Pro Black"/>
                <a:cs typeface="Be Vietnam Pro Black"/>
                <a:sym typeface="Be Vietnam Pro Black"/>
              </a:rPr>
              <a:t>Market Trends</a:t>
            </a:r>
            <a:endParaRPr sz="2400" dirty="0"/>
          </a:p>
        </p:txBody>
      </p:sp>
      <p:sp>
        <p:nvSpPr>
          <p:cNvPr id="4" name="Google Shape;233;p36">
            <a:extLst>
              <a:ext uri="{FF2B5EF4-FFF2-40B4-BE49-F238E27FC236}">
                <a16:creationId xmlns:a16="http://schemas.microsoft.com/office/drawing/2014/main" id="{24D7E306-CCEE-6430-F828-1FD116625C2A}"/>
              </a:ext>
            </a:extLst>
          </p:cNvPr>
          <p:cNvSpPr txBox="1"/>
          <p:nvPr/>
        </p:nvSpPr>
        <p:spPr>
          <a:xfrm>
            <a:off x="617225" y="4527100"/>
            <a:ext cx="8097300" cy="5430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None/>
            </a:pPr>
            <a:r>
              <a:rPr lang="en" sz="2600" b="1" dirty="0">
                <a:solidFill>
                  <a:schemeClr val="lt1"/>
                </a:solidFill>
                <a:latin typeface="Calibri"/>
                <a:ea typeface="Calibri"/>
                <a:cs typeface="Calibri"/>
                <a:sym typeface="Calibri"/>
              </a:rPr>
              <a:t>More than 1000 restaurants opened each year.</a:t>
            </a:r>
            <a:endParaRPr sz="2600" b="1" dirty="0">
              <a:solidFill>
                <a:schemeClr val="lt1"/>
              </a:solidFill>
              <a:latin typeface="Calibri"/>
              <a:ea typeface="Calibri"/>
              <a:cs typeface="Calibri"/>
              <a:sym typeface="Calibri"/>
            </a:endParaRPr>
          </a:p>
          <a:p>
            <a:pPr marL="0" lvl="0" indent="0" algn="l" rtl="0">
              <a:spcBef>
                <a:spcPts val="0"/>
              </a:spcBef>
              <a:spcAft>
                <a:spcPts val="0"/>
              </a:spcAft>
              <a:buNone/>
            </a:pPr>
            <a:endParaRPr sz="2100" dirty="0">
              <a:solidFill>
                <a:schemeClr val="dk1"/>
              </a:solidFill>
              <a:latin typeface="Calibri"/>
              <a:ea typeface="Calibri"/>
              <a:cs typeface="Calibri"/>
              <a:sym typeface="Calibri"/>
            </a:endParaRPr>
          </a:p>
        </p:txBody>
      </p:sp>
      <p:sp>
        <p:nvSpPr>
          <p:cNvPr id="5" name="Rectangle: Rounded Corners 4">
            <a:extLst>
              <a:ext uri="{FF2B5EF4-FFF2-40B4-BE49-F238E27FC236}">
                <a16:creationId xmlns:a16="http://schemas.microsoft.com/office/drawing/2014/main" id="{E87BB541-AB58-5C79-72D6-7A58F524A560}"/>
              </a:ext>
            </a:extLst>
          </p:cNvPr>
          <p:cNvSpPr/>
          <p:nvPr/>
        </p:nvSpPr>
        <p:spPr>
          <a:xfrm>
            <a:off x="4001549" y="1619075"/>
            <a:ext cx="463911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r>
              <a:rPr lang="en-IN" sz="1800" b="1" u="none" strike="noStrike">
                <a:solidFill>
                  <a:schemeClr val="lt1"/>
                </a:solidFill>
                <a:effectLst/>
                <a:latin typeface="+mn-lt"/>
                <a:ea typeface="+mn-ea"/>
                <a:cs typeface="+mn-cs"/>
              </a:rPr>
              <a:t>Derive the number of Restaurants opened each year.</a:t>
            </a:r>
            <a:endParaRPr lang="en-IN" sz="1800" u="none" strike="noStrike">
              <a:solidFill>
                <a:schemeClr val="lt1"/>
              </a:solidFill>
              <a:effectLst/>
              <a:latin typeface="+mn-lt"/>
              <a:ea typeface="+mn-ea"/>
              <a:cs typeface="+mn-cs"/>
            </a:endParaRPr>
          </a:p>
        </p:txBody>
      </p:sp>
      <p:sp>
        <p:nvSpPr>
          <p:cNvPr id="7" name="TextBox 6">
            <a:extLst>
              <a:ext uri="{FF2B5EF4-FFF2-40B4-BE49-F238E27FC236}">
                <a16:creationId xmlns:a16="http://schemas.microsoft.com/office/drawing/2014/main" id="{0BB22D1E-084E-2ABD-C7C2-E38BAE45DC03}"/>
              </a:ext>
            </a:extLst>
          </p:cNvPr>
          <p:cNvSpPr txBox="1"/>
          <p:nvPr/>
        </p:nvSpPr>
        <p:spPr>
          <a:xfrm>
            <a:off x="1614380" y="5128482"/>
            <a:ext cx="6102990" cy="923330"/>
          </a:xfrm>
          <a:prstGeom prst="rect">
            <a:avLst/>
          </a:prstGeom>
          <a:noFill/>
        </p:spPr>
        <p:txBody>
          <a:bodyPr wrap="square">
            <a:spAutoFit/>
          </a:bodyPr>
          <a:lstStyle/>
          <a:p>
            <a:pPr marL="285750" indent="-285750">
              <a:buFont typeface="Arial" panose="020B0604020202020204" pitchFamily="34" charset="0"/>
              <a:buChar char="•"/>
            </a:pPr>
            <a:r>
              <a:rPr lang="en-US" sz="1800" dirty="0"/>
              <a:t>Highest number of restaurant was open in year 2012, following with 2011, 2013.</a:t>
            </a:r>
          </a:p>
          <a:p>
            <a:pPr marL="285750" indent="-285750">
              <a:buFont typeface="Arial" panose="020B0604020202020204" pitchFamily="34" charset="0"/>
              <a:buChar char="•"/>
            </a:pPr>
            <a:r>
              <a:rPr lang="en-US" sz="1800" dirty="0"/>
              <a:t>After 2015 we can se a drop in 3yrs constantly </a:t>
            </a:r>
            <a:endParaRPr lang="en-IN" sz="1800" dirty="0"/>
          </a:p>
        </p:txBody>
      </p:sp>
    </p:spTree>
    <p:extLst>
      <p:ext uri="{BB962C8B-B14F-4D97-AF65-F5344CB8AC3E}">
        <p14:creationId xmlns:p14="http://schemas.microsoft.com/office/powerpoint/2010/main" val="283513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9;p37">
            <a:extLst>
              <a:ext uri="{FF2B5EF4-FFF2-40B4-BE49-F238E27FC236}">
                <a16:creationId xmlns:a16="http://schemas.microsoft.com/office/drawing/2014/main" id="{7D86CF74-2DA0-C639-5580-7AED75853170}"/>
              </a:ext>
            </a:extLst>
          </p:cNvPr>
          <p:cNvSpPr txBox="1">
            <a:spLocks/>
          </p:cNvSpPr>
          <p:nvPr/>
        </p:nvSpPr>
        <p:spPr>
          <a:xfrm>
            <a:off x="1102175" y="218113"/>
            <a:ext cx="7200900" cy="854711"/>
          </a:xfrm>
          <a:prstGeom prst="rect">
            <a:avLst/>
          </a:prstGeom>
          <a:noFill/>
        </p:spPr>
        <p:txBody>
          <a:bodyPr spcFirstLastPara="1" vert="horz" wrap="square" lIns="91425" tIns="91425" rIns="91425" bIns="91425" rtlCol="0" anchor="t" anchorCtr="0">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spcBef>
                <a:spcPts val="0"/>
              </a:spcBef>
              <a:buFont typeface="Arial" panose="020B0604020202020204" pitchFamily="34" charset="0"/>
              <a:buNone/>
            </a:pPr>
            <a:endParaRPr lang="en-IN" sz="2200" b="1" dirty="0">
              <a:solidFill>
                <a:schemeClr val="lt1"/>
              </a:solidFill>
              <a:latin typeface="Calibri"/>
              <a:ea typeface="Calibri"/>
              <a:cs typeface="Calibri"/>
              <a:sym typeface="Calibri"/>
            </a:endParaRPr>
          </a:p>
          <a:p>
            <a:pPr marL="0" indent="0" algn="ctr">
              <a:spcBef>
                <a:spcPts val="1200"/>
              </a:spcBef>
              <a:spcAft>
                <a:spcPts val="1200"/>
              </a:spcAft>
              <a:buClr>
                <a:srgbClr val="000000"/>
              </a:buClr>
              <a:buSzPts val="322"/>
              <a:buFont typeface="Arial"/>
              <a:buNone/>
            </a:pPr>
            <a:r>
              <a:rPr lang="en-IN" sz="14750" b="1" dirty="0">
                <a:solidFill>
                  <a:schemeClr val="lt1"/>
                </a:solidFill>
                <a:latin typeface="Calibri"/>
                <a:ea typeface="Calibri"/>
                <a:cs typeface="Calibri"/>
                <a:sym typeface="Calibri"/>
              </a:rPr>
              <a:t>Expansion Opportunities</a:t>
            </a:r>
          </a:p>
          <a:p>
            <a:pPr marL="0" indent="0" algn="ctr">
              <a:spcBef>
                <a:spcPts val="1200"/>
              </a:spcBef>
              <a:spcAft>
                <a:spcPts val="1200"/>
              </a:spcAft>
              <a:buClr>
                <a:srgbClr val="000000"/>
              </a:buClr>
              <a:buSzPts val="322"/>
              <a:buFont typeface="Arial"/>
              <a:buNone/>
            </a:pPr>
            <a:r>
              <a:rPr lang="en-IN" sz="14750" b="1" dirty="0">
                <a:solidFill>
                  <a:schemeClr val="lt1"/>
                </a:solidFill>
                <a:latin typeface="Calibri"/>
                <a:ea typeface="Calibri"/>
                <a:cs typeface="Calibri"/>
                <a:sym typeface="Calibri"/>
              </a:rPr>
              <a:t>Country for new restaurant open</a:t>
            </a:r>
            <a:endParaRPr lang="en-IN" sz="14750" dirty="0">
              <a:solidFill>
                <a:schemeClr val="lt1"/>
              </a:solidFill>
            </a:endParaRPr>
          </a:p>
        </p:txBody>
      </p:sp>
      <p:graphicFrame>
        <p:nvGraphicFramePr>
          <p:cNvPr id="4" name="Chart 3">
            <a:extLst>
              <a:ext uri="{FF2B5EF4-FFF2-40B4-BE49-F238E27FC236}">
                <a16:creationId xmlns:a16="http://schemas.microsoft.com/office/drawing/2014/main" id="{A734BA2E-168E-3D15-05D8-35FED36CE345}"/>
              </a:ext>
            </a:extLst>
          </p:cNvPr>
          <p:cNvGraphicFramePr>
            <a:graphicFrameLocks/>
          </p:cNvGraphicFramePr>
          <p:nvPr>
            <p:extLst>
              <p:ext uri="{D42A27DB-BD31-4B8C-83A1-F6EECF244321}">
                <p14:modId xmlns:p14="http://schemas.microsoft.com/office/powerpoint/2010/main" val="3784558643"/>
              </p:ext>
            </p:extLst>
          </p:nvPr>
        </p:nvGraphicFramePr>
        <p:xfrm>
          <a:off x="6845682" y="1938197"/>
          <a:ext cx="4574265" cy="278027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6E10F06-9DEF-FD2F-53C6-C000BBDC02D8}"/>
              </a:ext>
            </a:extLst>
          </p:cNvPr>
          <p:cNvSpPr txBox="1"/>
          <p:nvPr/>
        </p:nvSpPr>
        <p:spPr>
          <a:xfrm>
            <a:off x="1102175" y="4244336"/>
            <a:ext cx="6102990" cy="2613664"/>
          </a:xfrm>
          <a:prstGeom prst="rect">
            <a:avLst/>
          </a:prstGeom>
          <a:noFill/>
        </p:spPr>
        <p:txBody>
          <a:bodyPr wrap="square">
            <a:spAutoFit/>
          </a:bodyPr>
          <a:lstStyle/>
          <a:p>
            <a:pPr algn="just">
              <a:lnSpc>
                <a:spcPct val="115000"/>
              </a:lnSpc>
            </a:pPr>
            <a:r>
              <a:rPr lang="en-GB" sz="1800" b="1" dirty="0" err="1">
                <a:solidFill>
                  <a:srgbClr val="000000"/>
                </a:solidFill>
                <a:effectLst/>
                <a:latin typeface="Arial" panose="020B0604020202020204" pitchFamily="34" charset="0"/>
                <a:ea typeface="Arial" panose="020B0604020202020204" pitchFamily="34" charset="0"/>
              </a:rPr>
              <a:t>Heiglighte</a:t>
            </a:r>
            <a:r>
              <a:rPr lang="en-GB" sz="1800" b="1" dirty="0">
                <a:solidFill>
                  <a:srgbClr val="000000"/>
                </a:solidFill>
                <a:effectLst/>
                <a:latin typeface="Arial" panose="020B0604020202020204" pitchFamily="34" charset="0"/>
                <a:ea typeface="Arial" panose="020B0604020202020204" pitchFamily="34" charset="0"/>
              </a:rPr>
              <a:t> row in sheet (</a:t>
            </a:r>
            <a:r>
              <a:rPr lang="en-GB" sz="1800" b="1" dirty="0" err="1">
                <a:solidFill>
                  <a:srgbClr val="000000"/>
                </a:solidFill>
                <a:effectLst/>
                <a:latin typeface="Arial" panose="020B0604020202020204" pitchFamily="34" charset="0"/>
                <a:ea typeface="Arial" panose="020B0604020202020204" pitchFamily="34" charset="0"/>
              </a:rPr>
              <a:t>suggestion_new_resturant</a:t>
            </a:r>
            <a:r>
              <a:rPr lang="en-GB" sz="1800" b="1" dirty="0">
                <a:solidFill>
                  <a:srgbClr val="000000"/>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b="1" dirty="0">
                <a:solidFill>
                  <a:srgbClr val="000000"/>
                </a:solidFill>
                <a:effectLst/>
                <a:latin typeface="Arial" panose="020B0604020202020204" pitchFamily="34" charset="0"/>
                <a:ea typeface="Arial" panose="020B0604020202020204" pitchFamily="34" charset="0"/>
              </a:rPr>
              <a:t>Country with less restaurant than 200</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b="1" dirty="0" err="1">
                <a:solidFill>
                  <a:srgbClr val="000000"/>
                </a:solidFill>
                <a:effectLst/>
                <a:latin typeface="Arial" panose="020B0604020202020204" pitchFamily="34" charset="0"/>
                <a:ea typeface="Arial" panose="020B0604020202020204" pitchFamily="34" charset="0"/>
              </a:rPr>
              <a:t>Restaturnt</a:t>
            </a:r>
            <a:r>
              <a:rPr lang="en-GB" sz="1800" b="1" dirty="0">
                <a:solidFill>
                  <a:srgbClr val="000000"/>
                </a:solidFill>
                <a:effectLst/>
                <a:latin typeface="Arial" panose="020B0604020202020204" pitchFamily="34" charset="0"/>
                <a:ea typeface="Arial" panose="020B0604020202020204" pitchFamily="34" charset="0"/>
              </a:rPr>
              <a:t> in that country which has rating &gt;=3</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b="1" dirty="0" err="1">
                <a:solidFill>
                  <a:srgbClr val="000000"/>
                </a:solidFill>
                <a:effectLst/>
                <a:latin typeface="Arial" panose="020B0604020202020204" pitchFamily="34" charset="0"/>
                <a:ea typeface="Arial" panose="020B0604020202020204" pitchFamily="34" charset="0"/>
              </a:rPr>
              <a:t>resturant</a:t>
            </a:r>
            <a:r>
              <a:rPr lang="en-GB" sz="1800" b="1" dirty="0">
                <a:solidFill>
                  <a:srgbClr val="000000"/>
                </a:solidFill>
                <a:effectLst/>
                <a:latin typeface="Arial" panose="020B0604020202020204" pitchFamily="34" charset="0"/>
                <a:ea typeface="Arial" panose="020B0604020202020204" pitchFamily="34" charset="0"/>
              </a:rPr>
              <a:t> in that </a:t>
            </a:r>
            <a:r>
              <a:rPr lang="en-GB" sz="1800" b="1" dirty="0" err="1">
                <a:solidFill>
                  <a:srgbClr val="000000"/>
                </a:solidFill>
                <a:effectLst/>
                <a:latin typeface="Arial" panose="020B0604020202020204" pitchFamily="34" charset="0"/>
                <a:ea typeface="Arial" panose="020B0604020202020204" pitchFamily="34" charset="0"/>
              </a:rPr>
              <a:t>coutry</a:t>
            </a:r>
            <a:r>
              <a:rPr lang="en-GB" sz="1800" b="1" dirty="0">
                <a:solidFill>
                  <a:srgbClr val="000000"/>
                </a:solidFill>
                <a:effectLst/>
                <a:latin typeface="Arial" panose="020B0604020202020204" pitchFamily="34" charset="0"/>
                <a:ea typeface="Arial" panose="020B0604020202020204" pitchFamily="34" charset="0"/>
              </a:rPr>
              <a:t> which has </a:t>
            </a:r>
            <a:r>
              <a:rPr lang="en-GB" sz="1800" b="1" dirty="0" err="1">
                <a:solidFill>
                  <a:srgbClr val="000000"/>
                </a:solidFill>
                <a:effectLst/>
                <a:latin typeface="Arial" panose="020B0604020202020204" pitchFamily="34" charset="0"/>
                <a:ea typeface="Arial" panose="020B0604020202020204" pitchFamily="34" charset="0"/>
              </a:rPr>
              <a:t>avg_cost_for_two</a:t>
            </a:r>
            <a:r>
              <a:rPr lang="en-GB" sz="1800" b="1" dirty="0">
                <a:solidFill>
                  <a:srgbClr val="000000"/>
                </a:solidFill>
                <a:effectLst/>
                <a:latin typeface="Arial" panose="020B0604020202020204" pitchFamily="34" charset="0"/>
                <a:ea typeface="Arial" panose="020B0604020202020204" pitchFamily="34" charset="0"/>
              </a:rPr>
              <a:t> &lt;=800 and not 0(after converting each </a:t>
            </a:r>
            <a:r>
              <a:rPr lang="en-GB" sz="1800" b="1" dirty="0" err="1">
                <a:solidFill>
                  <a:srgbClr val="000000"/>
                </a:solidFill>
                <a:effectLst/>
                <a:latin typeface="Arial" panose="020B0604020202020204" pitchFamily="34" charset="0"/>
                <a:ea typeface="Arial" panose="020B0604020202020204" pitchFamily="34" charset="0"/>
              </a:rPr>
              <a:t>avg_cost_for_two</a:t>
            </a:r>
            <a:r>
              <a:rPr lang="en-GB" sz="1800" b="1" dirty="0">
                <a:solidFill>
                  <a:srgbClr val="000000"/>
                </a:solidFill>
                <a:effectLst/>
                <a:latin typeface="Arial" panose="020B0604020202020204" pitchFamily="34" charset="0"/>
                <a:ea typeface="Arial" panose="020B0604020202020204" pitchFamily="34" charset="0"/>
              </a:rPr>
              <a:t> to any one currency)</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b="1" dirty="0">
                <a:solidFill>
                  <a:srgbClr val="000000"/>
                </a:solidFill>
                <a:effectLst/>
                <a:latin typeface="Arial" panose="020B0604020202020204" pitchFamily="34" charset="0"/>
                <a:ea typeface="Arial" panose="020B0604020202020204" pitchFamily="34" charset="0"/>
              </a:rPr>
              <a:t>Votes (number of </a:t>
            </a:r>
            <a:r>
              <a:rPr lang="en-GB" sz="1800" b="1" dirty="0" err="1">
                <a:solidFill>
                  <a:srgbClr val="000000"/>
                </a:solidFill>
                <a:effectLst/>
                <a:latin typeface="Arial" panose="020B0604020202020204" pitchFamily="34" charset="0"/>
                <a:ea typeface="Arial" panose="020B0604020202020204" pitchFamily="34" charset="0"/>
              </a:rPr>
              <a:t>persion</a:t>
            </a:r>
            <a:r>
              <a:rPr lang="en-GB" sz="1800" b="1" dirty="0">
                <a:solidFill>
                  <a:srgbClr val="000000"/>
                </a:solidFill>
                <a:effectLst/>
                <a:latin typeface="Arial" panose="020B0604020202020204" pitchFamily="34" charset="0"/>
                <a:ea typeface="Arial" panose="020B0604020202020204" pitchFamily="34" charset="0"/>
              </a:rPr>
              <a:t> visited)&gt;100 in that restaurant</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6074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EAA3-3F93-6159-9426-9092F4A7D310}"/>
              </a:ext>
            </a:extLst>
          </p:cNvPr>
          <p:cNvSpPr>
            <a:spLocks noGrp="1"/>
          </p:cNvSpPr>
          <p:nvPr>
            <p:ph type="title"/>
          </p:nvPr>
        </p:nvSpPr>
        <p:spPr/>
        <p:txBody>
          <a:bodyPr>
            <a:normAutofit fontScale="90000"/>
          </a:bodyPr>
          <a:lstStyle/>
          <a:p>
            <a:r>
              <a:rPr lang="en-IN" sz="3600" b="1" dirty="0">
                <a:solidFill>
                  <a:schemeClr val="lt1"/>
                </a:solidFill>
                <a:effectLst/>
                <a:latin typeface="+mn-lt"/>
                <a:ea typeface="+mn-ea"/>
                <a:cs typeface="+mn-cs"/>
              </a:rPr>
              <a:t>the current expenditure on food in the suggested countries, so we can keep our financial expenditure in control</a:t>
            </a:r>
            <a:endParaRPr lang="en-IN" dirty="0"/>
          </a:p>
        </p:txBody>
      </p:sp>
      <p:graphicFrame>
        <p:nvGraphicFramePr>
          <p:cNvPr id="3" name="Chart 2">
            <a:extLst>
              <a:ext uri="{FF2B5EF4-FFF2-40B4-BE49-F238E27FC236}">
                <a16:creationId xmlns:a16="http://schemas.microsoft.com/office/drawing/2014/main" id="{04D5BBF6-EE7C-100C-1811-FA098050D323}"/>
              </a:ext>
            </a:extLst>
          </p:cNvPr>
          <p:cNvGraphicFramePr>
            <a:graphicFrameLocks/>
          </p:cNvGraphicFramePr>
          <p:nvPr>
            <p:extLst>
              <p:ext uri="{D42A27DB-BD31-4B8C-83A1-F6EECF244321}">
                <p14:modId xmlns:p14="http://schemas.microsoft.com/office/powerpoint/2010/main" val="1590678972"/>
              </p:ext>
            </p:extLst>
          </p:nvPr>
        </p:nvGraphicFramePr>
        <p:xfrm>
          <a:off x="4377689" y="2350770"/>
          <a:ext cx="4942479" cy="21564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2EA7B2BE-49BF-55A9-091C-5BC0C59ED096}"/>
              </a:ext>
            </a:extLst>
          </p:cNvPr>
          <p:cNvSpPr txBox="1"/>
          <p:nvPr/>
        </p:nvSpPr>
        <p:spPr>
          <a:xfrm>
            <a:off x="1558255" y="4672235"/>
            <a:ext cx="6102990" cy="1477328"/>
          </a:xfrm>
          <a:prstGeom prst="rect">
            <a:avLst/>
          </a:prstGeom>
          <a:noFill/>
        </p:spPr>
        <p:txBody>
          <a:bodyPr wrap="square">
            <a:spAutoFit/>
          </a:bodyPr>
          <a:lstStyle/>
          <a:p>
            <a:pPr marL="285750" indent="-285750">
              <a:buFont typeface="Arial" panose="020B0604020202020204" pitchFamily="34" charset="0"/>
              <a:buChar char="•"/>
            </a:pPr>
            <a:r>
              <a:rPr lang="en-US" dirty="0"/>
              <a:t>Cuisines with good ratings i.e. those cuisines which are already performing well in the countries can be introduced in new restaurants branches to generate good amount of revenue at the start. After that we can introduce the local cuisines also according to the future demands by customers.</a:t>
            </a:r>
            <a:endParaRPr lang="en-IN" dirty="0"/>
          </a:p>
        </p:txBody>
      </p:sp>
    </p:spTree>
    <p:extLst>
      <p:ext uri="{BB962C8B-B14F-4D97-AF65-F5344CB8AC3E}">
        <p14:creationId xmlns:p14="http://schemas.microsoft.com/office/powerpoint/2010/main" val="429440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7;p43">
            <a:extLst>
              <a:ext uri="{FF2B5EF4-FFF2-40B4-BE49-F238E27FC236}">
                <a16:creationId xmlns:a16="http://schemas.microsoft.com/office/drawing/2014/main" id="{7C3BCA56-E87F-6AB7-181E-207EC9C06D7D}"/>
              </a:ext>
            </a:extLst>
          </p:cNvPr>
          <p:cNvSpPr txBox="1">
            <a:spLocks/>
          </p:cNvSpPr>
          <p:nvPr/>
        </p:nvSpPr>
        <p:spPr>
          <a:xfrm>
            <a:off x="2257666" y="1341482"/>
            <a:ext cx="3599400" cy="627000"/>
          </a:xfrm>
          <a:prstGeom prst="rect">
            <a:avLst/>
          </a:prstGeom>
          <a:solidFill>
            <a:srgbClr val="CC0000"/>
          </a:solidFill>
          <a:ln w="9525" cap="flat" cmpd="sng">
            <a:solidFill>
              <a:srgbClr val="FFFFFF"/>
            </a:solidFill>
            <a:prstDash val="solid"/>
            <a:round/>
            <a:headEnd type="none" w="sm" len="sm"/>
            <a:tailEnd type="none" w="sm" len="sm"/>
          </a:ln>
        </p:spPr>
        <p:txBody>
          <a:bodyPr spcFirstLastPara="1" vert="horz" wrap="square" lIns="91425" tIns="91425" rIns="91425" bIns="91425" rtlCol="0" anchor="ctr" anchorCtr="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15000"/>
              </a:lnSpc>
              <a:spcBef>
                <a:spcPts val="0"/>
              </a:spcBef>
              <a:buFont typeface="Arial" panose="020B0604020202020204" pitchFamily="34" charset="0"/>
              <a:buNone/>
            </a:pPr>
            <a:r>
              <a:rPr lang="en-IN" dirty="0">
                <a:solidFill>
                  <a:srgbClr val="FFFFFF"/>
                </a:solidFill>
                <a:latin typeface="Be Vietnam Pro Black"/>
                <a:ea typeface="Be Vietnam Pro Black"/>
                <a:cs typeface="Be Vietnam Pro Black"/>
                <a:sym typeface="Be Vietnam Pro Black"/>
              </a:rPr>
              <a:t>Online Table Booking  affected</a:t>
            </a:r>
            <a:endParaRPr lang="en-IN" sz="1700" dirty="0">
              <a:solidFill>
                <a:srgbClr val="FFFFFF"/>
              </a:solidFill>
            </a:endParaRPr>
          </a:p>
        </p:txBody>
      </p:sp>
      <p:sp>
        <p:nvSpPr>
          <p:cNvPr id="3" name="Google Shape;279;p43">
            <a:extLst>
              <a:ext uri="{FF2B5EF4-FFF2-40B4-BE49-F238E27FC236}">
                <a16:creationId xmlns:a16="http://schemas.microsoft.com/office/drawing/2014/main" id="{8738CC07-441D-9BD2-8FA5-5ACAB6EB363A}"/>
              </a:ext>
            </a:extLst>
          </p:cNvPr>
          <p:cNvSpPr txBox="1">
            <a:spLocks/>
          </p:cNvSpPr>
          <p:nvPr/>
        </p:nvSpPr>
        <p:spPr>
          <a:xfrm>
            <a:off x="7596592" y="5023133"/>
            <a:ext cx="3088500" cy="627000"/>
          </a:xfrm>
          <a:prstGeom prst="rect">
            <a:avLst/>
          </a:prstGeom>
          <a:solidFill>
            <a:srgbClr val="CC0000"/>
          </a:solidFill>
          <a:ln w="9525" cap="flat" cmpd="sng">
            <a:solidFill>
              <a:srgbClr val="FFFFFF"/>
            </a:solidFill>
            <a:prstDash val="solid"/>
            <a:round/>
            <a:headEnd type="none" w="sm" len="sm"/>
            <a:tailEnd type="none" w="sm" len="sm"/>
          </a:ln>
        </p:spPr>
        <p:txBody>
          <a:bodyPr spcFirstLastPara="1" vert="horz" wrap="square" lIns="91425" tIns="91425" rIns="91425" bIns="91425" rtlCol="0" anchor="ctr" anchorCtr="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15000"/>
              </a:lnSpc>
              <a:spcBef>
                <a:spcPts val="0"/>
              </a:spcBef>
              <a:buFont typeface="Arial" panose="020B0604020202020204" pitchFamily="34" charset="0"/>
              <a:buNone/>
            </a:pPr>
            <a:r>
              <a:rPr lang="en-IN" dirty="0">
                <a:solidFill>
                  <a:srgbClr val="FFFFFF"/>
                </a:solidFill>
                <a:latin typeface="Be Vietnam Pro Black"/>
                <a:ea typeface="Be Vietnam Pro Black"/>
                <a:cs typeface="Be Vietnam Pro Black"/>
                <a:sym typeface="Be Vietnam Pro Black"/>
              </a:rPr>
              <a:t>Home Delivery affected</a:t>
            </a:r>
            <a:endParaRPr lang="en-IN" sz="1700" dirty="0">
              <a:solidFill>
                <a:srgbClr val="FFFFFF"/>
              </a:solidFill>
            </a:endParaRPr>
          </a:p>
        </p:txBody>
      </p:sp>
      <p:graphicFrame>
        <p:nvGraphicFramePr>
          <p:cNvPr id="4" name="Chart 3">
            <a:extLst>
              <a:ext uri="{FF2B5EF4-FFF2-40B4-BE49-F238E27FC236}">
                <a16:creationId xmlns:a16="http://schemas.microsoft.com/office/drawing/2014/main" id="{47126309-F978-7758-BBBA-EE1B6D002A2B}"/>
              </a:ext>
            </a:extLst>
          </p:cNvPr>
          <p:cNvGraphicFramePr>
            <a:graphicFrameLocks/>
          </p:cNvGraphicFramePr>
          <p:nvPr>
            <p:extLst>
              <p:ext uri="{D42A27DB-BD31-4B8C-83A1-F6EECF244321}">
                <p14:modId xmlns:p14="http://schemas.microsoft.com/office/powerpoint/2010/main" val="3251197431"/>
              </p:ext>
            </p:extLst>
          </p:nvPr>
        </p:nvGraphicFramePr>
        <p:xfrm>
          <a:off x="6892942" y="923844"/>
          <a:ext cx="2247900" cy="15278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DC961A9-DF35-8848-B742-6870ED0B3EF3}"/>
              </a:ext>
            </a:extLst>
          </p:cNvPr>
          <p:cNvGraphicFramePr>
            <a:graphicFrameLocks/>
          </p:cNvGraphicFramePr>
          <p:nvPr>
            <p:extLst>
              <p:ext uri="{D42A27DB-BD31-4B8C-83A1-F6EECF244321}">
                <p14:modId xmlns:p14="http://schemas.microsoft.com/office/powerpoint/2010/main" val="511279030"/>
              </p:ext>
            </p:extLst>
          </p:nvPr>
        </p:nvGraphicFramePr>
        <p:xfrm>
          <a:off x="3034718" y="4874798"/>
          <a:ext cx="3481107" cy="1550670"/>
        </p:xfrm>
        <a:graphic>
          <a:graphicData uri="http://schemas.openxmlformats.org/drawingml/2006/chart">
            <c:chart xmlns:c="http://schemas.openxmlformats.org/drawingml/2006/chart" xmlns:r="http://schemas.openxmlformats.org/officeDocument/2006/relationships" r:id="rId3"/>
          </a:graphicData>
        </a:graphic>
      </p:graphicFrame>
      <p:sp>
        <p:nvSpPr>
          <p:cNvPr id="6" name="Google Shape;281;p43">
            <a:extLst>
              <a:ext uri="{FF2B5EF4-FFF2-40B4-BE49-F238E27FC236}">
                <a16:creationId xmlns:a16="http://schemas.microsoft.com/office/drawing/2014/main" id="{0E6AD4E8-8181-8DE0-32DA-7A9B5348C43E}"/>
              </a:ext>
            </a:extLst>
          </p:cNvPr>
          <p:cNvSpPr txBox="1"/>
          <p:nvPr/>
        </p:nvSpPr>
        <p:spPr>
          <a:xfrm>
            <a:off x="1742266" y="152335"/>
            <a:ext cx="8229600" cy="479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2800" b="1" dirty="0">
                <a:solidFill>
                  <a:schemeClr val="lt1"/>
                </a:solidFill>
                <a:latin typeface="Calibri"/>
                <a:ea typeface="Calibri"/>
                <a:cs typeface="Calibri"/>
                <a:sym typeface="Calibri"/>
              </a:rPr>
              <a:t>These Additional Facilities affects customer’s ratings.</a:t>
            </a:r>
            <a:endParaRPr sz="2900" b="1" dirty="0">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FDA62925-0CB2-CFD5-A1A9-E9D9DC3A03AA}"/>
              </a:ext>
            </a:extLst>
          </p:cNvPr>
          <p:cNvSpPr txBox="1"/>
          <p:nvPr/>
        </p:nvSpPr>
        <p:spPr>
          <a:xfrm>
            <a:off x="3034718" y="2439544"/>
            <a:ext cx="6102990" cy="1983107"/>
          </a:xfrm>
          <a:prstGeom prst="rect">
            <a:avLst/>
          </a:prstGeom>
          <a:noFill/>
        </p:spPr>
        <p:txBody>
          <a:bodyPr wrap="square">
            <a:spAutoFit/>
          </a:bodyPr>
          <a:lstStyle/>
          <a:p>
            <a:pPr marL="342900" lvl="0" indent="-342900" algn="just">
              <a:lnSpc>
                <a:spcPct val="115000"/>
              </a:lnSpc>
              <a:buFont typeface="Arial" panose="020B0604020202020204" pitchFamily="34" charset="0"/>
              <a:buChar char="➢"/>
            </a:pPr>
            <a:r>
              <a:rPr lang="en-GB" sz="1800" u="none" strike="noStrike" dirty="0">
                <a:effectLst/>
                <a:latin typeface="Calibri" panose="020F0502020204030204" pitchFamily="34" charset="0"/>
                <a:ea typeface="Calibri" panose="020F0502020204030204" pitchFamily="34" charset="0"/>
              </a:rPr>
              <a:t>As per the survey, we must opt for online delivery and table booking, It affects the customer’s ratings. </a:t>
            </a:r>
            <a:endParaRPr lang="en-IN" sz="14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GB" sz="1800" u="none" strike="noStrike" dirty="0">
                <a:effectLst/>
                <a:latin typeface="Calibri" panose="020F0502020204030204" pitchFamily="34" charset="0"/>
                <a:ea typeface="Calibri" panose="020F0502020204030204" pitchFamily="34" charset="0"/>
              </a:rPr>
              <a:t>Restaurants offering more services (online delivery and table booking)tend to have higher ratings because customers enjoy additional ease &amp; convenience in their dining experience. Refer to the pie charts for better clarity.</a:t>
            </a:r>
            <a:endParaRPr lang="en-IN" sz="14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734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6;p44">
            <a:extLst>
              <a:ext uri="{FF2B5EF4-FFF2-40B4-BE49-F238E27FC236}">
                <a16:creationId xmlns:a16="http://schemas.microsoft.com/office/drawing/2014/main" id="{33E438FE-5F4F-E010-EC03-2577365D0B2B}"/>
              </a:ext>
            </a:extLst>
          </p:cNvPr>
          <p:cNvSpPr txBox="1">
            <a:spLocks/>
          </p:cNvSpPr>
          <p:nvPr/>
        </p:nvSpPr>
        <p:spPr>
          <a:xfrm>
            <a:off x="1288800" y="321012"/>
            <a:ext cx="9614400" cy="1010100"/>
          </a:xfrm>
          <a:prstGeom prst="rect">
            <a:avLst/>
          </a:prstGeom>
        </p:spPr>
        <p:txBody>
          <a:bodyPr spcFirstLastPara="1" wrap="square" lIns="68575" tIns="34275" rIns="68575" bIns="34275" anchor="ctr" anchorCtr="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lnSpc>
                <a:spcPct val="115000"/>
              </a:lnSpc>
              <a:spcBef>
                <a:spcPts val="0"/>
              </a:spcBef>
            </a:pPr>
            <a:r>
              <a:rPr lang="en-US" sz="2600" b="1">
                <a:solidFill>
                  <a:schemeClr val="lt1"/>
                </a:solidFill>
              </a:rPr>
              <a:t>We can offer the current high rating Restaurants to tie up with us. </a:t>
            </a:r>
            <a:endParaRPr lang="en-US" sz="5100" b="1" dirty="0">
              <a:solidFill>
                <a:schemeClr val="lt1"/>
              </a:solidFill>
            </a:endParaRPr>
          </a:p>
        </p:txBody>
      </p:sp>
      <p:pic>
        <p:nvPicPr>
          <p:cNvPr id="3" name="Google Shape;288;p44">
            <a:extLst>
              <a:ext uri="{FF2B5EF4-FFF2-40B4-BE49-F238E27FC236}">
                <a16:creationId xmlns:a16="http://schemas.microsoft.com/office/drawing/2014/main" id="{78FD709B-3172-610C-5D8A-7AC39E545C8F}"/>
              </a:ext>
            </a:extLst>
          </p:cNvPr>
          <p:cNvPicPr preferRelativeResize="0"/>
          <p:nvPr/>
        </p:nvPicPr>
        <p:blipFill rotWithShape="1">
          <a:blip r:embed="rId2">
            <a:alphaModFix/>
          </a:blip>
          <a:srcRect b="13028"/>
          <a:stretch/>
        </p:blipFill>
        <p:spPr>
          <a:xfrm>
            <a:off x="1715861" y="1572104"/>
            <a:ext cx="8358199" cy="2194450"/>
          </a:xfrm>
          <a:prstGeom prst="rect">
            <a:avLst/>
          </a:prstGeom>
          <a:noFill/>
          <a:ln>
            <a:noFill/>
          </a:ln>
        </p:spPr>
      </p:pic>
      <p:pic>
        <p:nvPicPr>
          <p:cNvPr id="4" name="Google Shape;289;p44">
            <a:extLst>
              <a:ext uri="{FF2B5EF4-FFF2-40B4-BE49-F238E27FC236}">
                <a16:creationId xmlns:a16="http://schemas.microsoft.com/office/drawing/2014/main" id="{B0EC0132-FE7A-CD0D-58C0-EA267DD4F6F3}"/>
              </a:ext>
            </a:extLst>
          </p:cNvPr>
          <p:cNvPicPr preferRelativeResize="0"/>
          <p:nvPr/>
        </p:nvPicPr>
        <p:blipFill rotWithShape="1">
          <a:blip r:embed="rId3">
            <a:alphaModFix/>
          </a:blip>
          <a:srcRect l="5887" t="26497" r="4087"/>
          <a:stretch/>
        </p:blipFill>
        <p:spPr>
          <a:xfrm>
            <a:off x="1916900" y="4007546"/>
            <a:ext cx="8358200" cy="1753875"/>
          </a:xfrm>
          <a:prstGeom prst="rect">
            <a:avLst/>
          </a:prstGeom>
          <a:noFill/>
          <a:ln>
            <a:noFill/>
          </a:ln>
        </p:spPr>
      </p:pic>
    </p:spTree>
    <p:extLst>
      <p:ext uri="{BB962C8B-B14F-4D97-AF65-F5344CB8AC3E}">
        <p14:creationId xmlns:p14="http://schemas.microsoft.com/office/powerpoint/2010/main" val="1205607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0C74F8-2456-2C0A-3747-A403FAEE6D29}"/>
              </a:ext>
            </a:extLst>
          </p:cNvPr>
          <p:cNvPicPr>
            <a:picLocks noChangeAspect="1"/>
          </p:cNvPicPr>
          <p:nvPr/>
        </p:nvPicPr>
        <p:blipFill>
          <a:blip r:embed="rId2"/>
          <a:stretch>
            <a:fillRect/>
          </a:stretch>
        </p:blipFill>
        <p:spPr>
          <a:xfrm>
            <a:off x="461394" y="419450"/>
            <a:ext cx="11446311" cy="5863904"/>
          </a:xfrm>
          <a:prstGeom prst="rect">
            <a:avLst/>
          </a:prstGeom>
        </p:spPr>
      </p:pic>
      <p:sp>
        <p:nvSpPr>
          <p:cNvPr id="4" name="Rectangle: Rounded Corners 3">
            <a:extLst>
              <a:ext uri="{FF2B5EF4-FFF2-40B4-BE49-F238E27FC236}">
                <a16:creationId xmlns:a16="http://schemas.microsoft.com/office/drawing/2014/main" id="{F2058591-17D4-64A2-F2C2-5A877CD75A2A}"/>
              </a:ext>
            </a:extLst>
          </p:cNvPr>
          <p:cNvSpPr/>
          <p:nvPr/>
        </p:nvSpPr>
        <p:spPr>
          <a:xfrm>
            <a:off x="2978092" y="83890"/>
            <a:ext cx="4731391" cy="335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DASHBOARD</a:t>
            </a:r>
          </a:p>
        </p:txBody>
      </p:sp>
    </p:spTree>
    <p:extLst>
      <p:ext uri="{BB962C8B-B14F-4D97-AF65-F5344CB8AC3E}">
        <p14:creationId xmlns:p14="http://schemas.microsoft.com/office/powerpoint/2010/main" val="3641010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9;p45">
            <a:extLst>
              <a:ext uri="{FF2B5EF4-FFF2-40B4-BE49-F238E27FC236}">
                <a16:creationId xmlns:a16="http://schemas.microsoft.com/office/drawing/2014/main" id="{18A03127-3789-4EA7-3212-E5C7517A6E25}"/>
              </a:ext>
            </a:extLst>
          </p:cNvPr>
          <p:cNvSpPr txBox="1"/>
          <p:nvPr/>
        </p:nvSpPr>
        <p:spPr>
          <a:xfrm>
            <a:off x="440875" y="1278525"/>
            <a:ext cx="8303100" cy="3409500"/>
          </a:xfrm>
          <a:prstGeom prst="rect">
            <a:avLst/>
          </a:prstGeom>
          <a:noFill/>
          <a:ln>
            <a:noFill/>
          </a:ln>
        </p:spPr>
        <p:txBody>
          <a:bodyPr spcFirstLastPara="1" wrap="square" lIns="91425" tIns="91425" rIns="91425" bIns="91425" anchor="t" anchorCtr="0">
            <a:noAutofit/>
          </a:bodyPr>
          <a:lstStyle/>
          <a:p>
            <a:pPr marL="457200" lvl="0" indent="-336550" algn="just" rtl="0">
              <a:lnSpc>
                <a:spcPct val="115000"/>
              </a:lnSpc>
              <a:spcBef>
                <a:spcPts val="0"/>
              </a:spcBef>
              <a:spcAft>
                <a:spcPts val="0"/>
              </a:spcAft>
              <a:buClr>
                <a:schemeClr val="lt1"/>
              </a:buClr>
              <a:buSzPts val="1700"/>
              <a:buFont typeface="Calibri"/>
              <a:buAutoNum type="arabicPeriod"/>
            </a:pPr>
            <a:r>
              <a:rPr lang="en" sz="2000" b="1" i="1" dirty="0">
                <a:solidFill>
                  <a:schemeClr val="lt1"/>
                </a:solidFill>
                <a:latin typeface="Calibri"/>
                <a:ea typeface="Calibri"/>
                <a:cs typeface="Calibri"/>
                <a:sym typeface="Calibri"/>
              </a:rPr>
              <a:t>Top 4 selected countries for our expansion are Australia, Canada, Singapore, Sri Lanka. Our Major Focus will be on Australia, As this Country has 3 most suitable cities</a:t>
            </a:r>
            <a:r>
              <a:rPr lang="en" dirty="0">
                <a:solidFill>
                  <a:schemeClr val="lt1"/>
                </a:solidFill>
                <a:latin typeface="Calibri"/>
                <a:ea typeface="Calibri"/>
                <a:cs typeface="Calibri"/>
                <a:sym typeface="Calibri"/>
              </a:rPr>
              <a:t>.</a:t>
            </a:r>
            <a:endParaRPr dirty="0">
              <a:solidFill>
                <a:schemeClr val="lt1"/>
              </a:solidFill>
              <a:latin typeface="Calibri"/>
              <a:ea typeface="Calibri"/>
              <a:cs typeface="Calibri"/>
              <a:sym typeface="Calibri"/>
            </a:endParaRPr>
          </a:p>
          <a:p>
            <a:pPr marL="457200" lvl="0" indent="-336550" algn="just" rtl="0">
              <a:lnSpc>
                <a:spcPct val="115000"/>
              </a:lnSpc>
              <a:spcBef>
                <a:spcPts val="0"/>
              </a:spcBef>
              <a:spcAft>
                <a:spcPts val="0"/>
              </a:spcAft>
              <a:buClr>
                <a:schemeClr val="lt1"/>
              </a:buClr>
              <a:buSzPts val="1700"/>
              <a:buFont typeface="Calibri"/>
              <a:buAutoNum type="arabicPeriod"/>
            </a:pPr>
            <a:r>
              <a:rPr lang="en" sz="2000" b="1" i="1" dirty="0">
                <a:solidFill>
                  <a:schemeClr val="lt1"/>
                </a:solidFill>
                <a:latin typeface="Calibri"/>
                <a:ea typeface="Calibri"/>
                <a:cs typeface="Calibri"/>
                <a:sym typeface="Calibri"/>
              </a:rPr>
              <a:t>According to our data, To get a higher rating, We must keep the rate of cuisines in the middle range, keep high quality cuisines and provide additional facilities in our new Restaurants.</a:t>
            </a:r>
            <a:endParaRPr sz="2000" b="1" i="1" dirty="0">
              <a:solidFill>
                <a:schemeClr val="lt1"/>
              </a:solidFill>
              <a:latin typeface="Calibri"/>
              <a:ea typeface="Calibri"/>
              <a:cs typeface="Calibri"/>
              <a:sym typeface="Calibri"/>
            </a:endParaRPr>
          </a:p>
          <a:p>
            <a:pPr marL="457200" lvl="0" indent="-355600" algn="just" rtl="0">
              <a:lnSpc>
                <a:spcPct val="115000"/>
              </a:lnSpc>
              <a:spcBef>
                <a:spcPts val="0"/>
              </a:spcBef>
              <a:spcAft>
                <a:spcPts val="0"/>
              </a:spcAft>
              <a:buClr>
                <a:schemeClr val="lt1"/>
              </a:buClr>
              <a:buSzPts val="2000"/>
              <a:buFont typeface="Calibri"/>
              <a:buAutoNum type="arabicPeriod"/>
            </a:pPr>
            <a:r>
              <a:rPr lang="en" sz="2000" b="1" i="1" dirty="0">
                <a:solidFill>
                  <a:schemeClr val="lt1"/>
                </a:solidFill>
                <a:latin typeface="Calibri"/>
                <a:ea typeface="Calibri"/>
                <a:cs typeface="Calibri"/>
                <a:sym typeface="Calibri"/>
              </a:rPr>
              <a:t>We must offer more services like online delivery and table booking to increase the customer’s ratings because customers enjoy additional ease &amp; convenience in their dining experience.</a:t>
            </a:r>
            <a:r>
              <a:rPr lang="en" sz="1500" dirty="0">
                <a:solidFill>
                  <a:schemeClr val="dk1"/>
                </a:solidFill>
                <a:latin typeface="Calibri"/>
                <a:ea typeface="Calibri"/>
                <a:cs typeface="Calibri"/>
                <a:sym typeface="Calibri"/>
              </a:rPr>
              <a:t> </a:t>
            </a:r>
            <a:endParaRPr sz="1500" dirty="0">
              <a:solidFill>
                <a:schemeClr val="dk1"/>
              </a:solidFill>
              <a:latin typeface="Calibri"/>
              <a:ea typeface="Calibri"/>
              <a:cs typeface="Calibri"/>
              <a:sym typeface="Calibri"/>
            </a:endParaRPr>
          </a:p>
          <a:p>
            <a:pPr marL="914400" lvl="0" indent="0" algn="just" rtl="0">
              <a:lnSpc>
                <a:spcPct val="115000"/>
              </a:lnSpc>
              <a:spcBef>
                <a:spcPts val="0"/>
              </a:spcBef>
              <a:spcAft>
                <a:spcPts val="0"/>
              </a:spcAft>
              <a:buNone/>
            </a:pPr>
            <a:endParaRPr sz="2000" i="1" dirty="0">
              <a:solidFill>
                <a:schemeClr val="lt1"/>
              </a:solidFill>
              <a:latin typeface="Calibri"/>
              <a:ea typeface="Calibri"/>
              <a:cs typeface="Calibri"/>
              <a:sym typeface="Calibri"/>
            </a:endParaRPr>
          </a:p>
          <a:p>
            <a:pPr marL="0" lvl="0" indent="0" algn="l" rtl="0">
              <a:spcBef>
                <a:spcPts val="0"/>
              </a:spcBef>
              <a:spcAft>
                <a:spcPts val="0"/>
              </a:spcAft>
              <a:buNone/>
            </a:pPr>
            <a:endParaRPr sz="2100" dirty="0">
              <a:solidFill>
                <a:schemeClr val="dk1"/>
              </a:solidFill>
              <a:latin typeface="Calibri"/>
              <a:ea typeface="Calibri"/>
              <a:cs typeface="Calibri"/>
              <a:sym typeface="Calibri"/>
            </a:endParaRPr>
          </a:p>
        </p:txBody>
      </p:sp>
      <p:grpSp>
        <p:nvGrpSpPr>
          <p:cNvPr id="3" name="Google Shape;294;p45">
            <a:extLst>
              <a:ext uri="{FF2B5EF4-FFF2-40B4-BE49-F238E27FC236}">
                <a16:creationId xmlns:a16="http://schemas.microsoft.com/office/drawing/2014/main" id="{12ED8A2A-3B1D-56D6-92E5-C5FA235DE257}"/>
              </a:ext>
            </a:extLst>
          </p:cNvPr>
          <p:cNvGrpSpPr/>
          <p:nvPr/>
        </p:nvGrpSpPr>
        <p:grpSpPr>
          <a:xfrm flipH="1">
            <a:off x="3669015" y="373732"/>
            <a:ext cx="4441619" cy="611401"/>
            <a:chOff x="4411970" y="2962952"/>
            <a:chExt cx="706544" cy="104212"/>
          </a:xfrm>
        </p:grpSpPr>
        <p:sp>
          <p:nvSpPr>
            <p:cNvPr id="4" name="Google Shape;295;p45">
              <a:extLst>
                <a:ext uri="{FF2B5EF4-FFF2-40B4-BE49-F238E27FC236}">
                  <a16:creationId xmlns:a16="http://schemas.microsoft.com/office/drawing/2014/main" id="{370CC84B-EB7E-167E-DC62-57C19A85208A}"/>
                </a:ext>
              </a:extLst>
            </p:cNvPr>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rgbClr val="FFFFFF"/>
                  </a:solidFill>
                  <a:latin typeface="Be Vietnam Pro Black"/>
                  <a:ea typeface="Be Vietnam Pro Black"/>
                  <a:cs typeface="Be Vietnam Pro Black"/>
                  <a:sym typeface="Be Vietnam Pro Black"/>
                </a:rPr>
                <a:t>Conclusion</a:t>
              </a:r>
              <a:endParaRPr/>
            </a:p>
          </p:txBody>
        </p:sp>
        <p:sp>
          <p:nvSpPr>
            <p:cNvPr id="5" name="Google Shape;296;p45">
              <a:extLst>
                <a:ext uri="{FF2B5EF4-FFF2-40B4-BE49-F238E27FC236}">
                  <a16:creationId xmlns:a16="http://schemas.microsoft.com/office/drawing/2014/main" id="{A13FC5AA-BE40-8AF3-2504-EFC0806FADD7}"/>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7;p45">
              <a:extLst>
                <a:ext uri="{FF2B5EF4-FFF2-40B4-BE49-F238E27FC236}">
                  <a16:creationId xmlns:a16="http://schemas.microsoft.com/office/drawing/2014/main" id="{0CF9844F-CED5-60E6-0F7A-FB303B1CE410}"/>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8;p45">
              <a:extLst>
                <a:ext uri="{FF2B5EF4-FFF2-40B4-BE49-F238E27FC236}">
                  <a16:creationId xmlns:a16="http://schemas.microsoft.com/office/drawing/2014/main" id="{54F2E81C-6DEE-1355-2A16-F11AF128AD07}"/>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1212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97D10F-6B53-0672-5907-E951E7F90C15}"/>
              </a:ext>
            </a:extLst>
          </p:cNvPr>
          <p:cNvSpPr txBox="1"/>
          <p:nvPr/>
        </p:nvSpPr>
        <p:spPr>
          <a:xfrm>
            <a:off x="5970865" y="423293"/>
            <a:ext cx="6102990" cy="1200329"/>
          </a:xfrm>
          <a:prstGeom prst="rect">
            <a:avLst/>
          </a:prstGeom>
          <a:noFill/>
        </p:spPr>
        <p:txBody>
          <a:bodyPr wrap="square">
            <a:spAutoFit/>
          </a:bodyPr>
          <a:lstStyle/>
          <a:p>
            <a:r>
              <a:rPr lang="en-US" b="1" dirty="0">
                <a:effectLst/>
              </a:rPr>
              <a:t>History</a:t>
            </a:r>
            <a:endParaRPr lang="en-US" b="1" dirty="0"/>
          </a:p>
          <a:p>
            <a:r>
              <a:rPr lang="en-US" dirty="0">
                <a:effectLst/>
              </a:rPr>
              <a:t>Zomato was founded in 2008 as a restaurant discovery platform in India. It started as a website that provided information about restaurants, including menus, reviews, and ratings</a:t>
            </a:r>
            <a:endParaRPr lang="en-IN" dirty="0"/>
          </a:p>
        </p:txBody>
      </p:sp>
      <p:sp>
        <p:nvSpPr>
          <p:cNvPr id="5" name="TextBox 4">
            <a:extLst>
              <a:ext uri="{FF2B5EF4-FFF2-40B4-BE49-F238E27FC236}">
                <a16:creationId xmlns:a16="http://schemas.microsoft.com/office/drawing/2014/main" id="{8A576E6F-31B6-557B-32B8-5D750E827614}"/>
              </a:ext>
            </a:extLst>
          </p:cNvPr>
          <p:cNvSpPr txBox="1"/>
          <p:nvPr/>
        </p:nvSpPr>
        <p:spPr>
          <a:xfrm>
            <a:off x="794857" y="3556499"/>
            <a:ext cx="6102990" cy="1477328"/>
          </a:xfrm>
          <a:prstGeom prst="rect">
            <a:avLst/>
          </a:prstGeom>
          <a:noFill/>
        </p:spPr>
        <p:txBody>
          <a:bodyPr wrap="square">
            <a:spAutoFit/>
          </a:bodyPr>
          <a:lstStyle/>
          <a:p>
            <a:r>
              <a:rPr lang="en-US" b="1" dirty="0">
                <a:effectLst/>
              </a:rPr>
              <a:t>Mission</a:t>
            </a:r>
            <a:endParaRPr lang="en-US" b="1" dirty="0"/>
          </a:p>
          <a:p>
            <a:r>
              <a:rPr lang="en-US" dirty="0">
                <a:effectLst/>
              </a:rPr>
              <a:t>Zomato's mission is to ensure that everyone can find and enjoy great food. They aim to connect users with the best dining experiences by providing accurate and comprehensive information about restaurants.</a:t>
            </a:r>
            <a:endParaRPr lang="en-US" dirty="0"/>
          </a:p>
        </p:txBody>
      </p:sp>
      <p:sp>
        <p:nvSpPr>
          <p:cNvPr id="7" name="TextBox 6">
            <a:extLst>
              <a:ext uri="{FF2B5EF4-FFF2-40B4-BE49-F238E27FC236}">
                <a16:creationId xmlns:a16="http://schemas.microsoft.com/office/drawing/2014/main" id="{DE4FDFA5-E847-5C54-C245-65531BF0F383}"/>
              </a:ext>
            </a:extLst>
          </p:cNvPr>
          <p:cNvSpPr txBox="1"/>
          <p:nvPr/>
        </p:nvSpPr>
        <p:spPr>
          <a:xfrm>
            <a:off x="6096000" y="4852680"/>
            <a:ext cx="6102990" cy="1200329"/>
          </a:xfrm>
          <a:prstGeom prst="rect">
            <a:avLst/>
          </a:prstGeom>
          <a:noFill/>
        </p:spPr>
        <p:txBody>
          <a:bodyPr wrap="square">
            <a:spAutoFit/>
          </a:bodyPr>
          <a:lstStyle/>
          <a:p>
            <a:r>
              <a:rPr lang="en-US" b="1" dirty="0">
                <a:effectLst/>
              </a:rPr>
              <a:t>User Base</a:t>
            </a:r>
            <a:endParaRPr lang="en-US" b="1" dirty="0"/>
          </a:p>
          <a:p>
            <a:r>
              <a:rPr lang="en-US" dirty="0">
                <a:effectLst/>
              </a:rPr>
              <a:t>Zomato has a large and diverse user base, with millions of active users worldwide. It is available in multiple countries and supports multiple languages, making it accessible to a global audience.</a:t>
            </a:r>
            <a:endParaRPr lang="en-US" dirty="0"/>
          </a:p>
        </p:txBody>
      </p:sp>
      <p:pic>
        <p:nvPicPr>
          <p:cNvPr id="9" name="Picture 8">
            <a:extLst>
              <a:ext uri="{FF2B5EF4-FFF2-40B4-BE49-F238E27FC236}">
                <a16:creationId xmlns:a16="http://schemas.microsoft.com/office/drawing/2014/main" id="{9184654D-3FE2-8DCA-CBBD-55F43357DCB7}"/>
              </a:ext>
            </a:extLst>
          </p:cNvPr>
          <p:cNvPicPr>
            <a:picLocks noChangeAspect="1"/>
          </p:cNvPicPr>
          <p:nvPr/>
        </p:nvPicPr>
        <p:blipFill>
          <a:blip r:embed="rId2"/>
          <a:stretch>
            <a:fillRect/>
          </a:stretch>
        </p:blipFill>
        <p:spPr>
          <a:xfrm>
            <a:off x="948691" y="264022"/>
            <a:ext cx="4193762" cy="2195033"/>
          </a:xfrm>
          <a:prstGeom prst="rect">
            <a:avLst/>
          </a:prstGeom>
        </p:spPr>
      </p:pic>
    </p:spTree>
    <p:extLst>
      <p:ext uri="{BB962C8B-B14F-4D97-AF65-F5344CB8AC3E}">
        <p14:creationId xmlns:p14="http://schemas.microsoft.com/office/powerpoint/2010/main" val="25719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69;p30">
            <a:extLst>
              <a:ext uri="{FF2B5EF4-FFF2-40B4-BE49-F238E27FC236}">
                <a16:creationId xmlns:a16="http://schemas.microsoft.com/office/drawing/2014/main" id="{8CA4C17C-3A0A-C22A-8536-0C68585654D9}"/>
              </a:ext>
            </a:extLst>
          </p:cNvPr>
          <p:cNvPicPr preferRelativeResize="0"/>
          <p:nvPr/>
        </p:nvPicPr>
        <p:blipFill rotWithShape="1">
          <a:blip r:embed="rId2">
            <a:alphaModFix/>
          </a:blip>
          <a:srcRect t="1584"/>
          <a:stretch/>
        </p:blipFill>
        <p:spPr>
          <a:xfrm>
            <a:off x="1016550" y="590425"/>
            <a:ext cx="5459751" cy="5038588"/>
          </a:xfrm>
          <a:prstGeom prst="rect">
            <a:avLst/>
          </a:prstGeom>
          <a:noFill/>
          <a:ln>
            <a:noFill/>
          </a:ln>
        </p:spPr>
      </p:pic>
      <p:sp>
        <p:nvSpPr>
          <p:cNvPr id="3" name="Content Placeholder 5">
            <a:extLst>
              <a:ext uri="{FF2B5EF4-FFF2-40B4-BE49-F238E27FC236}">
                <a16:creationId xmlns:a16="http://schemas.microsoft.com/office/drawing/2014/main" id="{55DD7AB3-F672-35DF-EE62-06C660B22AD8}"/>
              </a:ext>
            </a:extLst>
          </p:cNvPr>
          <p:cNvSpPr>
            <a:spLocks noGrp="1"/>
          </p:cNvSpPr>
          <p:nvPr/>
        </p:nvSpPr>
        <p:spPr>
          <a:xfrm>
            <a:off x="6615721" y="1657058"/>
            <a:ext cx="5187589" cy="4064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t>The objective of the project is to analyze the Zomato market scenario based on given dataset and provide meaningful insights, to help in the business growth.</a:t>
            </a:r>
          </a:p>
          <a:p>
            <a:endParaRPr lang="en-IN" sz="4400" dirty="0">
              <a:solidFill>
                <a:srgbClr val="E8EAED"/>
              </a:solidFill>
              <a:latin typeface="Google Sans"/>
            </a:endParaRPr>
          </a:p>
        </p:txBody>
      </p:sp>
      <p:sp>
        <p:nvSpPr>
          <p:cNvPr id="5" name="TextBox 4">
            <a:extLst>
              <a:ext uri="{FF2B5EF4-FFF2-40B4-BE49-F238E27FC236}">
                <a16:creationId xmlns:a16="http://schemas.microsoft.com/office/drawing/2014/main" id="{9686612F-5D3D-CE68-C1F5-A02900AA4878}"/>
              </a:ext>
            </a:extLst>
          </p:cNvPr>
          <p:cNvSpPr txBox="1"/>
          <p:nvPr/>
        </p:nvSpPr>
        <p:spPr>
          <a:xfrm>
            <a:off x="7388605" y="469675"/>
            <a:ext cx="4176378" cy="584775"/>
          </a:xfrm>
          <a:prstGeom prst="rect">
            <a:avLst/>
          </a:prstGeom>
          <a:noFill/>
        </p:spPr>
        <p:txBody>
          <a:bodyPr wrap="square">
            <a:spAutoFit/>
          </a:bodyPr>
          <a:lstStyle/>
          <a:p>
            <a:r>
              <a:rPr lang="en-US" sz="3200" b="1" dirty="0"/>
              <a:t>Project Aim</a:t>
            </a:r>
            <a:endParaRPr lang="en-IN" sz="3200" dirty="0"/>
          </a:p>
        </p:txBody>
      </p:sp>
    </p:spTree>
    <p:extLst>
      <p:ext uri="{BB962C8B-B14F-4D97-AF65-F5344CB8AC3E}">
        <p14:creationId xmlns:p14="http://schemas.microsoft.com/office/powerpoint/2010/main" val="398369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6;p31">
            <a:extLst>
              <a:ext uri="{FF2B5EF4-FFF2-40B4-BE49-F238E27FC236}">
                <a16:creationId xmlns:a16="http://schemas.microsoft.com/office/drawing/2014/main" id="{6C05348E-10E8-859B-6E9A-80EFF55E9EEE}"/>
              </a:ext>
            </a:extLst>
          </p:cNvPr>
          <p:cNvGrpSpPr/>
          <p:nvPr/>
        </p:nvGrpSpPr>
        <p:grpSpPr>
          <a:xfrm>
            <a:off x="1269841" y="137998"/>
            <a:ext cx="3721364" cy="710166"/>
            <a:chOff x="4459463" y="2488594"/>
            <a:chExt cx="801189" cy="234254"/>
          </a:xfrm>
        </p:grpSpPr>
        <p:sp>
          <p:nvSpPr>
            <p:cNvPr id="3" name="Google Shape;177;p31">
              <a:extLst>
                <a:ext uri="{FF2B5EF4-FFF2-40B4-BE49-F238E27FC236}">
                  <a16:creationId xmlns:a16="http://schemas.microsoft.com/office/drawing/2014/main" id="{C53C5A30-D407-3F42-BC7E-E0AEF39AD8A5}"/>
                </a:ext>
              </a:extLst>
            </p:cNvPr>
            <p:cNvSpPr/>
            <p:nvPr/>
          </p:nvSpPr>
          <p:spPr>
            <a:xfrm>
              <a:off x="4459463" y="2488594"/>
              <a:ext cx="118803" cy="234254"/>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solidFill>
              <a:srgbClr val="F8D5C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FF0000"/>
                </a:highlight>
              </a:endParaRPr>
            </a:p>
          </p:txBody>
        </p:sp>
        <p:sp>
          <p:nvSpPr>
            <p:cNvPr id="4" name="Google Shape;178;p31">
              <a:extLst>
                <a:ext uri="{FF2B5EF4-FFF2-40B4-BE49-F238E27FC236}">
                  <a16:creationId xmlns:a16="http://schemas.microsoft.com/office/drawing/2014/main" id="{16BF32FD-CAE9-0F41-EB6E-ED4A84CE1639}"/>
                </a:ext>
              </a:extLst>
            </p:cNvPr>
            <p:cNvSpPr/>
            <p:nvPr/>
          </p:nvSpPr>
          <p:spPr>
            <a:xfrm>
              <a:off x="4471958" y="2574409"/>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solidFill>
              <a:srgbClr val="CC00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9;p31">
              <a:extLst>
                <a:ext uri="{FF2B5EF4-FFF2-40B4-BE49-F238E27FC236}">
                  <a16:creationId xmlns:a16="http://schemas.microsoft.com/office/drawing/2014/main" id="{ED33A512-1B95-F363-0C82-01047EC12386}"/>
                </a:ext>
              </a:extLst>
            </p:cNvPr>
            <p:cNvSpPr/>
            <p:nvPr/>
          </p:nvSpPr>
          <p:spPr>
            <a:xfrm>
              <a:off x="4485626" y="2497506"/>
              <a:ext cx="775026" cy="216431"/>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rgbClr val="CC00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rgbClr val="FFFFFF"/>
                  </a:solidFill>
                  <a:latin typeface="Be Vietnam Pro"/>
                  <a:ea typeface="Be Vietnam Pro"/>
                  <a:cs typeface="Be Vietnam Pro"/>
                  <a:sym typeface="Be Vietnam Pro"/>
                </a:rPr>
                <a:t>ZOMATO JOURNEY</a:t>
              </a:r>
              <a:endParaRPr>
                <a:solidFill>
                  <a:srgbClr val="FFFFFF"/>
                </a:solidFill>
              </a:endParaRPr>
            </a:p>
          </p:txBody>
        </p:sp>
      </p:grpSp>
      <p:pic>
        <p:nvPicPr>
          <p:cNvPr id="6" name="Google Shape;174;p31">
            <a:extLst>
              <a:ext uri="{FF2B5EF4-FFF2-40B4-BE49-F238E27FC236}">
                <a16:creationId xmlns:a16="http://schemas.microsoft.com/office/drawing/2014/main" id="{FB06F43D-A491-6367-233A-2202D98F4765}"/>
              </a:ext>
            </a:extLst>
          </p:cNvPr>
          <p:cNvPicPr preferRelativeResize="0"/>
          <p:nvPr/>
        </p:nvPicPr>
        <p:blipFill>
          <a:blip r:embed="rId2">
            <a:alphaModFix/>
          </a:blip>
          <a:stretch>
            <a:fillRect/>
          </a:stretch>
        </p:blipFill>
        <p:spPr>
          <a:xfrm>
            <a:off x="570449" y="1657112"/>
            <a:ext cx="7516538" cy="4189533"/>
          </a:xfrm>
          <a:prstGeom prst="rect">
            <a:avLst/>
          </a:prstGeom>
          <a:noFill/>
          <a:ln>
            <a:noFill/>
          </a:ln>
        </p:spPr>
      </p:pic>
      <p:pic>
        <p:nvPicPr>
          <p:cNvPr id="7" name="Google Shape;175;p31">
            <a:extLst>
              <a:ext uri="{FF2B5EF4-FFF2-40B4-BE49-F238E27FC236}">
                <a16:creationId xmlns:a16="http://schemas.microsoft.com/office/drawing/2014/main" id="{2B7FA4BD-30BA-9430-5EEB-F8F29B811364}"/>
              </a:ext>
            </a:extLst>
          </p:cNvPr>
          <p:cNvPicPr preferRelativeResize="0"/>
          <p:nvPr/>
        </p:nvPicPr>
        <p:blipFill>
          <a:blip r:embed="rId3">
            <a:alphaModFix/>
          </a:blip>
          <a:stretch>
            <a:fillRect/>
          </a:stretch>
        </p:blipFill>
        <p:spPr>
          <a:xfrm>
            <a:off x="8208509" y="165016"/>
            <a:ext cx="3195650" cy="3314225"/>
          </a:xfrm>
          <a:prstGeom prst="rect">
            <a:avLst/>
          </a:prstGeom>
          <a:noFill/>
          <a:ln>
            <a:noFill/>
          </a:ln>
        </p:spPr>
      </p:pic>
    </p:spTree>
    <p:extLst>
      <p:ext uri="{BB962C8B-B14F-4D97-AF65-F5344CB8AC3E}">
        <p14:creationId xmlns:p14="http://schemas.microsoft.com/office/powerpoint/2010/main" val="111831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94;p33">
            <a:extLst>
              <a:ext uri="{FF2B5EF4-FFF2-40B4-BE49-F238E27FC236}">
                <a16:creationId xmlns:a16="http://schemas.microsoft.com/office/drawing/2014/main" id="{0FF239D3-864B-7860-A0A9-13A4B7E5C838}"/>
              </a:ext>
            </a:extLst>
          </p:cNvPr>
          <p:cNvSpPr txBox="1"/>
          <p:nvPr/>
        </p:nvSpPr>
        <p:spPr>
          <a:xfrm>
            <a:off x="490449" y="1942975"/>
            <a:ext cx="8217615" cy="2585293"/>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None/>
            </a:pPr>
            <a:r>
              <a:rPr lang="en" sz="2600" b="1" dirty="0">
                <a:solidFill>
                  <a:schemeClr val="lt1"/>
                </a:solidFill>
                <a:latin typeface="Be Vietnam Pro"/>
                <a:ea typeface="Be Vietnam Pro"/>
                <a:cs typeface="Be Vietnam Pro"/>
                <a:sym typeface="Be Vietnam Pro"/>
              </a:rPr>
              <a:t>SUGGESTING SOME COUNTRIES AND CITIES FOR OPENING NEW RESTAURANTS AND EXPANSION STRATEGIES FOR ZOMATO BY ANALYSING THEIR DATASETS.</a:t>
            </a:r>
            <a:endParaRPr dirty="0">
              <a:solidFill>
                <a:schemeClr val="lt1"/>
              </a:solidFill>
            </a:endParaRPr>
          </a:p>
        </p:txBody>
      </p:sp>
      <p:grpSp>
        <p:nvGrpSpPr>
          <p:cNvPr id="4" name="Google Shape;189;p33">
            <a:extLst>
              <a:ext uri="{FF2B5EF4-FFF2-40B4-BE49-F238E27FC236}">
                <a16:creationId xmlns:a16="http://schemas.microsoft.com/office/drawing/2014/main" id="{4E998885-41E8-C4D3-A8C9-CDCB9BB10A35}"/>
              </a:ext>
            </a:extLst>
          </p:cNvPr>
          <p:cNvGrpSpPr/>
          <p:nvPr/>
        </p:nvGrpSpPr>
        <p:grpSpPr>
          <a:xfrm>
            <a:off x="1752683" y="404141"/>
            <a:ext cx="5965402" cy="587110"/>
            <a:chOff x="6336019" y="3733725"/>
            <a:chExt cx="2566206" cy="351310"/>
          </a:xfrm>
        </p:grpSpPr>
        <p:sp>
          <p:nvSpPr>
            <p:cNvPr id="5" name="Google Shape;190;p33">
              <a:extLst>
                <a:ext uri="{FF2B5EF4-FFF2-40B4-BE49-F238E27FC236}">
                  <a16:creationId xmlns:a16="http://schemas.microsoft.com/office/drawing/2014/main" id="{3B81573C-CDCA-BEDD-AA60-3937054CCE25}"/>
                </a:ext>
              </a:extLst>
            </p:cNvPr>
            <p:cNvSpPr/>
            <p:nvPr/>
          </p:nvSpPr>
          <p:spPr>
            <a:xfrm>
              <a:off x="6336019" y="3733735"/>
              <a:ext cx="1881300" cy="351300"/>
            </a:xfrm>
            <a:prstGeom prst="homePlate">
              <a:avLst>
                <a:gd name="adj" fmla="val 50000"/>
              </a:avLst>
            </a:prstGeom>
            <a:noFill/>
            <a:ln w="381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dirty="0">
                  <a:solidFill>
                    <a:srgbClr val="FDF3E9"/>
                  </a:solidFill>
                  <a:latin typeface="Be Vietnam Pro"/>
                  <a:ea typeface="Be Vietnam Pro"/>
                  <a:cs typeface="Be Vietnam Pro"/>
                  <a:sym typeface="Be Vietnam Pro"/>
                </a:rPr>
                <a:t>PROBLEM STATEMENT</a:t>
              </a:r>
              <a:endParaRPr b="1" dirty="0">
                <a:solidFill>
                  <a:srgbClr val="FDF3E9"/>
                </a:solidFill>
                <a:latin typeface="Figtree"/>
                <a:ea typeface="Figtree"/>
                <a:cs typeface="Figtree"/>
                <a:sym typeface="Figtree"/>
              </a:endParaRPr>
            </a:p>
            <a:p>
              <a:pPr marL="0" lvl="0" indent="0" algn="l" rtl="0">
                <a:spcBef>
                  <a:spcPts val="0"/>
                </a:spcBef>
                <a:spcAft>
                  <a:spcPts val="0"/>
                </a:spcAft>
                <a:buNone/>
              </a:pPr>
              <a:endParaRPr b="1" dirty="0"/>
            </a:p>
          </p:txBody>
        </p:sp>
        <p:sp>
          <p:nvSpPr>
            <p:cNvPr id="6" name="Google Shape;191;p33">
              <a:extLst>
                <a:ext uri="{FF2B5EF4-FFF2-40B4-BE49-F238E27FC236}">
                  <a16:creationId xmlns:a16="http://schemas.microsoft.com/office/drawing/2014/main" id="{0E62F576-B72B-F428-4ABF-3774334B6351}"/>
                </a:ext>
              </a:extLst>
            </p:cNvPr>
            <p:cNvSpPr/>
            <p:nvPr/>
          </p:nvSpPr>
          <p:spPr>
            <a:xfrm>
              <a:off x="8098525" y="3733725"/>
              <a:ext cx="346500" cy="351300"/>
            </a:xfrm>
            <a:prstGeom prst="chevron">
              <a:avLst>
                <a:gd name="adj" fmla="val 50000"/>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2;p33">
              <a:extLst>
                <a:ext uri="{FF2B5EF4-FFF2-40B4-BE49-F238E27FC236}">
                  <a16:creationId xmlns:a16="http://schemas.microsoft.com/office/drawing/2014/main" id="{742962B0-855E-C0F6-697F-26AF39470997}"/>
                </a:ext>
              </a:extLst>
            </p:cNvPr>
            <p:cNvSpPr/>
            <p:nvPr/>
          </p:nvSpPr>
          <p:spPr>
            <a:xfrm>
              <a:off x="8327125" y="3733725"/>
              <a:ext cx="346500" cy="351300"/>
            </a:xfrm>
            <a:prstGeom prst="chevron">
              <a:avLst>
                <a:gd name="adj" fmla="val 50000"/>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3;p33">
              <a:extLst>
                <a:ext uri="{FF2B5EF4-FFF2-40B4-BE49-F238E27FC236}">
                  <a16:creationId xmlns:a16="http://schemas.microsoft.com/office/drawing/2014/main" id="{F62256FE-73A4-A208-6DE1-8FBD7B44ECDE}"/>
                </a:ext>
              </a:extLst>
            </p:cNvPr>
            <p:cNvSpPr/>
            <p:nvPr/>
          </p:nvSpPr>
          <p:spPr>
            <a:xfrm>
              <a:off x="8555725" y="3733725"/>
              <a:ext cx="346500" cy="351300"/>
            </a:xfrm>
            <a:prstGeom prst="chevron">
              <a:avLst>
                <a:gd name="adj" fmla="val 50000"/>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1728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9;p34">
            <a:extLst>
              <a:ext uri="{FF2B5EF4-FFF2-40B4-BE49-F238E27FC236}">
                <a16:creationId xmlns:a16="http://schemas.microsoft.com/office/drawing/2014/main" id="{AB406043-3B72-ADC3-FC90-2D15F8A5C540}"/>
              </a:ext>
            </a:extLst>
          </p:cNvPr>
          <p:cNvSpPr txBox="1"/>
          <p:nvPr/>
        </p:nvSpPr>
        <p:spPr>
          <a:xfrm>
            <a:off x="2348137" y="239579"/>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1"/>
                </a:solidFill>
                <a:latin typeface="Be Vietnam Pro Black"/>
                <a:ea typeface="Be Vietnam Pro Black"/>
                <a:cs typeface="Be Vietnam Pro Black"/>
                <a:sym typeface="Be Vietnam Pro Black"/>
              </a:rPr>
              <a:t>Contents</a:t>
            </a:r>
            <a:endParaRPr sz="3200" dirty="0">
              <a:solidFill>
                <a:schemeClr val="lt1"/>
              </a:solidFill>
              <a:latin typeface="Be Vietnam Pro Black"/>
              <a:ea typeface="Be Vietnam Pro Black"/>
              <a:cs typeface="Be Vietnam Pro Black"/>
              <a:sym typeface="Be Vietnam Pro Black"/>
            </a:endParaRPr>
          </a:p>
        </p:txBody>
      </p:sp>
      <p:sp>
        <p:nvSpPr>
          <p:cNvPr id="3" name="Google Shape;201;p34">
            <a:extLst>
              <a:ext uri="{FF2B5EF4-FFF2-40B4-BE49-F238E27FC236}">
                <a16:creationId xmlns:a16="http://schemas.microsoft.com/office/drawing/2014/main" id="{A6220ED1-81E8-D22B-4C0B-3ED4B1EDF92C}"/>
              </a:ext>
            </a:extLst>
          </p:cNvPr>
          <p:cNvSpPr txBox="1"/>
          <p:nvPr/>
        </p:nvSpPr>
        <p:spPr>
          <a:xfrm>
            <a:off x="1166070" y="1821221"/>
            <a:ext cx="1836933"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lt1"/>
              </a:solidFill>
              <a:latin typeface="Be Vietnam Pro Black"/>
              <a:ea typeface="Be Vietnam Pro Black"/>
              <a:cs typeface="Be Vietnam Pro Black"/>
              <a:sym typeface="Be Vietnam Pro Black"/>
            </a:endParaRPr>
          </a:p>
          <a:p>
            <a:pPr marL="0" lvl="0" indent="0" algn="l" rtl="0">
              <a:spcBef>
                <a:spcPts val="0"/>
              </a:spcBef>
              <a:spcAft>
                <a:spcPts val="0"/>
              </a:spcAft>
              <a:buNone/>
            </a:pPr>
            <a:r>
              <a:rPr lang="en" sz="2000" dirty="0">
                <a:solidFill>
                  <a:schemeClr val="lt1"/>
                </a:solidFill>
                <a:latin typeface="Be Vietnam Pro Black"/>
                <a:ea typeface="Be Vietnam Pro Black"/>
                <a:cs typeface="Be Vietnam Pro Black"/>
                <a:sym typeface="Be Vietnam Pro Black"/>
              </a:rPr>
              <a:t>1.Overview</a:t>
            </a:r>
            <a:endParaRPr sz="2000" dirty="0">
              <a:solidFill>
                <a:schemeClr val="lt1"/>
              </a:solidFill>
              <a:latin typeface="Be Vietnam Pro Black"/>
              <a:ea typeface="Be Vietnam Pro Black"/>
              <a:cs typeface="Be Vietnam Pro Black"/>
              <a:sym typeface="Be Vietnam Pro Black"/>
            </a:endParaRPr>
          </a:p>
          <a:p>
            <a:pPr marL="0" lvl="0" indent="0" algn="ctr" rtl="0">
              <a:spcBef>
                <a:spcPts val="0"/>
              </a:spcBef>
              <a:spcAft>
                <a:spcPts val="0"/>
              </a:spcAft>
              <a:buNone/>
            </a:pPr>
            <a:endParaRPr sz="2000" dirty="0">
              <a:solidFill>
                <a:schemeClr val="lt1"/>
              </a:solidFill>
              <a:latin typeface="Be Vietnam Pro Black"/>
              <a:ea typeface="Be Vietnam Pro Black"/>
              <a:cs typeface="Be Vietnam Pro Black"/>
              <a:sym typeface="Be Vietnam Pro Black"/>
            </a:endParaRPr>
          </a:p>
        </p:txBody>
      </p:sp>
      <p:sp>
        <p:nvSpPr>
          <p:cNvPr id="4" name="Google Shape;205;p34">
            <a:extLst>
              <a:ext uri="{FF2B5EF4-FFF2-40B4-BE49-F238E27FC236}">
                <a16:creationId xmlns:a16="http://schemas.microsoft.com/office/drawing/2014/main" id="{ECD7D7FA-C2CD-4291-C154-C80B7CA1307D}"/>
              </a:ext>
            </a:extLst>
          </p:cNvPr>
          <p:cNvSpPr txBox="1"/>
          <p:nvPr/>
        </p:nvSpPr>
        <p:spPr>
          <a:xfrm>
            <a:off x="3521437" y="1950598"/>
            <a:ext cx="2678700" cy="770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dirty="0">
                <a:solidFill>
                  <a:schemeClr val="lt1"/>
                </a:solidFill>
                <a:latin typeface="Be Vietnam Pro Black"/>
                <a:ea typeface="Be Vietnam Pro Black"/>
                <a:cs typeface="Be Vietnam Pro Black"/>
                <a:sym typeface="Be Vietnam Pro Black"/>
              </a:rPr>
              <a:t>2.Countries &amp; Cities</a:t>
            </a:r>
            <a:endParaRPr sz="2000" dirty="0">
              <a:solidFill>
                <a:schemeClr val="lt1"/>
              </a:solidFill>
              <a:latin typeface="Be Vietnam Pro Black"/>
              <a:ea typeface="Be Vietnam Pro Black"/>
              <a:cs typeface="Be Vietnam Pro Black"/>
              <a:sym typeface="Be Vietnam Pro Black"/>
            </a:endParaRPr>
          </a:p>
          <a:p>
            <a:pPr marL="0" lvl="0" indent="0" algn="ctr" rtl="0">
              <a:lnSpc>
                <a:spcPct val="115000"/>
              </a:lnSpc>
              <a:spcBef>
                <a:spcPts val="0"/>
              </a:spcBef>
              <a:spcAft>
                <a:spcPts val="0"/>
              </a:spcAft>
              <a:buNone/>
            </a:pPr>
            <a:r>
              <a:rPr lang="en" sz="2000" dirty="0">
                <a:solidFill>
                  <a:schemeClr val="lt1"/>
                </a:solidFill>
                <a:latin typeface="Be Vietnam Pro Black"/>
                <a:ea typeface="Be Vietnam Pro Black"/>
                <a:cs typeface="Be Vietnam Pro Black"/>
                <a:sym typeface="Be Vietnam Pro Black"/>
              </a:rPr>
              <a:t> for Expansion</a:t>
            </a:r>
            <a:endParaRPr sz="2000" b="1" dirty="0">
              <a:solidFill>
                <a:schemeClr val="lt1"/>
              </a:solidFill>
              <a:latin typeface="Be Vietnam Pro"/>
              <a:ea typeface="Be Vietnam Pro"/>
              <a:cs typeface="Be Vietnam Pro"/>
              <a:sym typeface="Be Vietnam Pro"/>
            </a:endParaRPr>
          </a:p>
        </p:txBody>
      </p:sp>
      <p:sp>
        <p:nvSpPr>
          <p:cNvPr id="5" name="Google Shape;203;p34">
            <a:extLst>
              <a:ext uri="{FF2B5EF4-FFF2-40B4-BE49-F238E27FC236}">
                <a16:creationId xmlns:a16="http://schemas.microsoft.com/office/drawing/2014/main" id="{2666DCD3-ABC9-1F96-313D-0D99F5DEAB58}"/>
              </a:ext>
            </a:extLst>
          </p:cNvPr>
          <p:cNvSpPr txBox="1"/>
          <p:nvPr/>
        </p:nvSpPr>
        <p:spPr>
          <a:xfrm>
            <a:off x="6876772" y="1703021"/>
            <a:ext cx="1472400" cy="83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lt1"/>
                </a:solidFill>
                <a:latin typeface="Be Vietnam Pro Black"/>
                <a:ea typeface="Be Vietnam Pro Black"/>
                <a:cs typeface="Be Vietnam Pro Black"/>
                <a:sym typeface="Be Vietnam Pro Black"/>
              </a:rPr>
              <a:t>3.Current Scenario</a:t>
            </a:r>
            <a:r>
              <a:rPr lang="en" sz="2000" b="1" dirty="0">
                <a:solidFill>
                  <a:schemeClr val="lt1"/>
                </a:solidFill>
                <a:latin typeface="Be Vietnam Pro"/>
                <a:ea typeface="Be Vietnam Pro"/>
                <a:cs typeface="Be Vietnam Pro"/>
                <a:sym typeface="Be Vietnam Pro"/>
              </a:rPr>
              <a:t> </a:t>
            </a:r>
            <a:endParaRPr sz="2000" b="1" dirty="0">
              <a:solidFill>
                <a:schemeClr val="lt1"/>
              </a:solidFill>
              <a:latin typeface="Be Vietnam Pro"/>
              <a:ea typeface="Be Vietnam Pro"/>
              <a:cs typeface="Be Vietnam Pro"/>
              <a:sym typeface="Be Vietnam Pro"/>
            </a:endParaRPr>
          </a:p>
        </p:txBody>
      </p:sp>
      <p:sp>
        <p:nvSpPr>
          <p:cNvPr id="6" name="Google Shape;207;p34">
            <a:extLst>
              <a:ext uri="{FF2B5EF4-FFF2-40B4-BE49-F238E27FC236}">
                <a16:creationId xmlns:a16="http://schemas.microsoft.com/office/drawing/2014/main" id="{1833D44F-9732-2C11-16FF-7342BEF4E2F5}"/>
              </a:ext>
            </a:extLst>
          </p:cNvPr>
          <p:cNvSpPr txBox="1"/>
          <p:nvPr/>
        </p:nvSpPr>
        <p:spPr>
          <a:xfrm>
            <a:off x="930477" y="2683125"/>
            <a:ext cx="1914325" cy="745875"/>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dirty="0">
                <a:solidFill>
                  <a:schemeClr val="lt1"/>
                </a:solidFill>
                <a:latin typeface="Be Vietnam Pro Black"/>
                <a:ea typeface="Be Vietnam Pro Black"/>
                <a:cs typeface="Be Vietnam Pro Black"/>
                <a:sym typeface="Be Vietnam Pro Black"/>
              </a:rPr>
              <a:t>4.Food Expenditure</a:t>
            </a:r>
            <a:endParaRPr sz="2000" b="1" dirty="0">
              <a:solidFill>
                <a:schemeClr val="lt1"/>
              </a:solidFill>
              <a:latin typeface="Be Vietnam Pro"/>
              <a:ea typeface="Be Vietnam Pro"/>
              <a:cs typeface="Be Vietnam Pro"/>
              <a:sym typeface="Be Vietnam Pro"/>
            </a:endParaRPr>
          </a:p>
        </p:txBody>
      </p:sp>
      <p:sp>
        <p:nvSpPr>
          <p:cNvPr id="7" name="Google Shape;209;p34">
            <a:extLst>
              <a:ext uri="{FF2B5EF4-FFF2-40B4-BE49-F238E27FC236}">
                <a16:creationId xmlns:a16="http://schemas.microsoft.com/office/drawing/2014/main" id="{2E867656-DEC5-356F-90F4-3925819E8119}"/>
              </a:ext>
            </a:extLst>
          </p:cNvPr>
          <p:cNvSpPr txBox="1"/>
          <p:nvPr/>
        </p:nvSpPr>
        <p:spPr>
          <a:xfrm>
            <a:off x="3521437" y="2769712"/>
            <a:ext cx="2107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latin typeface="Be Vietnam Pro Black"/>
                <a:ea typeface="Be Vietnam Pro Black"/>
                <a:cs typeface="Be Vietnam Pro Black"/>
                <a:sym typeface="Be Vietnam Pro Black"/>
              </a:rPr>
              <a:t>5.Competition</a:t>
            </a:r>
            <a:endParaRPr sz="2000" dirty="0">
              <a:solidFill>
                <a:schemeClr val="lt1"/>
              </a:solidFill>
              <a:latin typeface="Be Vietnam Pro Black"/>
              <a:ea typeface="Be Vietnam Pro Black"/>
              <a:cs typeface="Be Vietnam Pro Black"/>
              <a:sym typeface="Be Vietnam Pro Black"/>
            </a:endParaRPr>
          </a:p>
        </p:txBody>
      </p:sp>
      <p:sp>
        <p:nvSpPr>
          <p:cNvPr id="8" name="Google Shape;211;p34">
            <a:extLst>
              <a:ext uri="{FF2B5EF4-FFF2-40B4-BE49-F238E27FC236}">
                <a16:creationId xmlns:a16="http://schemas.microsoft.com/office/drawing/2014/main" id="{3DB44E96-6782-FD73-B4D0-98B4E87E0E31}"/>
              </a:ext>
            </a:extLst>
          </p:cNvPr>
          <p:cNvSpPr txBox="1"/>
          <p:nvPr/>
        </p:nvSpPr>
        <p:spPr>
          <a:xfrm>
            <a:off x="6876772" y="2769712"/>
            <a:ext cx="1472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latin typeface="Be Vietnam Pro Black"/>
                <a:ea typeface="Be Vietnam Pro Black"/>
                <a:cs typeface="Be Vietnam Pro Black"/>
                <a:sym typeface="Be Vietnam Pro Black"/>
              </a:rPr>
              <a:t>6.Cuisines</a:t>
            </a:r>
            <a:endParaRPr sz="2000" dirty="0">
              <a:solidFill>
                <a:schemeClr val="lt1"/>
              </a:solidFill>
              <a:latin typeface="Be Vietnam Pro Black"/>
              <a:ea typeface="Be Vietnam Pro Black"/>
              <a:cs typeface="Be Vietnam Pro Black"/>
              <a:sym typeface="Be Vietnam Pro Black"/>
            </a:endParaRPr>
          </a:p>
        </p:txBody>
      </p:sp>
      <p:sp>
        <p:nvSpPr>
          <p:cNvPr id="9" name="Google Shape;212;p34">
            <a:extLst>
              <a:ext uri="{FF2B5EF4-FFF2-40B4-BE49-F238E27FC236}">
                <a16:creationId xmlns:a16="http://schemas.microsoft.com/office/drawing/2014/main" id="{2604ECDF-1F71-7805-BFE2-B1464A8185C3}"/>
              </a:ext>
            </a:extLst>
          </p:cNvPr>
          <p:cNvSpPr txBox="1"/>
          <p:nvPr/>
        </p:nvSpPr>
        <p:spPr>
          <a:xfrm>
            <a:off x="713150" y="3666275"/>
            <a:ext cx="1789200" cy="83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latin typeface="Be Vietnam Pro Black"/>
                <a:ea typeface="Be Vietnam Pro Black"/>
                <a:cs typeface="Be Vietnam Pro Black"/>
                <a:sym typeface="Be Vietnam Pro Black"/>
              </a:rPr>
              <a:t>7.Additional Facilities</a:t>
            </a:r>
            <a:endParaRPr sz="2000" dirty="0">
              <a:solidFill>
                <a:schemeClr val="lt1"/>
              </a:solidFill>
              <a:latin typeface="Be Vietnam Pro Black"/>
              <a:ea typeface="Be Vietnam Pro Black"/>
              <a:cs typeface="Be Vietnam Pro Black"/>
              <a:sym typeface="Be Vietnam Pro Black"/>
            </a:endParaRPr>
          </a:p>
          <a:p>
            <a:pPr marL="0" lvl="0" indent="0" algn="l" rtl="0">
              <a:spcBef>
                <a:spcPts val="0"/>
              </a:spcBef>
              <a:spcAft>
                <a:spcPts val="0"/>
              </a:spcAft>
              <a:buNone/>
            </a:pPr>
            <a:endParaRPr sz="2000" dirty="0">
              <a:solidFill>
                <a:schemeClr val="lt1"/>
              </a:solidFill>
              <a:latin typeface="Be Vietnam Pro Black"/>
              <a:ea typeface="Be Vietnam Pro Black"/>
              <a:cs typeface="Be Vietnam Pro Black"/>
              <a:sym typeface="Be Vietnam Pro Black"/>
            </a:endParaRPr>
          </a:p>
        </p:txBody>
      </p:sp>
      <p:sp>
        <p:nvSpPr>
          <p:cNvPr id="10" name="Google Shape;210;p34">
            <a:extLst>
              <a:ext uri="{FF2B5EF4-FFF2-40B4-BE49-F238E27FC236}">
                <a16:creationId xmlns:a16="http://schemas.microsoft.com/office/drawing/2014/main" id="{B5A90F4C-5A42-2942-4D89-6E95E88EF9DF}"/>
              </a:ext>
            </a:extLst>
          </p:cNvPr>
          <p:cNvSpPr txBox="1"/>
          <p:nvPr/>
        </p:nvSpPr>
        <p:spPr>
          <a:xfrm>
            <a:off x="3460350" y="3666275"/>
            <a:ext cx="2107200" cy="72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dirty="0">
                <a:solidFill>
                  <a:schemeClr val="lt1"/>
                </a:solidFill>
                <a:latin typeface="Be Vietnam Pro Black"/>
                <a:ea typeface="Be Vietnam Pro Black"/>
                <a:cs typeface="Be Vietnam Pro Black"/>
                <a:sym typeface="Be Vietnam Pro Black"/>
              </a:rPr>
              <a:t>8.Main Findings</a:t>
            </a:r>
            <a:r>
              <a:rPr lang="en" sz="2000" b="1" dirty="0">
                <a:solidFill>
                  <a:schemeClr val="lt1"/>
                </a:solidFill>
                <a:highlight>
                  <a:srgbClr val="FFFFFF"/>
                </a:highlight>
                <a:latin typeface="Be Vietnam Pro"/>
                <a:ea typeface="Be Vietnam Pro"/>
                <a:cs typeface="Be Vietnam Pro"/>
                <a:sym typeface="Be Vietnam Pro"/>
              </a:rPr>
              <a:t> </a:t>
            </a:r>
            <a:endParaRPr sz="2000" dirty="0">
              <a:solidFill>
                <a:schemeClr val="lt1"/>
              </a:solidFill>
              <a:latin typeface="Be Vietnam Pro Black"/>
              <a:ea typeface="Be Vietnam Pro Black"/>
              <a:cs typeface="Be Vietnam Pro Black"/>
              <a:sym typeface="Be Vietnam Pro Black"/>
            </a:endParaRPr>
          </a:p>
          <a:p>
            <a:pPr marL="0" lvl="0" indent="0" algn="l" rtl="0">
              <a:spcBef>
                <a:spcPts val="1200"/>
              </a:spcBef>
              <a:spcAft>
                <a:spcPts val="0"/>
              </a:spcAft>
              <a:buNone/>
            </a:pPr>
            <a:endParaRPr sz="2000" dirty="0">
              <a:solidFill>
                <a:schemeClr val="lt1"/>
              </a:solidFill>
              <a:latin typeface="Be Vietnam Pro Black"/>
              <a:ea typeface="Be Vietnam Pro Black"/>
              <a:cs typeface="Be Vietnam Pro Black"/>
              <a:sym typeface="Be Vietnam Pro Black"/>
            </a:endParaRPr>
          </a:p>
        </p:txBody>
      </p:sp>
      <p:sp>
        <p:nvSpPr>
          <p:cNvPr id="11" name="Google Shape;213;p34">
            <a:extLst>
              <a:ext uri="{FF2B5EF4-FFF2-40B4-BE49-F238E27FC236}">
                <a16:creationId xmlns:a16="http://schemas.microsoft.com/office/drawing/2014/main" id="{C1FAC22A-4923-9C61-D857-C82EEB9042C7}"/>
              </a:ext>
            </a:extLst>
          </p:cNvPr>
          <p:cNvSpPr txBox="1"/>
          <p:nvPr/>
        </p:nvSpPr>
        <p:spPr>
          <a:xfrm>
            <a:off x="6794100" y="3839075"/>
            <a:ext cx="1789200" cy="53857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000" dirty="0">
                <a:solidFill>
                  <a:schemeClr val="lt1"/>
                </a:solidFill>
                <a:latin typeface="Be Vietnam Pro Black"/>
                <a:ea typeface="Be Vietnam Pro Black"/>
                <a:cs typeface="Be Vietnam Pro Black"/>
                <a:sym typeface="Be Vietnam Pro Black"/>
              </a:rPr>
              <a:t>9.Conclusion</a:t>
            </a:r>
            <a:endParaRPr sz="2000" dirty="0">
              <a:solidFill>
                <a:schemeClr val="lt1"/>
              </a:solidFill>
              <a:latin typeface="Be Vietnam Pro Black"/>
              <a:ea typeface="Be Vietnam Pro Black"/>
              <a:cs typeface="Be Vietnam Pro Black"/>
              <a:sym typeface="Be Vietnam Pro Black"/>
            </a:endParaRPr>
          </a:p>
        </p:txBody>
      </p:sp>
    </p:spTree>
    <p:extLst>
      <p:ext uri="{BB962C8B-B14F-4D97-AF65-F5344CB8AC3E}">
        <p14:creationId xmlns:p14="http://schemas.microsoft.com/office/powerpoint/2010/main" val="199693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262FC-6726-9559-7464-584ECB378929}"/>
              </a:ext>
            </a:extLst>
          </p:cNvPr>
          <p:cNvSpPr txBox="1"/>
          <p:nvPr/>
        </p:nvSpPr>
        <p:spPr>
          <a:xfrm>
            <a:off x="511728" y="788563"/>
            <a:ext cx="6342078" cy="5477205"/>
          </a:xfrm>
          <a:prstGeom prst="rect">
            <a:avLst/>
          </a:prstGeom>
          <a:noFill/>
        </p:spPr>
        <p:txBody>
          <a:bodyPr wrap="square">
            <a:spAutoFit/>
          </a:bodyPr>
          <a:lstStyle/>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Restaurant ID: </a:t>
            </a:r>
            <a:r>
              <a:rPr lang="en-US" sz="1800" b="0" i="0" u="none" strike="noStrike" cap="none" dirty="0">
                <a:solidFill>
                  <a:schemeClr val="dk1"/>
                </a:solidFill>
                <a:latin typeface="Lato"/>
                <a:ea typeface="Lato"/>
                <a:cs typeface="Lato"/>
                <a:sym typeface="Lato"/>
              </a:rPr>
              <a:t>Unique identifier for each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Restaurant Name: </a:t>
            </a:r>
            <a:r>
              <a:rPr lang="en-US" sz="1800" b="0" i="0" u="none" strike="noStrike" cap="none" dirty="0">
                <a:solidFill>
                  <a:schemeClr val="dk1"/>
                </a:solidFill>
                <a:latin typeface="Lato"/>
                <a:ea typeface="Lato"/>
                <a:cs typeface="Lato"/>
                <a:sym typeface="Lato"/>
              </a:rPr>
              <a:t>The name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err="1">
                <a:solidFill>
                  <a:schemeClr val="dk1"/>
                </a:solidFill>
                <a:latin typeface="Lato"/>
                <a:ea typeface="Lato"/>
                <a:cs typeface="Lato"/>
                <a:sym typeface="Lato"/>
              </a:rPr>
              <a:t>CountryCode</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Country code of the location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City: </a:t>
            </a:r>
            <a:r>
              <a:rPr lang="en-US" sz="1800" b="0" i="0" u="none" strike="noStrike" cap="none" dirty="0">
                <a:solidFill>
                  <a:schemeClr val="dk1"/>
                </a:solidFill>
                <a:latin typeface="Lato"/>
                <a:ea typeface="Lato"/>
                <a:cs typeface="Lato"/>
                <a:sym typeface="Lato"/>
              </a:rPr>
              <a:t>The city where the restaurant is located.</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Address: </a:t>
            </a:r>
            <a:r>
              <a:rPr lang="en-US" sz="1800" b="0" i="0" u="none" strike="noStrike" cap="none" dirty="0">
                <a:solidFill>
                  <a:schemeClr val="dk1"/>
                </a:solidFill>
                <a:latin typeface="Lato"/>
                <a:ea typeface="Lato"/>
                <a:cs typeface="Lato"/>
                <a:sym typeface="Lato"/>
              </a:rPr>
              <a:t>The specific address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Locality: </a:t>
            </a:r>
            <a:r>
              <a:rPr lang="en-US" sz="1800" b="0" i="0" u="none" strike="noStrike" cap="none" dirty="0">
                <a:solidFill>
                  <a:schemeClr val="dk1"/>
                </a:solidFill>
                <a:latin typeface="Lato"/>
                <a:ea typeface="Lato"/>
                <a:cs typeface="Lato"/>
                <a:sym typeface="Lato"/>
              </a:rPr>
              <a:t>The locality or neighborhood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Locality Verbose: </a:t>
            </a:r>
            <a:r>
              <a:rPr lang="en-US" sz="1800" b="0" i="0" u="none" strike="noStrike" cap="none" dirty="0">
                <a:solidFill>
                  <a:schemeClr val="dk1"/>
                </a:solidFill>
                <a:latin typeface="Lato"/>
                <a:ea typeface="Lato"/>
                <a:cs typeface="Lato"/>
                <a:sym typeface="Lato"/>
              </a:rPr>
              <a:t>Detailed information about the locality.</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Longitude: </a:t>
            </a:r>
            <a:r>
              <a:rPr lang="en-US" sz="1800" b="0" i="0" u="none" strike="noStrike" cap="none" dirty="0">
                <a:solidFill>
                  <a:schemeClr val="dk1"/>
                </a:solidFill>
                <a:latin typeface="Lato"/>
                <a:ea typeface="Lato"/>
                <a:cs typeface="Lato"/>
                <a:sym typeface="Lato"/>
              </a:rPr>
              <a:t>The geographical longitude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Latitude: </a:t>
            </a:r>
            <a:r>
              <a:rPr lang="en-US" sz="1800" b="0" i="0" u="none" strike="noStrike" cap="none" dirty="0">
                <a:solidFill>
                  <a:schemeClr val="dk1"/>
                </a:solidFill>
                <a:latin typeface="Lato"/>
                <a:ea typeface="Lato"/>
                <a:cs typeface="Lato"/>
                <a:sym typeface="Lato"/>
              </a:rPr>
              <a:t>The geographical latitude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Cuisines: </a:t>
            </a:r>
            <a:r>
              <a:rPr lang="en-US" sz="1800" b="0" i="0" u="none" strike="noStrike" cap="none" dirty="0">
                <a:solidFill>
                  <a:schemeClr val="dk1"/>
                </a:solidFill>
                <a:latin typeface="Lato"/>
                <a:ea typeface="Lato"/>
                <a:cs typeface="Lato"/>
                <a:sym typeface="Lato"/>
              </a:rPr>
              <a:t>The type of cuisine offered by the restaurant.</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a:solidFill>
                  <a:schemeClr val="dk1"/>
                </a:solidFill>
                <a:latin typeface="Lato"/>
                <a:ea typeface="Lato"/>
                <a:cs typeface="Lato"/>
                <a:sym typeface="Lato"/>
              </a:rPr>
              <a:t>Currency: </a:t>
            </a:r>
            <a:r>
              <a:rPr lang="en-US" sz="1800" b="0" i="0" u="none" strike="noStrike" cap="none" dirty="0">
                <a:solidFill>
                  <a:schemeClr val="dk1"/>
                </a:solidFill>
                <a:latin typeface="Lato"/>
                <a:ea typeface="Lato"/>
                <a:cs typeface="Lato"/>
                <a:sym typeface="Lato"/>
              </a:rPr>
              <a:t>The currency used for transactions in the restaurant.</a:t>
            </a:r>
            <a:endParaRPr lang="en-US" sz="1600" b="0" i="0" u="none" strike="noStrike" cap="none" dirty="0">
              <a:solidFill>
                <a:schemeClr val="dk1"/>
              </a:solidFill>
              <a:latin typeface="Lato"/>
              <a:ea typeface="Lato"/>
              <a:cs typeface="Lato"/>
              <a:sym typeface="Lato"/>
            </a:endParaRPr>
          </a:p>
        </p:txBody>
      </p:sp>
      <p:sp>
        <p:nvSpPr>
          <p:cNvPr id="7" name="TextBox 6">
            <a:extLst>
              <a:ext uri="{FF2B5EF4-FFF2-40B4-BE49-F238E27FC236}">
                <a16:creationId xmlns:a16="http://schemas.microsoft.com/office/drawing/2014/main" id="{53225F61-19A9-E902-EB1E-11FC0A56DEF9}"/>
              </a:ext>
            </a:extLst>
          </p:cNvPr>
          <p:cNvSpPr txBox="1"/>
          <p:nvPr/>
        </p:nvSpPr>
        <p:spPr>
          <a:xfrm>
            <a:off x="1524700" y="222900"/>
            <a:ext cx="6102990" cy="523220"/>
          </a:xfrm>
          <a:prstGeom prst="rect">
            <a:avLst/>
          </a:prstGeom>
          <a:noFill/>
        </p:spPr>
        <p:txBody>
          <a:bodyPr wrap="square">
            <a:spAutoFit/>
          </a:bodyPr>
          <a:lstStyle/>
          <a:p>
            <a:r>
              <a:rPr lang="en-US" sz="2800" b="1" dirty="0"/>
              <a:t>Data Overview</a:t>
            </a:r>
            <a:endParaRPr lang="en-IN" sz="2800" dirty="0"/>
          </a:p>
        </p:txBody>
      </p:sp>
    </p:spTree>
    <p:extLst>
      <p:ext uri="{BB962C8B-B14F-4D97-AF65-F5344CB8AC3E}">
        <p14:creationId xmlns:p14="http://schemas.microsoft.com/office/powerpoint/2010/main" val="4063876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E31C17-9B3D-E9C1-C633-A9ED48B6C28F}"/>
              </a:ext>
            </a:extLst>
          </p:cNvPr>
          <p:cNvSpPr txBox="1"/>
          <p:nvPr/>
        </p:nvSpPr>
        <p:spPr>
          <a:xfrm>
            <a:off x="1526796" y="602310"/>
            <a:ext cx="7610912" cy="5091266"/>
          </a:xfrm>
          <a:prstGeom prst="rect">
            <a:avLst/>
          </a:prstGeom>
          <a:noFill/>
        </p:spPr>
        <p:txBody>
          <a:bodyPr wrap="square">
            <a:spAutoFit/>
          </a:bodyPr>
          <a:lstStyle/>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solidFill>
                  <a:schemeClr val="dk1"/>
                </a:solidFill>
                <a:latin typeface="Lato"/>
                <a:ea typeface="Lato"/>
                <a:cs typeface="Lato"/>
                <a:sym typeface="Lato"/>
              </a:rPr>
              <a:t>Has_Table_booking</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Indicates whether the restaurant has a table booking option (Yes/No).</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solidFill>
                  <a:schemeClr val="dk1"/>
                </a:solidFill>
                <a:latin typeface="Lato"/>
                <a:ea typeface="Lato"/>
                <a:cs typeface="Lato"/>
                <a:sym typeface="Lato"/>
              </a:rPr>
              <a:t>Has_Online_delivery</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Indicates whether the restaurant offers online delivery (Yes/No).</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solidFill>
                  <a:schemeClr val="dk1"/>
                </a:solidFill>
                <a:latin typeface="Lato"/>
                <a:ea typeface="Lato"/>
                <a:cs typeface="Lato"/>
                <a:sym typeface="Lato"/>
              </a:rPr>
              <a:t>Is_delivering_now</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Indicates whether the restaurant is currently delivering (Yes/No).</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solidFill>
                  <a:schemeClr val="dk1"/>
                </a:solidFill>
                <a:latin typeface="Lato"/>
                <a:ea typeface="Lato"/>
                <a:cs typeface="Lato"/>
                <a:sym typeface="Lato"/>
              </a:rPr>
              <a:t>Switch_to_order_menu</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Indicates whether users can switch to the order menu (Yes/No).</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solidFill>
                  <a:schemeClr val="dk1"/>
                </a:solidFill>
                <a:latin typeface="Lato"/>
                <a:ea typeface="Lato"/>
                <a:cs typeface="Lato"/>
                <a:sym typeface="Lato"/>
              </a:rPr>
              <a:t>Price_range</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A numeric value indicating the price range category of the restaurant.</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a:solidFill>
                  <a:schemeClr val="dk1"/>
                </a:solidFill>
                <a:latin typeface="Lato"/>
                <a:ea typeface="Lato"/>
                <a:cs typeface="Lato"/>
                <a:sym typeface="Lato"/>
              </a:rPr>
              <a:t>Votes: </a:t>
            </a:r>
            <a:r>
              <a:rPr lang="en-US" sz="1800" b="0" i="0" u="none" strike="noStrike" cap="none" dirty="0">
                <a:solidFill>
                  <a:schemeClr val="dk1"/>
                </a:solidFill>
                <a:latin typeface="Lato"/>
                <a:ea typeface="Lato"/>
                <a:cs typeface="Lato"/>
                <a:sym typeface="Lato"/>
              </a:rPr>
              <a:t>The number of votes or ratings/(feedback) received by the restaurant.</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solidFill>
                  <a:schemeClr val="dk1"/>
                </a:solidFill>
                <a:latin typeface="Lato"/>
                <a:ea typeface="Lato"/>
                <a:cs typeface="Lato"/>
                <a:sym typeface="Lato"/>
              </a:rPr>
              <a:t>Average_Cost_for_two</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The average cost for two people dining at the restaurant.</a:t>
            </a:r>
          </a:p>
          <a:p>
            <a:pPr marL="457200" marR="0" lvl="0" indent="-304800" algn="l" rtl="0">
              <a:lnSpc>
                <a:spcPct val="115000"/>
              </a:lnSpc>
              <a:spcBef>
                <a:spcPts val="0"/>
              </a:spcBef>
              <a:spcAft>
                <a:spcPts val="0"/>
              </a:spcAft>
              <a:buClr>
                <a:schemeClr val="dk1"/>
              </a:buClr>
              <a:buSzPts val="1200"/>
              <a:buFont typeface="Lato"/>
              <a:buChar char="●"/>
            </a:pPr>
            <a:r>
              <a:rPr lang="en-US" sz="1600" b="1" i="0" u="none" strike="noStrike" cap="none" dirty="0">
                <a:solidFill>
                  <a:schemeClr val="dk1"/>
                </a:solidFill>
                <a:latin typeface="Lato"/>
                <a:ea typeface="Lato"/>
                <a:cs typeface="Lato"/>
                <a:sym typeface="Lato"/>
              </a:rPr>
              <a:t>Rating: </a:t>
            </a:r>
            <a:r>
              <a:rPr lang="en-US" sz="1600" b="0" i="0" u="none" strike="noStrike" cap="none" dirty="0">
                <a:solidFill>
                  <a:schemeClr val="dk1"/>
                </a:solidFill>
                <a:latin typeface="Lato"/>
                <a:ea typeface="Lato"/>
                <a:cs typeface="Lato"/>
                <a:sym typeface="Lato"/>
              </a:rPr>
              <a:t>The overall rating of the restaurant is based on user reviews.</a:t>
            </a:r>
          </a:p>
          <a:p>
            <a:pPr marL="457200" marR="0" lvl="0" indent="-304800" algn="l" rtl="0">
              <a:lnSpc>
                <a:spcPct val="115000"/>
              </a:lnSpc>
              <a:spcBef>
                <a:spcPts val="0"/>
              </a:spcBef>
              <a:spcAft>
                <a:spcPts val="0"/>
              </a:spcAft>
              <a:buClr>
                <a:schemeClr val="dk1"/>
              </a:buClr>
              <a:buSzPts val="1200"/>
              <a:buFont typeface="Lato"/>
              <a:buChar char="●"/>
            </a:pPr>
            <a:r>
              <a:rPr lang="en-US" sz="1600" b="1" i="0" u="none" strike="noStrike" cap="none" dirty="0" err="1">
                <a:solidFill>
                  <a:schemeClr val="dk1"/>
                </a:solidFill>
                <a:latin typeface="Lato"/>
                <a:ea typeface="Lato"/>
                <a:cs typeface="Lato"/>
                <a:sym typeface="Lato"/>
              </a:rPr>
              <a:t>Datekey_opening</a:t>
            </a:r>
            <a:r>
              <a:rPr lang="en-US" sz="1600" b="1" i="0" u="none" strike="noStrike" cap="none" dirty="0">
                <a:solidFill>
                  <a:schemeClr val="dk1"/>
                </a:solidFill>
                <a:latin typeface="Lato"/>
                <a:ea typeface="Lato"/>
                <a:cs typeface="Lato"/>
                <a:sym typeface="Lato"/>
              </a:rPr>
              <a:t>: </a:t>
            </a:r>
            <a:r>
              <a:rPr lang="en-US" sz="1600" b="0" i="0" u="none" strike="noStrike" cap="none" dirty="0">
                <a:solidFill>
                  <a:schemeClr val="dk1"/>
                </a:solidFill>
                <a:latin typeface="Lato"/>
                <a:ea typeface="Lato"/>
                <a:cs typeface="Lato"/>
                <a:sym typeface="Lato"/>
              </a:rPr>
              <a:t>The date when the restaurant was opened.</a:t>
            </a:r>
          </a:p>
        </p:txBody>
      </p:sp>
      <p:sp>
        <p:nvSpPr>
          <p:cNvPr id="5" name="TextBox 4">
            <a:extLst>
              <a:ext uri="{FF2B5EF4-FFF2-40B4-BE49-F238E27FC236}">
                <a16:creationId xmlns:a16="http://schemas.microsoft.com/office/drawing/2014/main" id="{2D269CE8-5C06-3CE5-5BE8-1A7298AEE91D}"/>
              </a:ext>
            </a:extLst>
          </p:cNvPr>
          <p:cNvSpPr txBox="1"/>
          <p:nvPr/>
        </p:nvSpPr>
        <p:spPr>
          <a:xfrm>
            <a:off x="2019650" y="232978"/>
            <a:ext cx="6102990" cy="461665"/>
          </a:xfrm>
          <a:prstGeom prst="rect">
            <a:avLst/>
          </a:prstGeom>
          <a:noFill/>
        </p:spPr>
        <p:txBody>
          <a:bodyPr wrap="square">
            <a:spAutoFit/>
          </a:bodyPr>
          <a:lstStyle/>
          <a:p>
            <a:r>
              <a:rPr lang="en-US" sz="2400" b="1" dirty="0"/>
              <a:t>Data Overview</a:t>
            </a:r>
            <a:endParaRPr lang="en-IN" sz="2400" dirty="0"/>
          </a:p>
        </p:txBody>
      </p:sp>
    </p:spTree>
    <p:extLst>
      <p:ext uri="{BB962C8B-B14F-4D97-AF65-F5344CB8AC3E}">
        <p14:creationId xmlns:p14="http://schemas.microsoft.com/office/powerpoint/2010/main" val="84798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C258C7E-CE03-B1A4-03E0-050AA4BEEF0A}"/>
              </a:ext>
            </a:extLst>
          </p:cNvPr>
          <p:cNvGraphicFramePr>
            <a:graphicFrameLocks/>
          </p:cNvGraphicFramePr>
          <p:nvPr>
            <p:extLst>
              <p:ext uri="{D42A27DB-BD31-4B8C-83A1-F6EECF244321}">
                <p14:modId xmlns:p14="http://schemas.microsoft.com/office/powerpoint/2010/main" val="448204259"/>
              </p:ext>
            </p:extLst>
          </p:nvPr>
        </p:nvGraphicFramePr>
        <p:xfrm>
          <a:off x="4186107" y="2263179"/>
          <a:ext cx="7004807" cy="3122553"/>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oogle Shape;223;p35">
            <a:extLst>
              <a:ext uri="{FF2B5EF4-FFF2-40B4-BE49-F238E27FC236}">
                <a16:creationId xmlns:a16="http://schemas.microsoft.com/office/drawing/2014/main" id="{07CEC207-E019-738F-CACF-F6FC9C4CF02E}"/>
              </a:ext>
            </a:extLst>
          </p:cNvPr>
          <p:cNvGrpSpPr/>
          <p:nvPr/>
        </p:nvGrpSpPr>
        <p:grpSpPr>
          <a:xfrm>
            <a:off x="352708" y="205782"/>
            <a:ext cx="4866065" cy="847091"/>
            <a:chOff x="4436707" y="4340222"/>
            <a:chExt cx="1023767" cy="244217"/>
          </a:xfrm>
        </p:grpSpPr>
        <p:sp>
          <p:nvSpPr>
            <p:cNvPr id="4" name="Google Shape;224;p35">
              <a:extLst>
                <a:ext uri="{FF2B5EF4-FFF2-40B4-BE49-F238E27FC236}">
                  <a16:creationId xmlns:a16="http://schemas.microsoft.com/office/drawing/2014/main" id="{6A9F2FF8-25EE-8F12-C0B9-4D9C0F141E63}"/>
                </a:ext>
              </a:extLst>
            </p:cNvPr>
            <p:cNvSpPr/>
            <p:nvPr/>
          </p:nvSpPr>
          <p:spPr>
            <a:xfrm>
              <a:off x="4436707"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5;p35">
              <a:extLst>
                <a:ext uri="{FF2B5EF4-FFF2-40B4-BE49-F238E27FC236}">
                  <a16:creationId xmlns:a16="http://schemas.microsoft.com/office/drawing/2014/main" id="{93BFD8E3-458D-F9C0-D540-108622F0F3C4}"/>
                </a:ext>
              </a:extLst>
            </p:cNvPr>
            <p:cNvSpPr/>
            <p:nvPr/>
          </p:nvSpPr>
          <p:spPr>
            <a:xfrm>
              <a:off x="4484204" y="4386022"/>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35">
              <a:extLst>
                <a:ext uri="{FF2B5EF4-FFF2-40B4-BE49-F238E27FC236}">
                  <a16:creationId xmlns:a16="http://schemas.microsoft.com/office/drawing/2014/main" id="{731D4328-19BA-FA5A-7600-57F84B7209D9}"/>
                </a:ext>
              </a:extLst>
            </p:cNvPr>
            <p:cNvSpPr/>
            <p:nvPr/>
          </p:nvSpPr>
          <p:spPr>
            <a:xfrm>
              <a:off x="4533339" y="4385283"/>
              <a:ext cx="927134"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spcBef>
                  <a:spcPts val="0"/>
                </a:spcBef>
                <a:spcAft>
                  <a:spcPts val="0"/>
                </a:spcAft>
                <a:buNone/>
              </a:pPr>
              <a:r>
                <a:rPr lang="en" sz="3000" dirty="0">
                  <a:solidFill>
                    <a:srgbClr val="FFFFFF"/>
                  </a:solidFill>
                  <a:latin typeface="Be Vietnam Pro Black"/>
                  <a:ea typeface="Be Vietnam Pro Black"/>
                  <a:cs typeface="Be Vietnam Pro Black"/>
                  <a:sym typeface="Be Vietnam Pro Black"/>
                </a:rPr>
                <a:t>Global Overview</a:t>
              </a:r>
              <a:endParaRPr sz="200" dirty="0">
                <a:solidFill>
                  <a:srgbClr val="FFFFFF"/>
                </a:solidFill>
              </a:endParaRPr>
            </a:p>
          </p:txBody>
        </p:sp>
      </p:grpSp>
      <p:sp>
        <p:nvSpPr>
          <p:cNvPr id="7" name="Rectangle: Rounded Corners 6">
            <a:extLst>
              <a:ext uri="{FF2B5EF4-FFF2-40B4-BE49-F238E27FC236}">
                <a16:creationId xmlns:a16="http://schemas.microsoft.com/office/drawing/2014/main" id="{CDB9FABD-4DE5-6DEA-BF58-6F218D10F4F8}"/>
              </a:ext>
            </a:extLst>
          </p:cNvPr>
          <p:cNvSpPr/>
          <p:nvPr/>
        </p:nvSpPr>
        <p:spPr>
          <a:xfrm>
            <a:off x="4479721" y="1761688"/>
            <a:ext cx="4127384" cy="6021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 of restaurant of each country</a:t>
            </a:r>
          </a:p>
        </p:txBody>
      </p:sp>
      <p:sp>
        <p:nvSpPr>
          <p:cNvPr id="9" name="TextBox 8">
            <a:extLst>
              <a:ext uri="{FF2B5EF4-FFF2-40B4-BE49-F238E27FC236}">
                <a16:creationId xmlns:a16="http://schemas.microsoft.com/office/drawing/2014/main" id="{036870B1-CB9C-DAB8-CB2D-F1A70AEB2097}"/>
              </a:ext>
            </a:extLst>
          </p:cNvPr>
          <p:cNvSpPr txBox="1"/>
          <p:nvPr/>
        </p:nvSpPr>
        <p:spPr>
          <a:xfrm>
            <a:off x="578466" y="4897892"/>
            <a:ext cx="6102990" cy="1754326"/>
          </a:xfrm>
          <a:prstGeom prst="rect">
            <a:avLst/>
          </a:prstGeom>
          <a:noFill/>
        </p:spPr>
        <p:txBody>
          <a:bodyPr wrap="square">
            <a:spAutoFit/>
          </a:bodyPr>
          <a:lstStyle/>
          <a:p>
            <a:pPr marL="285750" indent="-285750">
              <a:buFont typeface="Arial" panose="020B0604020202020204" pitchFamily="34" charset="0"/>
              <a:buChar char="•"/>
            </a:pPr>
            <a:r>
              <a:rPr lang="en-US" dirty="0"/>
              <a:t>Chart displays the number of restaurants in each country of the dataset.</a:t>
            </a:r>
          </a:p>
          <a:p>
            <a:pPr marL="285750" indent="-285750">
              <a:buFont typeface="Arial" panose="020B0604020202020204" pitchFamily="34" charset="0"/>
              <a:buChar char="•"/>
            </a:pPr>
            <a:r>
              <a:rPr lang="en-US" dirty="0"/>
              <a:t>India is having the highest number of restaurants i.e. 8652 </a:t>
            </a:r>
          </a:p>
          <a:p>
            <a:pPr marL="285750" indent="-285750">
              <a:buFont typeface="Arial" panose="020B0604020202020204" pitchFamily="34" charset="0"/>
              <a:buChar char="•"/>
            </a:pPr>
            <a:r>
              <a:rPr lang="en-US" dirty="0"/>
              <a:t>Second place is occupied by USA with 434 restaurants.</a:t>
            </a:r>
          </a:p>
          <a:p>
            <a:pPr marL="285750" indent="-285750">
              <a:buFont typeface="Arial" panose="020B0604020202020204" pitchFamily="34" charset="0"/>
              <a:buChar char="•"/>
            </a:pPr>
            <a:r>
              <a:rPr lang="en-US" dirty="0"/>
              <a:t>Canada is at the last of the graph indicating least number of restaurants i.e. 4</a:t>
            </a:r>
            <a:endParaRPr lang="en-IN" dirty="0"/>
          </a:p>
        </p:txBody>
      </p:sp>
    </p:spTree>
    <p:extLst>
      <p:ext uri="{BB962C8B-B14F-4D97-AF65-F5344CB8AC3E}">
        <p14:creationId xmlns:p14="http://schemas.microsoft.com/office/powerpoint/2010/main" val="4082011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1829</TotalTime>
  <Words>927</Words>
  <Application>Microsoft Office PowerPoint</Application>
  <PresentationFormat>Widescreen</PresentationFormat>
  <Paragraphs>85</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Be Vietnam Pro</vt:lpstr>
      <vt:lpstr>Be Vietnam Pro Black</vt:lpstr>
      <vt:lpstr>Calibri</vt:lpstr>
      <vt:lpstr>Figtree</vt:lpstr>
      <vt:lpstr>Google Sans</vt:lpstr>
      <vt:lpstr>Lato</vt:lpstr>
      <vt:lpstr>Symbol</vt:lpstr>
      <vt:lpstr>Tw Cen MT</vt:lpstr>
      <vt:lpstr>Circuit</vt:lpstr>
      <vt:lpstr>ZOMATO EXPANSION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current expenditure on food in the suggested countries, so we can keep our financial expenditure in control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EXPANSION PROJECT </dc:title>
  <dc:creator>Anita Verma</dc:creator>
  <cp:lastModifiedBy>Anita Verma</cp:lastModifiedBy>
  <cp:revision>60</cp:revision>
  <dcterms:created xsi:type="dcterms:W3CDTF">2024-04-09T06:54:30Z</dcterms:created>
  <dcterms:modified xsi:type="dcterms:W3CDTF">2024-04-26T06:00:58Z</dcterms:modified>
</cp:coreProperties>
</file>