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D8F7E-2D77-6F3E-2F4A-91F4DBE6B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495B02-8CC9-2EBE-7FF3-59051A8AA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A2855F-A487-4AB1-39CA-E7EF4FD3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F05B-B3F1-4236-9700-22E00A79A8D1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DD5928-E009-49D0-09C9-27491D55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D43D32-898C-BCAE-2CB9-EF1B7734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90F3-C982-4E43-B684-CCC1F51450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46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591DC-1B54-DFC3-EC8F-950AE38F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678345-C5AF-AB06-6CC1-4DB134916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5BF572-F8BC-684E-A976-7B51FD74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F05B-B3F1-4236-9700-22E00A79A8D1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E1BBA8-375E-5BB4-338E-204717A3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051173-E41C-5E35-03D7-29D4CF1D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90F3-C982-4E43-B684-CCC1F51450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21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5C07324-CAA6-F859-447C-C00DC87D8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4FCFBF-F9C5-8910-B48A-85B23CBD2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04B113-1515-1A22-CB0A-9B1CEF2B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F05B-B3F1-4236-9700-22E00A79A8D1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F9E4E4-A582-86B6-B572-69C87613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F7C4DB-D095-4A2C-5075-FD4470A3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90F3-C982-4E43-B684-CCC1F51450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58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53B62-0069-883B-E5AF-C5F87BE5C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608FAF-7499-50CD-61B9-321D113A5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4A69B6-1B6C-0A3C-CCD1-EF85FF38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F05B-B3F1-4236-9700-22E00A79A8D1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7B468C-1A99-D00F-C293-4468C4F4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830BE3-2146-80E6-67E8-57F57ACB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90F3-C982-4E43-B684-CCC1F51450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92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6443F-5A5E-1B4F-3205-268DB307A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5C1459-C1B7-49D7-6C41-59BFAB30B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9ED921-07E2-4D2F-B0DC-703B74456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F05B-B3F1-4236-9700-22E00A79A8D1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325BF1-72AC-512D-E23E-3D8E802B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B3EFDB-B920-F011-2185-9E36479E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90F3-C982-4E43-B684-CCC1F51450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83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2C088A-C31B-39CA-71D7-0A31593C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C0FE4D-BF85-CBA0-F40E-2FD823436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9CAB99-2300-A7AC-C909-2EB8CA14B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93EAB1-11B9-76B4-70B9-87CF4C60D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F05B-B3F1-4236-9700-22E00A79A8D1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3D4D3F-1E85-4F22-1414-BAB4D2D9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B6FBD8-6365-E0A3-68AB-723D1B07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90F3-C982-4E43-B684-CCC1F51450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61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D85FF-F599-3437-2CA4-D13BE0781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43B9D-E957-01C5-9B44-BE92F9AFE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F67D68-758D-A9BA-1E65-152742187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F43A37-36DD-DEBD-18CB-7B42FAD24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9DEAA51-74BF-809B-89BC-E05D8C23A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B9399DA-8D84-785C-EC9C-FB92140F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F05B-B3F1-4236-9700-22E00A79A8D1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C81165-90DC-9A85-B7DE-BF43A60D7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21AEF8C-EC29-2A51-3FEC-100E8348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90F3-C982-4E43-B684-CCC1F51450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31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BA7FD-DC0B-F12B-B49C-82D02FB6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D24F9F-3CF1-043A-050E-908DEE24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F05B-B3F1-4236-9700-22E00A79A8D1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B10753-6808-576E-957A-001D2B9D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C119D4-2FA3-4142-BED3-F1704A41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90F3-C982-4E43-B684-CCC1F51450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54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BD2D8C-2576-C6AF-C933-FD5B3255E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F05B-B3F1-4236-9700-22E00A79A8D1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E278D38-B89F-6242-2194-F2369B14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D1F121-B837-B193-4C90-717D0CCE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90F3-C982-4E43-B684-CCC1F51450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6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F24A69-3364-54DA-A936-ABC368BBD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EF48D7-893D-2CC2-BAA2-F0E6E9B4C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6B3CE5-F04A-96A2-8B13-523D6AA4A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EB5ABA-496C-16BD-51F9-083F8FAD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F05B-B3F1-4236-9700-22E00A79A8D1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5EA5A4-65A4-6443-A32C-DECB3DCC5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34255E-9034-16F7-9497-0392CB33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90F3-C982-4E43-B684-CCC1F51450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1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85258-E697-0FAC-E488-CAE7309BE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265696-CEA4-3A6F-FC0B-AF90CE2C7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ABC85A-4689-9B31-F483-F0AAD8273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DDD15B-F0EA-8C9A-1719-3DDE3939B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F05B-B3F1-4236-9700-22E00A79A8D1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A9CA9D-C854-546B-17F0-93F8FDF88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753412-F77E-2EFB-DFE7-C9188748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90F3-C982-4E43-B684-CCC1F51450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03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ED308C-611C-AD2C-74D6-C0DDCBDD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980931-6130-9588-BC16-1E02A9FCB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2C6966-1F93-104C-1CAF-BCA4D40C7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4F05B-B3F1-4236-9700-22E00A79A8D1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FD70E4-F7A4-9E95-64DA-3767370DF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D3E98A-D097-46D4-6FFB-2227FB61B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090F3-C982-4E43-B684-CCC1F51450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32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AA4CAA3D-84EB-7C00-CAE7-067B25385FC3}"/>
              </a:ext>
            </a:extLst>
          </p:cNvPr>
          <p:cNvSpPr txBox="1"/>
          <p:nvPr/>
        </p:nvSpPr>
        <p:spPr>
          <a:xfrm>
            <a:off x="3144252" y="2333257"/>
            <a:ext cx="2350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0000"/>
                </a:solidFill>
              </a:rPr>
              <a:t>ГОСТИНИЦА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6FC522C-0C92-A75C-541E-7D3B810A4A34}"/>
              </a:ext>
            </a:extLst>
          </p:cNvPr>
          <p:cNvSpPr txBox="1"/>
          <p:nvPr/>
        </p:nvSpPr>
        <p:spPr>
          <a:xfrm>
            <a:off x="6256421" y="906015"/>
            <a:ext cx="42511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/>
              <a:t>Регистрация клиента (</a:t>
            </a:r>
            <a:r>
              <a:rPr lang="en-US" u="sng" dirty="0"/>
              <a:t>CREAT)</a:t>
            </a:r>
            <a:endParaRPr lang="ru-RU" u="sng" dirty="0"/>
          </a:p>
          <a:p>
            <a:endParaRPr lang="ru-RU" dirty="0"/>
          </a:p>
          <a:p>
            <a:r>
              <a:rPr lang="ru-RU" u="sng" dirty="0"/>
              <a:t>Просмотр</a:t>
            </a:r>
            <a:r>
              <a:rPr lang="ru-RU" dirty="0"/>
              <a:t> </a:t>
            </a:r>
            <a:r>
              <a:rPr lang="ru-RU" u="sng" dirty="0"/>
              <a:t>номеров</a:t>
            </a:r>
            <a:r>
              <a:rPr lang="en-US" u="sng" dirty="0"/>
              <a:t>(READ)</a:t>
            </a:r>
            <a:endParaRPr lang="ru-RU" u="sng" dirty="0"/>
          </a:p>
          <a:p>
            <a:endParaRPr lang="ru-RU" dirty="0"/>
          </a:p>
          <a:p>
            <a:r>
              <a:rPr lang="ru-RU" u="sng" dirty="0"/>
              <a:t>Оплата номера</a:t>
            </a:r>
            <a:r>
              <a:rPr lang="en-US" u="sng" dirty="0"/>
              <a:t>(UPDATE)</a:t>
            </a:r>
            <a:endParaRPr lang="ru-RU" u="sng" dirty="0"/>
          </a:p>
          <a:p>
            <a:endParaRPr lang="ru-RU" dirty="0"/>
          </a:p>
          <a:p>
            <a:r>
              <a:rPr lang="ru-RU" u="sng" dirty="0"/>
              <a:t>Изменение стоимости номера</a:t>
            </a:r>
            <a:r>
              <a:rPr lang="en-US" u="sng" dirty="0"/>
              <a:t>(UPDATE)</a:t>
            </a:r>
            <a:endParaRPr lang="ru-RU" u="sng" dirty="0"/>
          </a:p>
          <a:p>
            <a:endParaRPr lang="ru-RU" dirty="0"/>
          </a:p>
          <a:p>
            <a:r>
              <a:rPr lang="ru-RU" u="sng" dirty="0"/>
              <a:t>Отказ от номера</a:t>
            </a:r>
            <a:r>
              <a:rPr lang="en-US" u="sng" dirty="0"/>
              <a:t>(CREAT)</a:t>
            </a:r>
            <a:endParaRPr lang="ru-RU" u="sng" dirty="0"/>
          </a:p>
          <a:p>
            <a:endParaRPr lang="ru-RU" dirty="0"/>
          </a:p>
          <a:p>
            <a:r>
              <a:rPr lang="ru-RU" u="sng" dirty="0"/>
              <a:t>Обмен номера на другой</a:t>
            </a:r>
            <a:r>
              <a:rPr lang="en-US" u="sng" dirty="0"/>
              <a:t>(CREAT)</a:t>
            </a:r>
            <a:endParaRPr lang="ru-RU" u="sng" dirty="0"/>
          </a:p>
          <a:p>
            <a:endParaRPr lang="ru-RU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874F928-717D-18D1-45DA-300A12A10F8F}"/>
              </a:ext>
            </a:extLst>
          </p:cNvPr>
          <p:cNvSpPr txBox="1"/>
          <p:nvPr/>
        </p:nvSpPr>
        <p:spPr>
          <a:xfrm>
            <a:off x="6360695" y="1545344"/>
            <a:ext cx="290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E34EADBA-1D3C-4602-92FF-F409A0016FFC}"/>
              </a:ext>
            </a:extLst>
          </p:cNvPr>
          <p:cNvCxnSpPr>
            <a:cxnSpLocks/>
          </p:cNvCxnSpPr>
          <p:nvPr/>
        </p:nvCxnSpPr>
        <p:spPr>
          <a:xfrm flipV="1">
            <a:off x="5165558" y="1203158"/>
            <a:ext cx="1195137" cy="1423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4798B264-C583-8A05-0C1B-CA2E80F8565C}"/>
              </a:ext>
            </a:extLst>
          </p:cNvPr>
          <p:cNvCxnSpPr>
            <a:cxnSpLocks/>
            <a:stCxn id="42" idx="7"/>
            <a:endCxn id="19" idx="1"/>
          </p:cNvCxnSpPr>
          <p:nvPr/>
        </p:nvCxnSpPr>
        <p:spPr>
          <a:xfrm flipV="1">
            <a:off x="5229810" y="1730010"/>
            <a:ext cx="1130885" cy="845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A0159F5D-534A-BED9-8E71-CCAE08F69E2B}"/>
              </a:ext>
            </a:extLst>
          </p:cNvPr>
          <p:cNvCxnSpPr>
            <a:cxnSpLocks/>
          </p:cNvCxnSpPr>
          <p:nvPr/>
        </p:nvCxnSpPr>
        <p:spPr>
          <a:xfrm flipV="1">
            <a:off x="5165558" y="2297071"/>
            <a:ext cx="1203158" cy="32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94CB73D5-E43C-5196-5ACA-CA6CD4B3A7F4}"/>
              </a:ext>
            </a:extLst>
          </p:cNvPr>
          <p:cNvCxnSpPr>
            <a:cxnSpLocks/>
          </p:cNvCxnSpPr>
          <p:nvPr/>
        </p:nvCxnSpPr>
        <p:spPr>
          <a:xfrm>
            <a:off x="5165558" y="2626263"/>
            <a:ext cx="1203158" cy="226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EF729E77-7570-CD35-616D-49680E3E1C19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5229810" y="2676912"/>
            <a:ext cx="1134896" cy="727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A18004F0-53C0-CB36-2472-D4103F40177B}"/>
              </a:ext>
            </a:extLst>
          </p:cNvPr>
          <p:cNvCxnSpPr>
            <a:cxnSpLocks/>
          </p:cNvCxnSpPr>
          <p:nvPr/>
        </p:nvCxnSpPr>
        <p:spPr>
          <a:xfrm>
            <a:off x="5165558" y="2626263"/>
            <a:ext cx="1195137" cy="1312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ussdiagramm: Verbinder 41">
            <a:extLst>
              <a:ext uri="{FF2B5EF4-FFF2-40B4-BE49-F238E27FC236}">
                <a16:creationId xmlns:a16="http://schemas.microsoft.com/office/drawing/2014/main" id="{D1E78E57-C0DC-ACDD-151C-331574C1A637}"/>
              </a:ext>
            </a:extLst>
          </p:cNvPr>
          <p:cNvSpPr/>
          <p:nvPr/>
        </p:nvSpPr>
        <p:spPr>
          <a:xfrm>
            <a:off x="5113422" y="2554005"/>
            <a:ext cx="136357" cy="14399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12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68E4AC4E-C085-5273-2311-6ED3841C5A2A}"/>
              </a:ext>
            </a:extLst>
          </p:cNvPr>
          <p:cNvSpPr txBox="1"/>
          <p:nvPr/>
        </p:nvSpPr>
        <p:spPr>
          <a:xfrm>
            <a:off x="721894" y="1074367"/>
            <a:ext cx="6096000" cy="6417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200" b="0" i="0" dirty="0">
                <a:solidFill>
                  <a:srgbClr val="000000"/>
                </a:solidFill>
                <a:effectLst/>
                <a:latin typeface="NaMU"/>
              </a:rPr>
              <a:t>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NaMU"/>
              </a:rPr>
              <a:t>1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NaMU"/>
              </a:rPr>
              <a:t>.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NaMU"/>
              </a:rPr>
              <a:t>Вывести все товары в диапазоне цены от 10 до 100, отсортированные по названию.</a:t>
            </a:r>
            <a:endParaRPr lang="en-US" sz="1400" b="1" i="0" dirty="0">
              <a:solidFill>
                <a:schemeClr val="accent1">
                  <a:lumMod val="50000"/>
                </a:schemeClr>
              </a:solidFill>
              <a:effectLst/>
              <a:latin typeface="NaMU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SELECT  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FROM [Products]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ORDER BY ProductName, Price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BETWEEN 10 AND 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SELECT  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FROM [Products]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WHERE Price BETWEEN 10 AND 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ORDER BY ProductName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l"/>
            <a:r>
              <a:rPr lang="ru-RU" sz="1200" b="0" i="0" dirty="0">
                <a:solidFill>
                  <a:srgbClr val="000000"/>
                </a:solidFill>
                <a:effectLst/>
                <a:latin typeface="NaMU"/>
              </a:rPr>
              <a:t>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NaMU"/>
              </a:rPr>
              <a:t>2.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NaMU"/>
              </a:rPr>
              <a:t>Для клиентов не из Германии и не из Франции очистить адрес.</a:t>
            </a:r>
            <a:endParaRPr lang="en-US" sz="1400" b="1" i="0" dirty="0">
              <a:solidFill>
                <a:schemeClr val="accent1">
                  <a:lumMod val="50000"/>
                </a:schemeClr>
              </a:solidFill>
              <a:effectLst/>
              <a:latin typeface="NaMU"/>
            </a:endParaRPr>
          </a:p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NaMU"/>
              </a:rPr>
              <a:t>UPDATE  [Customers]</a:t>
            </a:r>
          </a:p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NaMU"/>
              </a:rPr>
              <a:t>SET Address =' '</a:t>
            </a:r>
          </a:p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NaMU"/>
              </a:rPr>
              <a:t>WHERE NOT Country IN ('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NaMU"/>
              </a:rPr>
              <a:t>Germany','France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NaMU"/>
              </a:rPr>
              <a:t>’)</a:t>
            </a:r>
          </a:p>
          <a:p>
            <a:pPr algn="l"/>
            <a:endParaRPr lang="ru-RU" sz="1200" b="0" i="0" dirty="0">
              <a:solidFill>
                <a:srgbClr val="000000"/>
              </a:solidFill>
              <a:effectLst/>
              <a:latin typeface="NaMU"/>
            </a:endParaRPr>
          </a:p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NaMU"/>
              </a:rPr>
              <a:t>3.</a:t>
            </a:r>
            <a:r>
              <a:rPr lang="ru-RU" sz="1200" b="0" i="0" dirty="0">
                <a:solidFill>
                  <a:srgbClr val="000000"/>
                </a:solidFill>
                <a:effectLst/>
                <a:latin typeface="NaMU"/>
              </a:rPr>
              <a:t> 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NaMU"/>
              </a:rPr>
              <a:t>Удалить (безвозвратно) клиентов из 'USA’.</a:t>
            </a:r>
            <a:endParaRPr lang="en-US" sz="1400" b="1" i="0" dirty="0">
              <a:solidFill>
                <a:schemeClr val="accent1">
                  <a:lumMod val="50000"/>
                </a:schemeClr>
              </a:solidFill>
              <a:effectLst/>
              <a:latin typeface="NaMU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NaMU"/>
              </a:rPr>
              <a:t>DELETE FROM [Customers]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NaMU"/>
              </a:rPr>
              <a:t>WHERE Country='USA’</a:t>
            </a:r>
          </a:p>
          <a:p>
            <a:pPr algn="l"/>
            <a:endParaRPr lang="ru-RU" sz="1200" b="0" i="0" dirty="0">
              <a:solidFill>
                <a:srgbClr val="000000"/>
              </a:solidFill>
              <a:effectLst/>
              <a:latin typeface="NaMU"/>
            </a:endParaRPr>
          </a:p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NaMU"/>
              </a:rPr>
              <a:t>4.</a:t>
            </a:r>
            <a:r>
              <a:rPr lang="ru-RU" sz="1200" b="0" i="0" dirty="0">
                <a:solidFill>
                  <a:srgbClr val="000000"/>
                </a:solidFill>
                <a:effectLst/>
                <a:latin typeface="NaMU"/>
              </a:rPr>
              <a:t> 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NaMU"/>
              </a:rPr>
              <a:t>Вывести всех поставщиков (suppliers) из Токио, Япония, отсортированные по имени.</a:t>
            </a:r>
            <a:endParaRPr lang="en-US" sz="1400" b="1" i="0" dirty="0">
              <a:solidFill>
                <a:schemeClr val="accent1">
                  <a:lumMod val="50000"/>
                </a:schemeClr>
              </a:solidFill>
              <a:effectLst/>
              <a:latin typeface="NaMU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NaMU"/>
              </a:rPr>
              <a:t>SELECT * FROM [Suppliers]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NaMU"/>
              </a:rPr>
              <a:t>WHERE City='Tokyo’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NaMU"/>
              </a:rPr>
              <a:t> ORDER BY </a:t>
            </a:r>
            <a:r>
              <a:rPr lang="en-US" sz="1200" dirty="0" err="1">
                <a:solidFill>
                  <a:srgbClr val="000000"/>
                </a:solidFill>
                <a:latin typeface="NaMU"/>
              </a:rPr>
              <a:t>ContactName</a:t>
            </a:r>
            <a:endParaRPr lang="en-US" sz="1200" dirty="0">
              <a:solidFill>
                <a:srgbClr val="000000"/>
              </a:solidFill>
              <a:latin typeface="NaMU"/>
            </a:endParaRPr>
          </a:p>
          <a:p>
            <a:pPr algn="l"/>
            <a:endParaRPr lang="ru-RU" sz="1200" b="0" i="0" dirty="0">
              <a:solidFill>
                <a:srgbClr val="000000"/>
              </a:solidFill>
              <a:effectLst/>
              <a:latin typeface="NaMU"/>
            </a:endParaRPr>
          </a:p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NaMU"/>
              </a:rPr>
              <a:t>5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NaMU"/>
                <a:cs typeface="Arial" panose="020B0604020202020204" pitchFamily="34" charset="0"/>
              </a:rPr>
              <a:t>Вывести товары из категорий 1 и 5 с ценой до 20 EURO с сортировкой по возрастанию цены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NaMU"/>
              </a:rPr>
              <a:t>.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SELECT * FROM [Products]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WHERE 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CategoryID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IN (1 ,5)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AND PRICE &lt;20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ORDER BY PRICE   ASC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262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Breitbild</PresentationFormat>
  <Paragraphs>42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NaMU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 Wolf</dc:creator>
  <cp:lastModifiedBy>Alex Wolf</cp:lastModifiedBy>
  <cp:revision>3</cp:revision>
  <dcterms:created xsi:type="dcterms:W3CDTF">2023-03-01T19:50:16Z</dcterms:created>
  <dcterms:modified xsi:type="dcterms:W3CDTF">2023-03-03T13:57:43Z</dcterms:modified>
</cp:coreProperties>
</file>