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8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7" r:id="rId8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83"/>
      <p:bold r:id="rId84"/>
      <p:italic r:id="rId85"/>
      <p:boldItalic r:id="rId86"/>
    </p:embeddedFont>
    <p:embeddedFont>
      <p:font typeface="IBM Plex Mono Medium" panose="020B0609050203000203" pitchFamily="49" charset="0"/>
      <p:regular r:id="rId87"/>
      <p:bold r:id="rId88"/>
      <p:italic r:id="rId89"/>
      <p:boldItalic r:id="rId90"/>
    </p:embeddedFont>
    <p:embeddedFont>
      <p:font typeface="Public Sans" panose="020B0604020202020204" charset="0"/>
      <p:regular r:id="rId91"/>
      <p:bold r:id="rId92"/>
      <p:italic r:id="rId93"/>
      <p:boldItalic r:id="rId94"/>
    </p:embeddedFont>
    <p:embeddedFont>
      <p:font typeface="Public Sans ExtraBold" panose="020B0604020202020204" charset="0"/>
      <p:bold r:id="rId95"/>
      <p:italic r:id="rId96"/>
      <p:boldItalic r:id="rId97"/>
    </p:embeddedFont>
    <p:embeddedFont>
      <p:font typeface="Public Sans ExtraLight" panose="020B0604020202020204" charset="0"/>
      <p:regular r:id="rId98"/>
      <p:bold r:id="rId99"/>
      <p:italic r:id="rId100"/>
      <p:boldItalic r:id="rId101"/>
    </p:embeddedFont>
    <p:embeddedFont>
      <p:font typeface="Public Sans Light" panose="020B0604020202020204" charset="0"/>
      <p:regular r:id="rId102"/>
      <p:bold r:id="rId103"/>
      <p:italic r:id="rId104"/>
      <p:boldItalic r:id="rId105"/>
    </p:embeddedFont>
    <p:embeddedFont>
      <p:font typeface="Public Sans Medium" panose="020B0604020202020204" charset="0"/>
      <p:regular r:id="rId106"/>
      <p:bold r:id="rId107"/>
      <p:italic r:id="rId108"/>
      <p:boldItalic r:id="rId109"/>
    </p:embeddedFont>
    <p:embeddedFont>
      <p:font typeface="Public Sans Thin" panose="020B0604020202020204" charset="0"/>
      <p:regular r:id="rId110"/>
      <p:bold r:id="rId111"/>
      <p:italic r:id="rId112"/>
      <p:boldItalic r:id="rId1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/>
    <p:restoredTop sz="94674"/>
  </p:normalViewPr>
  <p:slideViewPr>
    <p:cSldViewPr snapToGrid="0">
      <p:cViewPr varScale="1">
        <p:scale>
          <a:sx n="114" d="100"/>
          <a:sy n="114" d="100"/>
        </p:scale>
        <p:origin x="120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12" Type="http://schemas.openxmlformats.org/officeDocument/2006/relationships/font" Target="fonts/font30.fntdata"/><Relationship Id="rId16" Type="http://schemas.openxmlformats.org/officeDocument/2006/relationships/slide" Target="slides/slide14.xml"/><Relationship Id="rId107" Type="http://schemas.openxmlformats.org/officeDocument/2006/relationships/font" Target="fonts/font25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20.fntdata"/><Relationship Id="rId5" Type="http://schemas.openxmlformats.org/officeDocument/2006/relationships/slide" Target="slides/slide3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31.fntdata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font" Target="fonts/font3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21.fntdata"/><Relationship Id="rId108" Type="http://schemas.openxmlformats.org/officeDocument/2006/relationships/font" Target="fonts/font26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font" Target="fonts/font17.fntdata"/><Relationship Id="rId10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27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5.fntdata"/><Relationship Id="rId104" Type="http://schemas.openxmlformats.org/officeDocument/2006/relationships/font" Target="fonts/font2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5.fntdata"/><Relationship Id="rId110" Type="http://schemas.openxmlformats.org/officeDocument/2006/relationships/font" Target="fonts/font28.fntdata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18.fntdata"/><Relationship Id="rId105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1.fntdata"/><Relationship Id="rId98" Type="http://schemas.openxmlformats.org/officeDocument/2006/relationships/font" Target="fonts/font1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111" Type="http://schemas.openxmlformats.org/officeDocument/2006/relationships/font" Target="fonts/font29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5af80a16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5af80a16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940b3502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940b3502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940b3502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940b3502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940b3502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940b3502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5af80a16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5af80a16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940b35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940b35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0b3502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0b3502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40b3502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40b3502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40b3502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940b3502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21a69d5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21a69d5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940b350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940b350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940b3502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940b3502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40b350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940b3502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940b3502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940b3502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21a69d5a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21a69d5a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21a69d5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521a69d5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0b3502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0b3502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21a69d5a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21a69d5a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940b350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940b350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940b350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940b350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940b3502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940b3502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21a69d5a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21a69d5a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940b350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2940b350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21a69d5a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21a69d5a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21a69d5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521a69d5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21a69d5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21a69d5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21a69d5a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21a69d5a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521a69d5a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521a69d5a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521a69d5a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521a69d5a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521a69d5a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521a69d5a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8c9ccee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8c9ccee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940b3502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940b3502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2940b3502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2940b3502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21a69d5a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21a69d5a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21a69d5a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521a69d5a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21a69d5a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21a69d5a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21a69d5a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521a69d5a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521a69d5a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521a69d5a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21a69d5a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521a69d5a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521a69d5a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521a69d5a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21a69d5a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521a69d5a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5af80a16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5af80a16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21a69d5a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21a69d5a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940b3502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2940b3502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2940b3502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2940b3502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2940b350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2940b350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2940b3502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2940b3502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2940b3502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2940b3502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940b3502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940b3502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940b3502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940b3502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2940b3502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2940b3502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940b3502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940b3502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21a69d5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21a69d5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521a69d5a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521a69d5a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940b3502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940b3502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21a69d5a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521a69d5a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2940b3502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2940b3502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940b3502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940b3502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521a69d5a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521a69d5a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2940b3502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2940b3502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2940b350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2940b350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2940b3502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2940b3502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2940b3502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2940b3502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940b350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940b350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521a69d5a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521a69d5a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2940b3502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2940b3502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940b3502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940b3502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2940b3502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2940b3502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940b35028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940b35028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2940b3502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2940b3502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2940b3502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2940b3502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2940b35028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2940b35028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5af80a16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5af80a16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0d721cf2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0d721cf2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27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6" name="Google Shape;166;p3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33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4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84" name="Google Shape;184;p36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36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89" name="Google Shape;189;p3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8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42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43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43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43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43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25" name="Google Shape;225;p44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2023</a:t>
            </a:r>
            <a:endParaRPr/>
          </a:p>
        </p:txBody>
      </p:sp>
      <p:pic>
        <p:nvPicPr>
          <p:cNvPr id="226" name="Google Shape;226;p44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Component-based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critical checklists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Quick turnaround from last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can we do in just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couple weeks?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 folks involved early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Cole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29" name="Google Shape;329;p57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Accessibility Specialist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Jacline Contrino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36" name="Google Shape;336;p58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UX Researcher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What’s our opportunity?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How can we be useful?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can’t all be 508 specialists, but we can all contribute to accessibility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take our role as accessibility supporters seriously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starting point for anyone assessing the accessibility of their own sites and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34" name="Google Shape;234;p45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35" name="Google Shape;235;p45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Usable by folks with a wide range of technical skills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Better Section 508 conformance across government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How’d we get started?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" name="Google Shape;37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Landscape analysis: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What are others doing?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Different approaches to accessibility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2" name="Google Shape;392;p67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Many at least mentioned accessibility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Some included the WCAG success criteria, but didn't always connect to specific heuristics checked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Most accessibility resources were written using technical jargon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None had component-level checklists for keyboard, zoom, and screen readers</a:t>
            </a:r>
            <a:endParaRPr sz="2400"/>
          </a:p>
        </p:txBody>
      </p:sp>
      <p:cxnSp>
        <p:nvCxnSpPr>
          <p:cNvPr id="393" name="Google Shape;393;p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309450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777789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61696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433806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253703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>
            <a:spLocks noGrp="1"/>
          </p:cNvSpPr>
          <p:nvPr>
            <p:ph type="title"/>
          </p:nvPr>
        </p:nvSpPr>
        <p:spPr>
          <a:xfrm>
            <a:off x="533150" y="445025"/>
            <a:ext cx="81927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Interesting elements we might want to explore later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4" name="Google Shape;404;p68"/>
          <p:cNvSpPr txBox="1">
            <a:spLocks noGrp="1"/>
          </p:cNvSpPr>
          <p:nvPr>
            <p:ph type="body" idx="1"/>
          </p:nvPr>
        </p:nvSpPr>
        <p:spPr>
          <a:xfrm>
            <a:off x="83100" y="1716084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Scripts for what a screen reader should sound announce per component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Component diagrams with accessibility-related callouts</a:t>
            </a:r>
            <a:endParaRPr sz="2400"/>
          </a:p>
        </p:txBody>
      </p:sp>
      <p:cxnSp>
        <p:nvCxnSpPr>
          <p:cNvPr id="405" name="Google Shape;405;p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752159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595185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405372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 opportunity to fill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 guidance gap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place where we can share and scale expertise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Government accessibility resources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content did we test?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1" name="Google Shape;43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3.5.0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testing critical checklists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46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46" name="Google Shape;24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 and instructions for anyone new to the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manual testing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decided to err on the side of more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74"/>
          <p:cNvSpPr txBox="1">
            <a:spLocks noGrp="1"/>
          </p:cNvSpPr>
          <p:nvPr>
            <p:ph type="body" idx="1"/>
          </p:nvPr>
        </p:nvSpPr>
        <p:spPr>
          <a:xfrm>
            <a:off x="295248" y="2551950"/>
            <a:ext cx="312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content draft was focused on the </a:t>
            </a:r>
            <a:r>
              <a:rPr lang="en">
                <a:solidFill>
                  <a:srgbClr val="FFBE2E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Accordion</a:t>
            </a:r>
            <a:r>
              <a:rPr lang="en"/>
              <a:t> component and consisted of nine sections</a:t>
            </a:r>
            <a:endParaRPr/>
          </a:p>
        </p:txBody>
      </p:sp>
      <p:pic>
        <p:nvPicPr>
          <p:cNvPr id="445" name="Google Shape;445;p74" title="A gold rectangle subdivided into nine layers: Results, WCAG, Protocols, Best practices, Keyboard testing, Zoom testing, Screen reader testing, Mobile testing, and Suppor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914"/>
          <a:stretch/>
        </p:blipFill>
        <p:spPr>
          <a:xfrm>
            <a:off x="3253125" y="200"/>
            <a:ext cx="5738474" cy="5143500"/>
          </a:xfrm>
          <a:prstGeom prst="rect">
            <a:avLst/>
          </a:prstGeom>
        </p:spPr>
      </p:pic>
      <p:sp>
        <p:nvSpPr>
          <p:cNvPr id="443" name="Google Shape;443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31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7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accessibility results</a:t>
            </a:r>
            <a:endParaRPr/>
          </a:p>
        </p:txBody>
      </p:sp>
      <p:pic>
        <p:nvPicPr>
          <p:cNvPr id="453" name="Google Shape;453;p75" title="A gold rectangle subdivided into nine layers. The first layer (Section 1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914"/>
          <a:stretch/>
        </p:blipFill>
        <p:spPr>
          <a:xfrm>
            <a:off x="3253125" y="200"/>
            <a:ext cx="5738474" cy="5143500"/>
          </a:xfrm>
          <a:prstGeom prst="rect">
            <a:avLst/>
          </a:prstGeom>
        </p:spPr>
      </p:pic>
      <p:sp>
        <p:nvSpPr>
          <p:cNvPr id="451" name="Google Shape;451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32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76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WCAG success criteria</a:t>
            </a:r>
            <a:endParaRPr/>
          </a:p>
        </p:txBody>
      </p:sp>
      <p:pic>
        <p:nvPicPr>
          <p:cNvPr id="461" name="Google Shape;461;p76" title="A gold rectangle subdivided into nine layers. The second layer (Section 2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59" name="Google Shape;459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33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77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protocols for USWDS components</a:t>
            </a:r>
            <a:endParaRPr/>
          </a:p>
        </p:txBody>
      </p:sp>
      <p:pic>
        <p:nvPicPr>
          <p:cNvPr id="469" name="Google Shape;469;p77" title="A gold rectangle subdivided into nine layers. The third layer (Section 3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67" name="Google Shape;467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34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78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best practices for the component</a:t>
            </a:r>
            <a:endParaRPr/>
          </a:p>
        </p:txBody>
      </p:sp>
      <p:pic>
        <p:nvPicPr>
          <p:cNvPr id="477" name="Google Shape;477;p78" title="A gold rectangle subdivided into nine layers. The fourth layer (Section 4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75" name="Google Shape;475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35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Sections 5–8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79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 checklists: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Keyboard control,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Zoom magnification,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Screen reader,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Mobile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5" name="Google Shape;485;p79" title="A gold rectangle subdivided into nine layers. The fifth through eighth layers (Sections 5-8) are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83" name="Google Shape;483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36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>
            <a:spLocks noGrp="1"/>
          </p:cNvSpPr>
          <p:nvPr>
            <p:ph type="title"/>
          </p:nvPr>
        </p:nvSpPr>
        <p:spPr>
          <a:xfrm>
            <a:off x="295250" y="245000"/>
            <a:ext cx="3592200" cy="1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Zoom example: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lt1"/>
                </a:solidFill>
              </a:rPr>
              <a:t>Zoom magnification testing checklist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80"/>
          <p:cNvSpPr txBox="1">
            <a:spLocks noGrp="1"/>
          </p:cNvSpPr>
          <p:nvPr>
            <p:ph type="body" idx="1"/>
          </p:nvPr>
        </p:nvSpPr>
        <p:spPr>
          <a:xfrm>
            <a:off x="185370" y="1944275"/>
            <a:ext cx="4066200" cy="2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Navigate to a page on your website where the accordion component is used.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Enlarge the view of your screen up to 200% by going into the browser settings or clicking “ctrl + scroll wheel” (Windows) or “command +” (Mac)  until you see 200% in a pop-up window on the top right of your screen.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 sz="1400"/>
              <a:t>Test the functionality and visibility of the accordion using a mouse using the Magnification testing checklist.</a:t>
            </a:r>
            <a:endParaRPr sz="1400"/>
          </a:p>
        </p:txBody>
      </p:sp>
      <p:pic>
        <p:nvPicPr>
          <p:cNvPr id="493" name="Google Shape;493;p80" title="A gold rectangle subdivided into nine layers. The sixth layer (Section 6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91" name="Google Shape;491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37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>
            <a:spLocks noGrp="1"/>
          </p:cNvSpPr>
          <p:nvPr>
            <p:ph type="title"/>
          </p:nvPr>
        </p:nvSpPr>
        <p:spPr>
          <a:xfrm>
            <a:off x="295250" y="245000"/>
            <a:ext cx="3592200" cy="1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Zoom example: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lt1"/>
                </a:solidFill>
              </a:rPr>
              <a:t>How to perform magnification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0" name="Google Shape;500;p81"/>
          <p:cNvSpPr txBox="1">
            <a:spLocks noGrp="1"/>
          </p:cNvSpPr>
          <p:nvPr>
            <p:ph type="body" idx="1"/>
          </p:nvPr>
        </p:nvSpPr>
        <p:spPr>
          <a:xfrm>
            <a:off x="185370" y="1944275"/>
            <a:ext cx="4066200" cy="2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" sz="1400"/>
              <a:t>Are you able to see all the content in the accordion without horizontal scrolling?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✔"/>
            </a:pPr>
            <a:r>
              <a:rPr lang="en" sz="1400"/>
              <a:t>Is any content cut off?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✔"/>
            </a:pPr>
            <a:r>
              <a:rPr lang="en" sz="1400"/>
              <a:t>Does any content in the accordion overlap?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✔"/>
            </a:pPr>
            <a:r>
              <a:rPr lang="en" sz="1400"/>
              <a:t>Do you see anything covering the accordion (pop ups, images, etc.)?</a:t>
            </a:r>
            <a:endParaRPr sz="1400"/>
          </a:p>
        </p:txBody>
      </p:sp>
      <p:pic>
        <p:nvPicPr>
          <p:cNvPr id="501" name="Google Shape;501;p81" title="A gold rectangle subdivided into nine layers. The sixth layer (Section 6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499" name="Google Shape;499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38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2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Section 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pic>
        <p:nvPicPr>
          <p:cNvPr id="509" name="Google Shape;509;p82" title="A gold rectangle subdivided into nine layers. The lowest layer (Section 9) is highlighte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03"/>
          <a:stretch/>
        </p:blipFill>
        <p:spPr>
          <a:xfrm>
            <a:off x="2804400" y="200"/>
            <a:ext cx="6187199" cy="5143500"/>
          </a:xfrm>
          <a:prstGeom prst="rect">
            <a:avLst/>
          </a:prstGeom>
        </p:spPr>
      </p:pic>
      <p:sp>
        <p:nvSpPr>
          <p:cNvPr id="507" name="Google Shape;507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39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3.5.0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Over 25 new features and big fixes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52" name="Google Shape;25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was a lot of content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in this test!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5" name="Google Shape;51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Content testing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1" name="Google Shape;52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Were we on the right track?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E2E"/>
                </a:solidFill>
              </a:rPr>
              <a:t>Content testing options</a:t>
            </a:r>
            <a:endParaRPr>
              <a:solidFill>
                <a:srgbClr val="FFBE2E"/>
              </a:solidFill>
            </a:endParaRPr>
          </a:p>
        </p:txBody>
      </p:sp>
      <p:sp>
        <p:nvSpPr>
          <p:cNvPr id="533" name="Google Shape;53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7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</a:t>
            </a:r>
            <a:r>
              <a:rPr lang="en">
                <a:solidFill>
                  <a:schemeClr val="lt1"/>
                </a:solidFill>
              </a:rPr>
              <a:t>tructured interviews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0" name="Google Shape;540;p87"/>
          <p:cNvSpPr txBox="1">
            <a:spLocks noGrp="1"/>
          </p:cNvSpPr>
          <p:nvPr>
            <p:ph type="body" idx="1"/>
          </p:nvPr>
        </p:nvSpPr>
        <p:spPr>
          <a:xfrm>
            <a:off x="668400" y="2039125"/>
            <a:ext cx="78072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Flexible and good for getting general information about content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39" name="Google Shape;539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8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Cloze tests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88"/>
          <p:cNvSpPr txBox="1">
            <a:spLocks noGrp="1"/>
          </p:cNvSpPr>
          <p:nvPr>
            <p:ph type="body" idx="1"/>
          </p:nvPr>
        </p:nvSpPr>
        <p:spPr>
          <a:xfrm>
            <a:off x="668400" y="2039125"/>
            <a:ext cx="78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Research fill-in-the blank: </a:t>
            </a:r>
            <a:b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</a:b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A measurable way to understand comprehension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46" name="Google Shape;54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9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Recall-based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89"/>
          <p:cNvSpPr txBox="1">
            <a:spLocks noGrp="1"/>
          </p:cNvSpPr>
          <p:nvPr>
            <p:ph type="body" idx="1"/>
          </p:nvPr>
        </p:nvSpPr>
        <p:spPr>
          <a:xfrm>
            <a:off x="668400" y="2039125"/>
            <a:ext cx="78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A quiz to test how well folks understand what they read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53" name="Google Shape;553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0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Highlighter test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90"/>
          <p:cNvSpPr txBox="1">
            <a:spLocks noGrp="1"/>
          </p:cNvSpPr>
          <p:nvPr>
            <p:ph type="body" idx="1"/>
          </p:nvPr>
        </p:nvSpPr>
        <p:spPr>
          <a:xfrm>
            <a:off x="668400" y="2039125"/>
            <a:ext cx="78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Ask users to highlight passages that evoke certain feelings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60" name="Google Shape;56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1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91"/>
          <p:cNvSpPr txBox="1">
            <a:spLocks noGrp="1"/>
          </p:cNvSpPr>
          <p:nvPr>
            <p:ph type="body" idx="1"/>
          </p:nvPr>
        </p:nvSpPr>
        <p:spPr>
          <a:xfrm>
            <a:off x="668400" y="2039125"/>
            <a:ext cx="78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Compare effectiveness of two different versions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67" name="Google Shape;56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your content with actual or representative 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4" name="Google Shape;57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3.5.0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9" name="Google Shape;259;p48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Consistency and legibility of disabled form elements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File input experience for voice and screen readers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Space bar trigger to links styled as buttons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Updated Identifier accessibility link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Updated form guidance to suggest labeling both required fields and optional fields</a:t>
            </a:r>
            <a:endParaRPr sz="2400" dirty="0"/>
          </a:p>
        </p:txBody>
      </p:sp>
      <p:grpSp>
        <p:nvGrpSpPr>
          <p:cNvPr id="260" name="Google Shape;260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1906988"/>
            <a:chOff x="639675" y="1766650"/>
            <a:chExt cx="7858800" cy="1906988"/>
          </a:xfrm>
        </p:grpSpPr>
        <p:cxnSp>
          <p:nvCxnSpPr>
            <p:cNvPr id="261" name="Google Shape;261;p48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48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48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48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48"/>
            <p:cNvCxnSpPr/>
            <p:nvPr/>
          </p:nvCxnSpPr>
          <p:spPr>
            <a:xfrm>
              <a:off x="639675" y="3673638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6" name="Google Shape;266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025103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decided to use semi-structured interviews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1. </a:t>
            </a:r>
            <a:endParaRPr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Mental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2. </a:t>
            </a:r>
            <a:endParaRPr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Expectations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Google Shape;592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3. </a:t>
            </a:r>
            <a:endParaRPr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Comprehension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4. </a:t>
            </a:r>
            <a:endParaRPr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4" name="Google Shape;604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5. </a:t>
            </a:r>
            <a:endParaRPr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Actionability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0" name="Google Shape;610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we did 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6" name="Google Shape;616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Did it all in about three weeks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2" name="Google Shape;622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Ethical research practices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8" name="Google Shape;62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structure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10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</a:t>
            </a: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 (30 seconds)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 (7 min)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 questions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30 minutes total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4" name="Google Shape;634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Other good stuff in USWDS 3.5.0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Stopped using font smoothing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Labeled external links for screen readers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Updated Sass map settings 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Added custom accordion background color settings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Removed comments that could bloat compiled CSS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Fixed a bug that prevented links that start with a number from scrolling in In-page navigation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274" name="Google Shape;274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1906988"/>
            <a:chOff x="639675" y="1766650"/>
            <a:chExt cx="7858800" cy="1906988"/>
          </a:xfrm>
        </p:grpSpPr>
        <p:cxnSp>
          <p:nvCxnSpPr>
            <p:cNvPr id="275" name="Google Shape;275;p49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49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49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49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49"/>
            <p:cNvCxnSpPr/>
            <p:nvPr/>
          </p:nvCxnSpPr>
          <p:spPr>
            <a:xfrm>
              <a:off x="639675" y="3673638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0" name="Google Shape;280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691812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48571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3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 we asked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42" name="Google Shape;642;p103"/>
          <p:cNvSpPr txBox="1">
            <a:spLocks noGrp="1"/>
          </p:cNvSpPr>
          <p:nvPr>
            <p:ph type="body" idx="1"/>
          </p:nvPr>
        </p:nvSpPr>
        <p:spPr>
          <a:xfrm>
            <a:off x="83100" y="1197174"/>
            <a:ext cx="8415300" cy="357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Would you please summarize the information on that page in your own words?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What was easy or difficult to understand? Why?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What questions do you have after reading that content?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What is missing that you’d like to see/what further information do you need?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What might you change and why?</a:t>
            </a:r>
            <a:endParaRPr sz="2400"/>
          </a:p>
        </p:txBody>
      </p:sp>
      <p:cxnSp>
        <p:nvCxnSpPr>
          <p:cNvPr id="643" name="Google Shape;643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233250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06139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530173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336415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647774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172369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4"/>
          <p:cNvSpPr txBox="1">
            <a:spLocks noGrp="1"/>
          </p:cNvSpPr>
          <p:nvPr>
            <p:ph type="title"/>
          </p:nvPr>
        </p:nvSpPr>
        <p:spPr>
          <a:xfrm>
            <a:off x="311700" y="14482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we’d do differently: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5" name="Google Shape;655;p104"/>
          <p:cNvSpPr txBox="1">
            <a:spLocks noGrp="1"/>
          </p:cNvSpPr>
          <p:nvPr>
            <p:ph type="body" idx="1"/>
          </p:nvPr>
        </p:nvSpPr>
        <p:spPr>
          <a:xfrm>
            <a:off x="668400" y="2051751"/>
            <a:ext cx="7807200" cy="17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section-level summaries instead of a page-level summary </a:t>
            </a:r>
            <a:endParaRPr/>
          </a:p>
        </p:txBody>
      </p:sp>
      <p:sp>
        <p:nvSpPr>
          <p:cNvPr id="654" name="Google Shape;654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Fed research pool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1" name="Google Shape;661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we learned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7" name="Google Shape;667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We’re on the right track.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Mostly.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3" name="Google Shape;673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8"/>
          <p:cNvSpPr txBox="1">
            <a:spLocks noGrp="1"/>
          </p:cNvSpPr>
          <p:nvPr>
            <p:ph type="title"/>
          </p:nvPr>
        </p:nvSpPr>
        <p:spPr>
          <a:xfrm>
            <a:off x="678175" y="445025"/>
            <a:ext cx="77877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“I think that it’s hard to think of all the pieces of accessibility… And I think this does a really good job at a high level, considering all of the pieces and also encouraging testing. Even showing or telling them how to test, [the] tools to use. It’s very well put together.”</a:t>
            </a:r>
            <a:endParaRPr sz="3000">
              <a:solidFill>
                <a:schemeClr val="dk2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679" name="Google Shape;67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9"/>
          <p:cNvSpPr txBox="1">
            <a:spLocks noGrp="1"/>
          </p:cNvSpPr>
          <p:nvPr>
            <p:ph type="title"/>
          </p:nvPr>
        </p:nvSpPr>
        <p:spPr>
          <a:xfrm>
            <a:off x="311700" y="8991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86" name="Google Shape;686;p109"/>
          <p:cNvSpPr txBox="1">
            <a:spLocks noGrp="1"/>
          </p:cNvSpPr>
          <p:nvPr>
            <p:ph type="body" idx="1"/>
          </p:nvPr>
        </p:nvSpPr>
        <p:spPr>
          <a:xfrm>
            <a:off x="668400" y="157201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Meets or exceeds user expectations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Increases confidence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Empowering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Comprehensive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Understandable</a:t>
            </a:r>
            <a:endParaRPr sz="3000"/>
          </a:p>
        </p:txBody>
      </p:sp>
      <p:sp>
        <p:nvSpPr>
          <p:cNvPr id="685" name="Google Shape;685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0"/>
          <p:cNvSpPr txBox="1">
            <a:spLocks noGrp="1"/>
          </p:cNvSpPr>
          <p:nvPr>
            <p:ph type="title"/>
          </p:nvPr>
        </p:nvSpPr>
        <p:spPr>
          <a:xfrm>
            <a:off x="311700" y="8991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improve?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693" name="Google Shape;693;p110"/>
          <p:cNvSpPr txBox="1">
            <a:spLocks noGrp="1"/>
          </p:cNvSpPr>
          <p:nvPr>
            <p:ph type="body" idx="1"/>
          </p:nvPr>
        </p:nvSpPr>
        <p:spPr>
          <a:xfrm>
            <a:off x="668400" y="1572025"/>
            <a:ext cx="82509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Extensive content could be overwhelming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Clarity about responsibilities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The role of ARIA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The basics: Color contrast, font size, etc.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Testing results</a:t>
            </a:r>
            <a:endParaRPr sz="3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Next steps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9" name="Google Shape;699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Working towards the next iteration of these checklists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5" name="Google Shape;705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3.5.0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87" name="Google Shape;28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There’s huge value in getting an early outside perspective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from your audience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1" name="Google Shape;711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focus: </a:t>
            </a:r>
            <a:r>
              <a:rPr lang="en">
                <a:solidFill>
                  <a:schemeClr val="lt1"/>
                </a:solidFill>
              </a:rPr>
              <a:t>What tests we performed, their result, and when we performed them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7" name="Google Shape;717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Behavior- and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outcome-driven tests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3" name="Google Shape;723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Keep the content relevant to the related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 atomic design model for accessibility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5" name="Google Shape;735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Repeatable structure!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1" name="Google Shape;741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six-month rollout 😅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7" name="Google Shape;747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Accessibility Discussions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3" name="Google Shape;753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1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59" name="Google Shape;759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7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15" name="Google Shape;715;p107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July:</a:t>
            </a:r>
            <a:br>
              <a:rPr lang="en-US" dirty="0"/>
            </a:br>
            <a:r>
              <a:rPr lang="en-US" dirty="0"/>
              <a:t>Summer break</a:t>
            </a:r>
          </a:p>
        </p:txBody>
      </p:sp>
      <p:sp>
        <p:nvSpPr>
          <p:cNvPr id="716" name="Google Shape;716;p107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>
                <a:solidFill>
                  <a:schemeClr val="bg2"/>
                </a:solidFill>
              </a:rPr>
              <a:t>uswds</a:t>
            </a:r>
            <a:r>
              <a:rPr lang="en" dirty="0">
                <a:solidFill>
                  <a:schemeClr val="bg2"/>
                </a:solidFill>
              </a:rPr>
              <a:t>-public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17" name="Google Shape;71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testing critical checklists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What we did and what we learned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Teams want to know about the Section 508 and WCAG conformance of our components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On-screen Show (16:9)</PresentationFormat>
  <Paragraphs>244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Public Sans Thin</vt:lpstr>
      <vt:lpstr>Public Sans Light</vt:lpstr>
      <vt:lpstr>IBM Plex Mono Medium</vt:lpstr>
      <vt:lpstr>Public Sans Medium</vt:lpstr>
      <vt:lpstr>IBM Plex Mono</vt:lpstr>
      <vt:lpstr>Public Sans ExtraBold</vt:lpstr>
      <vt:lpstr>Public Sans</vt:lpstr>
      <vt:lpstr>Arial</vt:lpstr>
      <vt:lpstr>Public Sans ExtraLight</vt:lpstr>
      <vt:lpstr>USWDS</vt:lpstr>
      <vt:lpstr>USWDS</vt:lpstr>
      <vt:lpstr>USWDS Monthly Call</vt:lpstr>
      <vt:lpstr>Hi!</vt:lpstr>
      <vt:lpstr>Agenda</vt:lpstr>
      <vt:lpstr>USWDS 3.5.0 Over 25 new features and big fixes</vt:lpstr>
      <vt:lpstr>Key improvements in USWDS 3.5.0</vt:lpstr>
      <vt:lpstr>Other good stuff in USWDS 3.5.0</vt:lpstr>
      <vt:lpstr>USWDS 3.5.0 Out now</vt:lpstr>
      <vt:lpstr>Content testing critical checklists What we did and what we learned</vt:lpstr>
      <vt:lpstr>Teams want to know about the Section 508 and WCAG conformance of our components</vt:lpstr>
      <vt:lpstr>Component-based  critical checklists</vt:lpstr>
      <vt:lpstr>Quick turnaround from last month</vt:lpstr>
      <vt:lpstr>What can we do in just  a couple weeks?</vt:lpstr>
      <vt:lpstr>Get folks involved early</vt:lpstr>
      <vt:lpstr>Amy Cole she/her</vt:lpstr>
      <vt:lpstr>Jacline Contrino she/her</vt:lpstr>
      <vt:lpstr>What’s our opportunity? How can we be useful?</vt:lpstr>
      <vt:lpstr>We can’t all be 508 specialists, but we can all contribute to accessibility testing</vt:lpstr>
      <vt:lpstr>We take our role as accessibility supporters seriously</vt:lpstr>
      <vt:lpstr>A starting point for anyone assessing the accessibility of their own sites and services</vt:lpstr>
      <vt:lpstr>Usable by folks with a wide range of technical skills</vt:lpstr>
      <vt:lpstr>Better Section 508 conformance across government</vt:lpstr>
      <vt:lpstr>How’d we get started?</vt:lpstr>
      <vt:lpstr>Landscape analysis:  What are others doing?</vt:lpstr>
      <vt:lpstr>Different approaches to accessibility</vt:lpstr>
      <vt:lpstr>Interesting elements we might want to explore later</vt:lpstr>
      <vt:lpstr>An opportunity to fill  a guidance gap</vt:lpstr>
      <vt:lpstr>A place where we can share and scale expertise</vt:lpstr>
      <vt:lpstr>Government accessibility resources</vt:lpstr>
      <vt:lpstr>What content did we test?</vt:lpstr>
      <vt:lpstr>Context and instructions for anyone new to the  manual testing process</vt:lpstr>
      <vt:lpstr>We decided to err on the side of more content</vt:lpstr>
      <vt:lpstr>Section 1</vt:lpstr>
      <vt:lpstr>Section 2</vt:lpstr>
      <vt:lpstr>Section 3</vt:lpstr>
      <vt:lpstr>Section 4</vt:lpstr>
      <vt:lpstr>Sections 5–8</vt:lpstr>
      <vt:lpstr>Zoom example:  Zoom magnification testing checklist</vt:lpstr>
      <vt:lpstr>Zoom example:  How to perform magnification testing</vt:lpstr>
      <vt:lpstr>Section 9</vt:lpstr>
      <vt:lpstr>There was a lot of content  in this test!</vt:lpstr>
      <vt:lpstr>Content testing</vt:lpstr>
      <vt:lpstr>Were we on the right track?</vt:lpstr>
      <vt:lpstr>Content testing options</vt:lpstr>
      <vt:lpstr>Semi-structured interviews</vt:lpstr>
      <vt:lpstr>Cloze tests</vt:lpstr>
      <vt:lpstr>Recall-based testing</vt:lpstr>
      <vt:lpstr>Highlighter test</vt:lpstr>
      <vt:lpstr>A/B testing</vt:lpstr>
      <vt:lpstr>Test your content with actual or representative users</vt:lpstr>
      <vt:lpstr>We decided to use semi-structured interviews</vt:lpstr>
      <vt:lpstr>1.  Mental models</vt:lpstr>
      <vt:lpstr>2.  Expectations</vt:lpstr>
      <vt:lpstr>3.  Comprehension</vt:lpstr>
      <vt:lpstr>4.  Gaps</vt:lpstr>
      <vt:lpstr>5.  Actionability</vt:lpstr>
      <vt:lpstr>How we did it</vt:lpstr>
      <vt:lpstr>Did it all in about three weeks</vt:lpstr>
      <vt:lpstr>Ethical research practices</vt:lpstr>
      <vt:lpstr>Session structure</vt:lpstr>
      <vt:lpstr>Questions we asked</vt:lpstr>
      <vt:lpstr>What we’d do differently:</vt:lpstr>
      <vt:lpstr>Fed research pool</vt:lpstr>
      <vt:lpstr>What we learned</vt:lpstr>
      <vt:lpstr>We’re on the right track. Mostly.</vt:lpstr>
      <vt:lpstr>“I think that it’s hard to think of all the pieces of accessibility… And I think this does a really good job at a high level, considering all of the pieces and also encouraging testing. Even showing or telling them how to test, [the] tools to use. It’s very well put together.”</vt:lpstr>
      <vt:lpstr>What worked?  </vt:lpstr>
      <vt:lpstr>What can we improve?  </vt:lpstr>
      <vt:lpstr>Next steps</vt:lpstr>
      <vt:lpstr>Working towards the next iteration of these checklists</vt:lpstr>
      <vt:lpstr>There’s huge value in getting an early outside perspective  from your audience</vt:lpstr>
      <vt:lpstr>Our focus: What tests we performed, their result, and when we performed them</vt:lpstr>
      <vt:lpstr>Behavior- and  outcome-driven tests</vt:lpstr>
      <vt:lpstr>Keep the content relevant to the related component</vt:lpstr>
      <vt:lpstr>An atomic design model for accessibility</vt:lpstr>
      <vt:lpstr>Repeatable structure!</vt:lpstr>
      <vt:lpstr>A six-month rollout 😅 </vt:lpstr>
      <vt:lpstr>Accessibility Discussions</vt:lpstr>
      <vt:lpstr>Q&amp;A</vt:lpstr>
      <vt:lpstr>Next month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modified xsi:type="dcterms:W3CDTF">2023-06-15T15:22:15Z</dcterms:modified>
  <cp:category/>
</cp:coreProperties>
</file>