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95" r:id="rId1"/>
    <p:sldMasterId id="2147483696" r:id="rId2"/>
  </p:sldMasterIdLst>
  <p:notesMasterIdLst>
    <p:notesMasterId r:id="rId9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2" r:id="rId87"/>
    <p:sldId id="341" r:id="rId88"/>
    <p:sldId id="340" r:id="rId89"/>
    <p:sldId id="343" r:id="rId90"/>
    <p:sldId id="344" r:id="rId91"/>
    <p:sldId id="345" r:id="rId92"/>
    <p:sldId id="346" r:id="rId93"/>
    <p:sldId id="347" r:id="rId94"/>
    <p:sldId id="348" r:id="rId95"/>
    <p:sldId id="349" r:id="rId9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98"/>
      <p:bold r:id="rId99"/>
      <p:italic r:id="rId100"/>
      <p:boldItalic r:id="rId101"/>
    </p:embeddedFont>
    <p:embeddedFont>
      <p:font typeface="IBM Plex Mono Medium" panose="020B0609050203000203" pitchFamily="49" charset="0"/>
      <p:regular r:id="rId102"/>
      <p:bold r:id="rId103"/>
      <p:italic r:id="rId104"/>
      <p:boldItalic r:id="rId105"/>
    </p:embeddedFont>
    <p:embeddedFont>
      <p:font typeface="Public Sans" panose="020B0604020202020204" charset="0"/>
      <p:regular r:id="rId106"/>
      <p:bold r:id="rId107"/>
      <p:italic r:id="rId108"/>
      <p:boldItalic r:id="rId109"/>
    </p:embeddedFont>
    <p:embeddedFont>
      <p:font typeface="Public Sans ExtraBold" panose="020B0604020202020204" charset="0"/>
      <p:bold r:id="rId110"/>
      <p:italic r:id="rId111"/>
      <p:boldItalic r:id="rId112"/>
    </p:embeddedFont>
    <p:embeddedFont>
      <p:font typeface="Public Sans ExtraLight" panose="020B0604020202020204" charset="0"/>
      <p:regular r:id="rId113"/>
      <p:bold r:id="rId114"/>
      <p:italic r:id="rId115"/>
      <p:boldItalic r:id="rId116"/>
    </p:embeddedFont>
    <p:embeddedFont>
      <p:font typeface="Public Sans Light" panose="020B0604020202020204" charset="0"/>
      <p:regular r:id="rId117"/>
      <p:bold r:id="rId118"/>
      <p:italic r:id="rId119"/>
      <p:boldItalic r:id="rId120"/>
    </p:embeddedFont>
    <p:embeddedFont>
      <p:font typeface="Public Sans Medium" panose="020B0604020202020204" charset="0"/>
      <p:regular r:id="rId121"/>
      <p:bold r:id="rId122"/>
      <p:italic r:id="rId123"/>
      <p:boldItalic r:id="rId124"/>
    </p:embeddedFont>
    <p:embeddedFont>
      <p:font typeface="Public Sans Thin" panose="020B0604020202020204" charset="0"/>
      <p:regular r:id="rId125"/>
      <p:bold r:id="rId126"/>
      <p:italic r:id="rId127"/>
      <p:boldItalic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/>
    <p:restoredTop sz="73768"/>
  </p:normalViewPr>
  <p:slideViewPr>
    <p:cSldViewPr snapToGrid="0">
      <p:cViewPr varScale="1">
        <p:scale>
          <a:sx n="65" d="100"/>
          <a:sy n="65" d="100"/>
        </p:scale>
        <p:origin x="336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7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20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15.fntdata"/><Relationship Id="rId16" Type="http://schemas.openxmlformats.org/officeDocument/2006/relationships/slide" Target="slides/slide14.xml"/><Relationship Id="rId107" Type="http://schemas.openxmlformats.org/officeDocument/2006/relationships/font" Target="fonts/font10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5.fntdata"/><Relationship Id="rId123" Type="http://schemas.openxmlformats.org/officeDocument/2006/relationships/font" Target="fonts/font26.fntdata"/><Relationship Id="rId128" Type="http://schemas.openxmlformats.org/officeDocument/2006/relationships/font" Target="fonts/font31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16.fntdata"/><Relationship Id="rId118" Type="http://schemas.openxmlformats.org/officeDocument/2006/relationships/font" Target="fonts/font21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124" Type="http://schemas.openxmlformats.org/officeDocument/2006/relationships/font" Target="fonts/font27.fntdata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17.fntdata"/><Relationship Id="rId119" Type="http://schemas.openxmlformats.org/officeDocument/2006/relationships/font" Target="fonts/font22.fntdata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2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120" Type="http://schemas.openxmlformats.org/officeDocument/2006/relationships/font" Target="fonts/font23.fntdata"/><Relationship Id="rId125" Type="http://schemas.openxmlformats.org/officeDocument/2006/relationships/font" Target="fonts/font28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13.fntdata"/><Relationship Id="rId115" Type="http://schemas.openxmlformats.org/officeDocument/2006/relationships/font" Target="fonts/font18.fntdata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126" Type="http://schemas.openxmlformats.org/officeDocument/2006/relationships/font" Target="fonts/font29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font" Target="fonts/font1.fntdata"/><Relationship Id="rId121" Type="http://schemas.openxmlformats.org/officeDocument/2006/relationships/font" Target="fonts/font24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14.fntdata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font" Target="fonts/font9.fntdata"/><Relationship Id="rId127" Type="http://schemas.openxmlformats.org/officeDocument/2006/relationships/font" Target="fonts/font3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122" Type="http://schemas.openxmlformats.org/officeDocument/2006/relationships/font" Target="fonts/font2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5af80a16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5af80a16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5a6dcb03b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5a6dcb03b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5a6dcb03b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5a6dcb03b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5a6dcb03b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5a6dcb03b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5a6dcb03b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5a6dcb03b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5a6dcb03b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5a6dcb03b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5a6dcb03b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5a6dcb03b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5a6dcb03b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5a6dcb03b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5a6dcb03b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5a6dcb03b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5a6dcb03b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5a6dcb03b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5a6dcb03b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5a6dcb03b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5a6dcb03b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5a6dcb03b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e088a9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6e088a9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e088a98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e088a98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5a6dcb03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5a6dcb03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5a6dcb03b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5a6dcb03b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5a6dcb03b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5a6dcb03b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5a6dcb03b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5a6dcb03b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5a6dcb03b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e5a6dcb03b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5a6dcb03b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e5a6dcb03b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5a6dcb03b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e5a6dcb03b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5a6dcb03b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5a6dcb03b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e5a6dcb03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e5a6dcb03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e5a6dcb03b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e5a6dcb03b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5a6dcb03b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5a6dcb03b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5a6dcb03b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e5a6dcb03b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5a6dcb03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5a6dcb03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5a6dcb03b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5a6dcb03b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5a6dcb03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5a6dcb03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5a6dcb03b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e5a6dcb03b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e5a6dcb03b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e5a6dcb03b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5a6dcb03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5a6dcb03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5a6dcb03b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e5a6dcb03b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5a6dcb03b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5a6dcb03b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5a6dcb03b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5a6dcb03b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5a6dcb03b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5a6dcb03b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e5a6dcb03b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e5a6dcb03b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5a6dcb03b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5a6dcb03b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e5a6dcb03b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e5a6dcb03b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e5a6dcb03b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e5a6dcb03b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e5a6dcb03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e5a6dcb03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e5a6dcb03b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e5a6dcb03b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5a6dcb0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5a6dcb0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e5a6dcb03b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e5a6dcb03b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5a6dcb03b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5a6dcb03b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5a6dcb03b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5a6dcb03b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5a6dcb03b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e5a6dcb03b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e5a6dcb03b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e5a6dcb03b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e5a6dcb03b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e5a6dcb03b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e5a6dcb03b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e5a6dcb03b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e5a6dcb03b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e5a6dcb03b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e5a6dcb03b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e5a6dcb03b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e5a6dcb03b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e5a6dcb03b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5a6dcb03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5a6dcb03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e5a6dcb03b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e5a6dcb03b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a6dcb03b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a6dcb03b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e5a6dcb03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e5a6dcb03b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e5a6dcb03b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e5a6dcb03b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dc41853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6dc41853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6dc418537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6dc418537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6dc418537b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6dc418537b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6dc418537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6dc418537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6dc418537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6dc418537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dc418537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6dc418537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5a6dcb03b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5a6dcb03b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dc418537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6dc418537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6dc418537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6dc418537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6dc418537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6dc418537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6e088a982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6e088a982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6e088a982d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6e088a982d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6e088a982d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6e088a982d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6e088a982d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6e088a982d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6e088a982d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6e088a982d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6e088a982d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6e088a982d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6e088a982d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6e088a982d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5a6dcb03b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5a6dcb03b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6e088a982d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6e088a982d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6e088a982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6e088a982d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6e088a982d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6e088a982d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6e088a982d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6e088a982d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6e088a982d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6e088a982d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6e088a982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6e088a982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6e088a982d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6e088a982d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6e088a982d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6e088a982d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6e088a982d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6e088a982d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6dc418537b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6dc418537b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5a6dcb03b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5a6dcb03b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6dc418537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6dc418537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3ba5fc8ec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3ba5fc8ec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3ba5fc8ece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3ba5fc8ece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item">
  <p:cSld name="TITLE_AND_TWO_COLUMNS_1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4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5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25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25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98000" y="1479300"/>
            <a:ext cx="81480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6166225" y="4127975"/>
            <a:ext cx="27297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33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34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2" name="Google Shape;192;p38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6" name="Google Shape;196;p39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0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06" name="Google Shape;206;p41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15" name="Google Shape;215;p43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2" name="Google Shape;232;p48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49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49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49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49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cn.nasa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uswds/projects/13/views/1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51" name="Google Shape;251;p50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2023</a:t>
            </a:r>
            <a:endParaRPr/>
          </a:p>
        </p:txBody>
      </p:sp>
      <p:pic>
        <p:nvPicPr>
          <p:cNvPr id="252" name="Google Shape;252;p50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254" name="Google Shape;25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9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Roadmap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Summer 2023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325" name="Google Shape;32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is about 8 years old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Three key phases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USWDS 1.0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starting point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Built to prove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USWDS 2.0</a:t>
            </a:r>
            <a:endParaRPr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design language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Built to adapt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USWDS 3.0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component packages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Built to choose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Since USWDS 2.0 usage has about tripled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Sites using USWDS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103 </a:t>
            </a:r>
            <a:r>
              <a:rPr lang="en">
                <a:solidFill>
                  <a:schemeClr val="dk2"/>
                </a:solidFill>
              </a:rPr>
              <a:t>→</a:t>
            </a:r>
            <a:r>
              <a:rPr lang="en">
                <a:solidFill>
                  <a:schemeClr val="lt1"/>
                </a:solidFill>
              </a:rPr>
              <a:t> 461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Pageviews per month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390 million </a:t>
            </a:r>
            <a:r>
              <a:rPr lang="en">
                <a:solidFill>
                  <a:schemeClr val="dk2"/>
                </a:solidFill>
              </a:rPr>
              <a:t>→</a:t>
            </a:r>
            <a:r>
              <a:rPr lang="en">
                <a:solidFill>
                  <a:schemeClr val="lt1"/>
                </a:solidFill>
              </a:rPr>
              <a:t> 1.1 billion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Pageview coverage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9% </a:t>
            </a:r>
            <a:r>
              <a:rPr lang="en">
                <a:solidFill>
                  <a:schemeClr val="dk2"/>
                </a:solidFill>
              </a:rPr>
              <a:t>→</a:t>
            </a:r>
            <a:r>
              <a:rPr lang="en">
                <a:solidFill>
                  <a:schemeClr val="lt1"/>
                </a:solidFill>
              </a:rPr>
              <a:t> 28%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262" name="Google Shape;262;p51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263" name="Google Shape;26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Strong community of practitioners sharing solutions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Dozens of teams doing good work across agencies and silos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Iteratively improving the digital experience of government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Principles-centered progress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Nevertheless, growing pains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9" name="Google Shape;409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“You don’t have what we need.”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5" name="Google Shape;41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“Our standards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conflict with yours.”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1" name="Google Shape;42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“You need to prove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your solutions are better.”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7" name="Google Shape;42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“It’s just too hard to use.”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3" name="Google Shape;433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“It’s a burden to stay up to date.”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9" name="Google Shape;43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launches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272" name="Google Shape;272;p52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273" name="Google Shape;27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These are reasonable concerns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5" name="Google Shape;44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always needs to improve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1" name="Google Shape;451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always needs to evolve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7" name="Google Shape;457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always needs to change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3" name="Google Shape;46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Lots of issues and feature requests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9" name="Google Shape;46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There’s a lot that we need and want to 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But change isn’t just hard,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it’s costly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1" name="Google Shape;481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Currently, the more teams use the design system,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the more costly the change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7" name="Google Shape;487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want to scale improvements but risk multiplying cost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3" name="Google Shape;493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costs of change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9" name="Google Shape;49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launches</a:t>
            </a:r>
            <a:endParaRPr/>
          </a:p>
        </p:txBody>
      </p:sp>
      <p:sp>
        <p:nvSpPr>
          <p:cNvPr id="279" name="Google Shape;27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Two types of cost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5" name="Google Shape;50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 cost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Justification cost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17" name="Google Shape;517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What can we do to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lessen these costs?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3" name="Google Shape;523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Back-end consistency enables front-end change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9" name="Google Shape;529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Implementation </a:t>
            </a:r>
            <a:r>
              <a:rPr lang="en">
                <a:solidFill>
                  <a:schemeClr val="dk2"/>
                </a:solidFill>
              </a:rPr>
              <a:t>:</a:t>
            </a:r>
            <a:r>
              <a:rPr lang="en">
                <a:solidFill>
                  <a:schemeClr val="accent2"/>
                </a:solidFill>
              </a:rPr>
              <a:t> API </a:t>
            </a:r>
            <a:r>
              <a:rPr lang="en">
                <a:solidFill>
                  <a:schemeClr val="dk2"/>
                </a:solidFill>
              </a:rPr>
              <a:t>::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Justification </a:t>
            </a:r>
            <a:r>
              <a:rPr lang="en">
                <a:solidFill>
                  <a:schemeClr val="dk2"/>
                </a:solidFill>
              </a:rPr>
              <a:t>:</a:t>
            </a:r>
            <a:r>
              <a:rPr lang="en">
                <a:solidFill>
                  <a:schemeClr val="accent2"/>
                </a:solidFill>
              </a:rPr>
              <a:t> Process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5" name="Google Shape;535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As we build to change: 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focus on API and process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1" name="Google Shape;541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biggest change from 1.0: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Staying up-to-date over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dependency not a fork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Google Shape;553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Mature our technology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Google Shape;559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>
            <a:spLocks noGrp="1"/>
          </p:cNvSpPr>
          <p:nvPr>
            <p:ph type="title"/>
          </p:nvPr>
        </p:nvSpPr>
        <p:spPr>
          <a:xfrm>
            <a:off x="3758701" y="259300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NASA’s General Coordinates Network (GCN)</a:t>
            </a:r>
            <a:endParaRPr/>
          </a:p>
        </p:txBody>
      </p:sp>
      <p:sp>
        <p:nvSpPr>
          <p:cNvPr id="286" name="Google Shape;286;p54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gcn.nasa.gov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87" name="Google Shape;287;p54" descr="The GCN homepage features a simple black header with the NASA logo, a hero section with a diagram of relationships between observatories, experiments, and astronomers, and the words GCN: NASA's Time-Domain and Multimessenger Alert System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b="28941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758"/>
            </a:avLst>
          </a:prstGeom>
        </p:spPr>
      </p:pic>
      <p:sp>
        <p:nvSpPr>
          <p:cNvPr id="285" name="Google Shape;28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Mature our process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design system: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dk2"/>
                </a:solidFill>
              </a:rPr>
              <a:t>Not just a commonality machine but a change machine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1" name="Google Shape;571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talked about this in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February 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7" name="Google Shape;577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And now we’re going to get it done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3" name="Google Shape;583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“Development isn’t a collection </a:t>
            </a:r>
            <a:b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of things, it’s a process </a:t>
            </a:r>
            <a:b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that yields things.”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89" name="Google Shape;589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Evolution isn’t simply an ape,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 cave dweller, and a modern human standing on a timeline…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…it’s the process that drives ongoing differentiation.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1" name="Google Shape;601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Principles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Start with real user needs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3" name="Google Shape;613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Earn trust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9" name="Google Shape;61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work!</a:t>
            </a:r>
            <a:endParaRPr/>
          </a:p>
        </p:txBody>
      </p:sp>
      <p:sp>
        <p:nvSpPr>
          <p:cNvPr id="293" name="Google Shape;29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Embrace accessibility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5" name="Google Shape;625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Promote continuity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Listen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7" name="Google Shape;637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 Petersen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they/them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643" name="Google Shape;643;p112"/>
          <p:cNvSpPr txBox="1">
            <a:spLocks noGrp="1"/>
          </p:cNvSpPr>
          <p:nvPr>
            <p:ph type="subTitle" idx="1"/>
          </p:nvPr>
        </p:nvSpPr>
        <p:spPr>
          <a:xfrm>
            <a:off x="4572000" y="1388309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Experience Design Lead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</a:t>
            </a:r>
            <a:endParaRPr/>
          </a:p>
        </p:txBody>
      </p:sp>
      <p:sp>
        <p:nvSpPr>
          <p:cNvPr id="644" name="Google Shape;644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Being the new person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0" name="Google Shape;650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is a big job!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6" name="Google Shape;656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5"/>
          <p:cNvSpPr txBox="1">
            <a:spLocks noGrp="1"/>
          </p:cNvSpPr>
          <p:nvPr>
            <p:ph type="title"/>
          </p:nvPr>
        </p:nvSpPr>
        <p:spPr>
          <a:xfrm>
            <a:off x="77150" y="455809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 Sagan: “To make an apple pie from scratch, you must first invent the universe.”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latin typeface="Public Sans"/>
                <a:ea typeface="Public Sans"/>
                <a:cs typeface="Public Sans"/>
                <a:sym typeface="Public Sans"/>
              </a:rPr>
              <a:t>Image credit NASA/ESA/STScI</a:t>
            </a:r>
            <a:endParaRPr sz="9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663" name="Google Shape;663;p115" descr="A nebula as photographed by the Hubble Space Telescop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9440" b="19446"/>
          <a:stretch/>
        </p:blipFill>
        <p:spPr>
          <a:xfrm>
            <a:off x="-47134" y="-668034"/>
            <a:ext cx="9229798" cy="5191799"/>
          </a:xfrm>
          <a:prstGeom prst="rect">
            <a:avLst/>
          </a:prstGeom>
        </p:spPr>
      </p:pic>
      <p:sp>
        <p:nvSpPr>
          <p:cNvPr id="662" name="Google Shape;662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 we start?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0" name="Google Shape;670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Roadmap as Minimum Viable Product (MVP)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6" name="Google Shape;676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too are maturing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2" name="Google Shape;682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3.6.0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Important bug fixes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99" name="Google Shape;29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process is (part of)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the product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Google Shape;688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Process: how and why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4" name="Google Shape;694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gets us to… the roadmap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700" name="Google Shape;700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22"/>
          <p:cNvSpPr txBox="1">
            <a:spLocks noGrp="1"/>
          </p:cNvSpPr>
          <p:nvPr>
            <p:ph type="title"/>
          </p:nvPr>
        </p:nvSpPr>
        <p:spPr>
          <a:xfrm>
            <a:off x="383215" y="388858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Roadmap 2023–2024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06" name="Google Shape;706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707" name="Google Shape;707;p122"/>
          <p:cNvSpPr txBox="1">
            <a:spLocks noGrp="1"/>
          </p:cNvSpPr>
          <p:nvPr>
            <p:ph type="body" idx="1"/>
          </p:nvPr>
        </p:nvSpPr>
        <p:spPr>
          <a:xfrm>
            <a:off x="-66842" y="1217208"/>
            <a:ext cx="91440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Conduct a content audit of our website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Define component acceptance framework &amp; lifecycle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Establish ongoing accessibility-focused usability testing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Publish updated guidance for using disabled styles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Create critical checklists for components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Develop USWDS web components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Convert design tokens to JSON and CSS variables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300"/>
              <a:buChar char="●"/>
            </a:pPr>
            <a:endParaRPr sz="2300"/>
          </a:p>
        </p:txBody>
      </p:sp>
      <p:cxnSp>
        <p:nvCxnSpPr>
          <p:cNvPr id="708" name="Google Shape;708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1253292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1699164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2161792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2636036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3085584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3534917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4006734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4456076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Conduct a content audit of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our website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1" name="Google Shape;721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4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a content audit of our website</a:t>
            </a:r>
            <a:endParaRPr/>
          </a:p>
        </p:txBody>
      </p:sp>
      <p:sp>
        <p:nvSpPr>
          <p:cNvPr id="730" name="Google Shape;730;p124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Catalog and understand the current organization and content of our website </a:t>
            </a:r>
            <a:endParaRPr/>
          </a:p>
        </p:txBody>
      </p:sp>
      <p:sp>
        <p:nvSpPr>
          <p:cNvPr id="728" name="Google Shape;728;p124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gain a holistic understanding of our current content and where there are redundancies and obsolete content. 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learn how to reduce content clutter and better organize our content.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29" name="Google Shape;729;p124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Identify key metrics and collect data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Page-level audit, reviewing content types, house style, and priority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Create an action list, consolidate style guides, and prepare for further organization studies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6 months (2 months remaining)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27" name="Google Shape;727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Define component acceptance framework &amp; lifecycle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6" name="Google Shape;736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6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component acceptance framework &amp; lifecycle</a:t>
            </a:r>
            <a:endParaRPr sz="2600"/>
          </a:p>
        </p:txBody>
      </p:sp>
      <p:sp>
        <p:nvSpPr>
          <p:cNvPr id="745" name="Google Shape;745;p126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Outline and publish how components move from proposal to publishing, as well as what happens after we publish, ongoing checks, and what happens when components have major changes</a:t>
            </a:r>
            <a:endParaRPr/>
          </a:p>
        </p:txBody>
      </p:sp>
      <p:sp>
        <p:nvSpPr>
          <p:cNvPr id="743" name="Google Shape;743;p126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make it clear what we expect of any design system component. 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bring consistency and transparency to our decision making. 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build a common understanding and a predictable process to the way components develop and change 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4" name="Google Shape;744;p126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Define proposal process and document the complete component lifecycle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Share a collect feedback from community. Prototype process with a component.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Publish framework and display lifecycle information on our website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4-6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2" name="Google Shape;742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Establish ongoing accessibility-focused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usability testing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751" name="Google Shape;751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6054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Establish ongoing accessibility-focused usability testing</a:t>
            </a:r>
            <a:endParaRPr dirty="0"/>
          </a:p>
        </p:txBody>
      </p:sp>
      <p:sp>
        <p:nvSpPr>
          <p:cNvPr id="760" name="Google Shape;760;p128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Operationalize usability testing with people with disabilities as a sustainable, repeatable process that other teams could adapt</a:t>
            </a:r>
            <a:endParaRPr/>
          </a:p>
        </p:txBody>
      </p:sp>
      <p:sp>
        <p:nvSpPr>
          <p:cNvPr id="758" name="Google Shape;758;p128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better understand how our components perform with real users, especially those with disabilities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be proactive when it comes to component usability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be able to share our process with other teams that want to improve their own usability testing capacity</a:t>
            </a:r>
            <a:endParaRPr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9" name="Google Shape;759;p128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 dirty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 dirty="0">
                <a:solidFill>
                  <a:srgbClr val="212121"/>
                </a:solidFill>
              </a:rPr>
              <a:t>Develop a process for recruitment, management, compensation, and testing 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 dirty="0">
                <a:solidFill>
                  <a:srgbClr val="212121"/>
                </a:solidFill>
              </a:rPr>
              <a:t>Pilot this process and develop relationships with communities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 dirty="0">
                <a:solidFill>
                  <a:srgbClr val="212121"/>
                </a:solidFill>
              </a:rPr>
              <a:t>Perform ongoing testing and share our process with our own community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 dirty="0">
                <a:solidFill>
                  <a:srgbClr val="212121"/>
                </a:solidFill>
              </a:rPr>
              <a:t> 6 months (2 months remaining) 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7" name="Google Shape;757;p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improvements in USWDS 3.6.0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6" name="Google Shape;306;p57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Improving in-page navigation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Expanding icon list’s font-size token support.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Color and styling bugs related to disabled styles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Fixing a bug preventing font-[family]-[size] utility classes from generating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Accessibility improvements for memorable date, pagination, and form input components</a:t>
            </a:r>
            <a:endParaRPr sz="2400"/>
          </a:p>
        </p:txBody>
      </p:sp>
      <p:grpSp>
        <p:nvGrpSpPr>
          <p:cNvPr id="307" name="Google Shape;307;p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2242961"/>
            <a:chOff x="639675" y="1766650"/>
            <a:chExt cx="7858800" cy="2242961"/>
          </a:xfrm>
        </p:grpSpPr>
        <p:cxnSp>
          <p:nvCxnSpPr>
            <p:cNvPr id="308" name="Google Shape;308;p57"/>
            <p:cNvCxnSpPr/>
            <p:nvPr/>
          </p:nvCxnSpPr>
          <p:spPr>
            <a:xfrm>
              <a:off x="639675" y="17666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57"/>
            <p:cNvCxnSpPr/>
            <p:nvPr/>
          </p:nvCxnSpPr>
          <p:spPr>
            <a:xfrm>
              <a:off x="639675" y="22349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57"/>
            <p:cNvCxnSpPr/>
            <p:nvPr/>
          </p:nvCxnSpPr>
          <p:spPr>
            <a:xfrm>
              <a:off x="639675" y="269761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57"/>
            <p:cNvCxnSpPr/>
            <p:nvPr/>
          </p:nvCxnSpPr>
          <p:spPr>
            <a:xfrm>
              <a:off x="639675" y="318309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57"/>
            <p:cNvCxnSpPr/>
            <p:nvPr/>
          </p:nvCxnSpPr>
          <p:spPr>
            <a:xfrm>
              <a:off x="639675" y="4009611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409518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Publish updated guidance for using disabled styles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66" name="Google Shape;766;p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0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updated guidance for using disabled styles</a:t>
            </a:r>
            <a:endParaRPr/>
          </a:p>
        </p:txBody>
      </p:sp>
      <p:sp>
        <p:nvSpPr>
          <p:cNvPr id="775" name="Google Shape;775;p130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Update guidance for using disabled styles to discourage most uses, and create a process for documenting and publishing research that supports new guidance and changes to guidance</a:t>
            </a:r>
            <a:endParaRPr/>
          </a:p>
        </p:txBody>
      </p:sp>
      <p:sp>
        <p:nvSpPr>
          <p:cNvPr id="773" name="Google Shape;773;p130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improve the usability and accessibility of forms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codify and improve our process for publishing guidance and research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74" name="Google Shape;774;p130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Complete research on using disabled fields and  improve disabled field styling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Identify scope of updated guidance and publish to our website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Prototype repeatable process for publishing research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6 months (3 remaining)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72" name="Google Shape;772;p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 critical checklists for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1" name="Google Shape;781;p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2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critical checklists for components</a:t>
            </a:r>
            <a:endParaRPr/>
          </a:p>
        </p:txBody>
      </p:sp>
      <p:sp>
        <p:nvSpPr>
          <p:cNvPr id="790" name="Google Shape;790;p132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Publish plain-language checklists for validating or revalidating the accessibility of our components with lightweight manual testing</a:t>
            </a:r>
            <a:endParaRPr/>
          </a:p>
        </p:txBody>
      </p:sp>
      <p:sp>
        <p:nvSpPr>
          <p:cNvPr id="788" name="Google Shape;788;p132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provide an accessibility baseline for our components that teams can use to validate our work and their own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democratize accessibility checking across teams and skillsets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improve the accessibility of sites and services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9" name="Google Shape;789;p132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Establish component types and voice and tone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Document heuristics for each of our components. Prototype with community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Publish checklists to our website alongside a mechanism for updating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6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7" name="Google Shape;787;p1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Develop USWDS web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6" name="Google Shape;796;p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USWDS web components</a:t>
            </a:r>
            <a:endParaRPr/>
          </a:p>
        </p:txBody>
      </p:sp>
      <p:sp>
        <p:nvSpPr>
          <p:cNvPr id="820" name="Google Shape;820;p136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Deliver templated, platform agnostic, web standards–based components with a simple, consistent, documented API</a:t>
            </a:r>
            <a:endParaRPr dirty="0"/>
          </a:p>
        </p:txBody>
      </p:sp>
      <p:sp>
        <p:nvSpPr>
          <p:cNvPr id="818" name="Google Shape;818;p136"/>
          <p:cNvSpPr txBox="1">
            <a:spLocks noGrp="1"/>
          </p:cNvSpPr>
          <p:nvPr>
            <p:ph type="body" idx="1"/>
          </p:nvPr>
        </p:nvSpPr>
        <p:spPr>
          <a:xfrm>
            <a:off x="311700" y="1748555"/>
            <a:ext cx="3999900" cy="326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simplify integrations and provide out-of-the box components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reduce time and cost of updating to  minor and patch versions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establish a documented API that teams can use with confidence</a:t>
            </a:r>
            <a:endParaRPr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9" name="Google Shape;819;p136"/>
          <p:cNvSpPr txBox="1">
            <a:spLocks noGrp="1"/>
          </p:cNvSpPr>
          <p:nvPr>
            <p:ph type="body" idx="2"/>
          </p:nvPr>
        </p:nvSpPr>
        <p:spPr>
          <a:xfrm>
            <a:off x="4832400" y="1744680"/>
            <a:ext cx="3999900" cy="3189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Framework evaluation and collect examples from other design systems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Alpha of our core components (banner and identifier). Identify partners for Beta.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Beta program, development, and testing. Thoroughly document on website. Publish new major version.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12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7" name="Google Shape;817;p1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Convert design tokens to JSON and CSS variables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811" name="Google Shape;811;p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4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design tokens to JSON and CSS variables</a:t>
            </a:r>
            <a:endParaRPr/>
          </a:p>
        </p:txBody>
      </p:sp>
      <p:sp>
        <p:nvSpPr>
          <p:cNvPr id="805" name="Google Shape;805;p134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portable, canonical data format for USWDS design tokens</a:t>
            </a:r>
            <a:endParaRPr/>
          </a:p>
        </p:txBody>
      </p:sp>
      <p:sp>
        <p:nvSpPr>
          <p:cNvPr id="803" name="Google Shape;803;p134"/>
          <p:cNvSpPr txBox="1">
            <a:spLocks noGrp="1"/>
          </p:cNvSpPr>
          <p:nvPr>
            <p:ph type="body" idx="1"/>
          </p:nvPr>
        </p:nvSpPr>
        <p:spPr>
          <a:xfrm>
            <a:off x="311700" y="1753431"/>
            <a:ext cx="3999900" cy="359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allow more teams to be able to use our design tokens across frameworks and platforms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reduce our dependency on specialized formats like Sass 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deliver design tokens in a modern, familiar format that teams expect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support theming web components</a:t>
            </a:r>
            <a:endParaRPr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04" name="Google Shape;804;p134"/>
          <p:cNvSpPr txBox="1">
            <a:spLocks noGrp="1"/>
          </p:cNvSpPr>
          <p:nvPr>
            <p:ph type="body" idx="2"/>
          </p:nvPr>
        </p:nvSpPr>
        <p:spPr>
          <a:xfrm>
            <a:off x="4832400" y="1753351"/>
            <a:ext cx="3999900" cy="35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Audit token data, research JSON structures, and determine conversion strategy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Convert system tokens, transform to Sass variables, create token library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Convert remaining tokens, transform to CSS variables, and integrate into components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8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2" name="Google Shape;802;p1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7"/>
          <p:cNvSpPr txBox="1">
            <a:spLocks noGrp="1"/>
          </p:cNvSpPr>
          <p:nvPr>
            <p:ph type="subTitle" idx="1"/>
          </p:nvPr>
        </p:nvSpPr>
        <p:spPr>
          <a:xfrm>
            <a:off x="3311611" y="271651"/>
            <a:ext cx="527511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Aft>
                <a:spcPts val="1200"/>
              </a:spcAft>
            </a:pPr>
            <a:r>
              <a:rPr lang="en" sz="1600" dirty="0" err="1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sz="1600" dirty="0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/orgs/</a:t>
            </a:r>
            <a:r>
              <a:rPr lang="en" sz="1600" dirty="0" err="1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r>
              <a:rPr lang="en" sz="1600" dirty="0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/projects/13/views/1</a:t>
            </a:r>
            <a:endParaRPr sz="1600" dirty="0">
              <a:solidFill>
                <a:schemeClr val="tx2"/>
              </a:solidFill>
              <a:latin typeface="Public Sans" pitchFamily="2" charset="77"/>
            </a:endParaRPr>
          </a:p>
        </p:txBody>
      </p:sp>
      <p:sp>
        <p:nvSpPr>
          <p:cNvPr id="825" name="Google Shape;825;p137"/>
          <p:cNvSpPr txBox="1">
            <a:spLocks noGrp="1"/>
          </p:cNvSpPr>
          <p:nvPr>
            <p:ph type="title"/>
          </p:nvPr>
        </p:nvSpPr>
        <p:spPr>
          <a:xfrm>
            <a:off x="557275" y="189727"/>
            <a:ext cx="290261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b="1" dirty="0">
                <a:solidFill>
                  <a:schemeClr val="accent2"/>
                </a:solidFill>
                <a:latin typeface="Public Sans ExtraBold" pitchFamily="2" charset="77"/>
              </a:rPr>
              <a:t>Roadmap board</a:t>
            </a:r>
            <a:endParaRPr sz="2400" b="1" dirty="0">
              <a:latin typeface="Public Sans ExtraBold" pitchFamily="2" charset="77"/>
            </a:endParaRPr>
          </a:p>
        </p:txBody>
      </p:sp>
      <p:pic>
        <p:nvPicPr>
          <p:cNvPr id="828" name="Google Shape;828;p137" descr="Github roadmap board shows upcoming roadmap ite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8852" b="39259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765"/>
            </a:avLst>
          </a:prstGeom>
        </p:spPr>
      </p:pic>
      <p:sp>
        <p:nvSpPr>
          <p:cNvPr id="826" name="Google Shape;826;p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Does this roadmap set us up for success?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4" name="Google Shape;834;p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3.6.0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this Friday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19" name="Google Shape;31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Cadence of change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0" name="Google Shape;840;p1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0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Supporting a universe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Bringing it together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846" name="Google Shape;846;p1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Next: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Stepping back to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mission and vision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2" name="Google Shape;852;p1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42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858" name="Google Shape;858;p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43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864" name="Google Shape;864;p143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September:</a:t>
            </a:r>
            <a:br>
              <a:rPr lang="en"/>
            </a:br>
            <a:r>
              <a:rPr lang="en"/>
              <a:t>Mission and vision</a:t>
            </a:r>
            <a:endParaRPr/>
          </a:p>
        </p:txBody>
      </p:sp>
      <p:sp>
        <p:nvSpPr>
          <p:cNvPr id="865" name="Google Shape;865;p143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#uswds-public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github.com/uswds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/>
              <a:t>designsystem.digital.gov</a:t>
            </a:r>
            <a:endParaRPr/>
          </a:p>
        </p:txBody>
      </p:sp>
      <p:sp>
        <p:nvSpPr>
          <p:cNvPr id="866" name="Google Shape;866;p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Microsoft Office PowerPoint</Application>
  <PresentationFormat>On-screen Show (16:9)</PresentationFormat>
  <Paragraphs>313</Paragraphs>
  <Slides>94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5" baseType="lpstr">
      <vt:lpstr>IBM Plex Mono</vt:lpstr>
      <vt:lpstr>Public Sans Thin</vt:lpstr>
      <vt:lpstr>IBM Plex Mono Medium</vt:lpstr>
      <vt:lpstr>Public Sans ExtraBold</vt:lpstr>
      <vt:lpstr>Public Sans Light</vt:lpstr>
      <vt:lpstr>Public Sans Medium</vt:lpstr>
      <vt:lpstr>Public Sans ExtraLight</vt:lpstr>
      <vt:lpstr>Arial</vt:lpstr>
      <vt:lpstr>Public Sans</vt:lpstr>
      <vt:lpstr>USWDS</vt:lpstr>
      <vt:lpstr>USWDS</vt:lpstr>
      <vt:lpstr>USWDS Monthly Call</vt:lpstr>
      <vt:lpstr>Hi!</vt:lpstr>
      <vt:lpstr>Agenda</vt:lpstr>
      <vt:lpstr>Site launches</vt:lpstr>
      <vt:lpstr>NASA’s General Coordinates Network (GCN)</vt:lpstr>
      <vt:lpstr>Great work!</vt:lpstr>
      <vt:lpstr>USWDS 3.6.0 Important bug fixes</vt:lpstr>
      <vt:lpstr>Key improvements in USWDS 3.6.0</vt:lpstr>
      <vt:lpstr>USWDS 3.6.0 Out this Friday</vt:lpstr>
      <vt:lpstr>USWDS Roadmap Summer 2023</vt:lpstr>
      <vt:lpstr>USWDS is about 8 years old</vt:lpstr>
      <vt:lpstr>Three key phases</vt:lpstr>
      <vt:lpstr>USWDS 1.0 Common starting point Built to prove</vt:lpstr>
      <vt:lpstr>USWDS 2.0 Common design language Built to adapt</vt:lpstr>
      <vt:lpstr>USWDS 3.0 Common component packages Built to choose</vt:lpstr>
      <vt:lpstr>Since USWDS 2.0 usage has about tripled</vt:lpstr>
      <vt:lpstr>Sites using USWDS 103 → 461</vt:lpstr>
      <vt:lpstr>Pageviews per month 390 million → 1.1 billion</vt:lpstr>
      <vt:lpstr>Pageview coverage 9% → 28%</vt:lpstr>
      <vt:lpstr>Strong community of practitioners sharing solutions</vt:lpstr>
      <vt:lpstr>Dozens of teams doing good work across agencies and silos</vt:lpstr>
      <vt:lpstr>Iteratively improving the digital experience of government</vt:lpstr>
      <vt:lpstr>Principles-centered progress</vt:lpstr>
      <vt:lpstr>Nevertheless, growing pains</vt:lpstr>
      <vt:lpstr>“You don’t have what we need.”</vt:lpstr>
      <vt:lpstr>“Our standards  conflict with yours.”</vt:lpstr>
      <vt:lpstr>“You need to prove  your solutions are better.”</vt:lpstr>
      <vt:lpstr>“It’s just too hard to use.”</vt:lpstr>
      <vt:lpstr>“It’s a burden to stay up to date.”</vt:lpstr>
      <vt:lpstr>These are reasonable concerns</vt:lpstr>
      <vt:lpstr>USWDS always needs to improve</vt:lpstr>
      <vt:lpstr>USWDS always needs to evolve</vt:lpstr>
      <vt:lpstr>USWDS always needs to change</vt:lpstr>
      <vt:lpstr>Lots of issues and feature requests</vt:lpstr>
      <vt:lpstr>There’s a lot that we need and want to do</vt:lpstr>
      <vt:lpstr>But change isn’t just hard,  it’s costly</vt:lpstr>
      <vt:lpstr>Currently, the more teams use the design system,  the more costly the change</vt:lpstr>
      <vt:lpstr>We want to scale improvements but risk multiplying cost</vt:lpstr>
      <vt:lpstr>The costs of change</vt:lpstr>
      <vt:lpstr>Two types of cost</vt:lpstr>
      <vt:lpstr>Implementation cost</vt:lpstr>
      <vt:lpstr>Justification cost</vt:lpstr>
      <vt:lpstr>What can we do to lessen these costs?</vt:lpstr>
      <vt:lpstr>Back-end consistency enables front-end change</vt:lpstr>
      <vt:lpstr>Implementation : API :: Justification : Process</vt:lpstr>
      <vt:lpstr>As we build to change:  A focus on API and process</vt:lpstr>
      <vt:lpstr>The biggest change from 1.0: Staying up-to-date over time</vt:lpstr>
      <vt:lpstr>A dependency not a fork</vt:lpstr>
      <vt:lpstr>Mature our technology</vt:lpstr>
      <vt:lpstr>Mature our process</vt:lpstr>
      <vt:lpstr>The design system:  Not just a commonality machine but a change machine</vt:lpstr>
      <vt:lpstr>We talked about this in  February 2022</vt:lpstr>
      <vt:lpstr>And now we’re going to get it done</vt:lpstr>
      <vt:lpstr>“Development isn’t a collection  of things, it’s a process  that yields things.”</vt:lpstr>
      <vt:lpstr>Evolution isn’t simply an ape,  a cave dweller, and a modern human standing on a timeline… </vt:lpstr>
      <vt:lpstr>…it’s the process that drives ongoing differentiation.</vt:lpstr>
      <vt:lpstr>Principles</vt:lpstr>
      <vt:lpstr>Start with real user needs</vt:lpstr>
      <vt:lpstr>Earn trust</vt:lpstr>
      <vt:lpstr>Embrace accessibility</vt:lpstr>
      <vt:lpstr>Promote continuity</vt:lpstr>
      <vt:lpstr>Listen</vt:lpstr>
      <vt:lpstr>Anne Petersen they/them</vt:lpstr>
      <vt:lpstr>Being the new person</vt:lpstr>
      <vt:lpstr>This is a big job!</vt:lpstr>
      <vt:lpstr>Carl Sagan: “To make an apple pie from scratch, you must first invent the universe.” Image credit NASA/ESA/STScI</vt:lpstr>
      <vt:lpstr>How do we start?</vt:lpstr>
      <vt:lpstr>Roadmap as Minimum Viable Product (MVP)</vt:lpstr>
      <vt:lpstr>We too are maturing</vt:lpstr>
      <vt:lpstr>The process is (part of)  the product</vt:lpstr>
      <vt:lpstr>Process: how and why</vt:lpstr>
      <vt:lpstr>Which gets us to… the roadmap</vt:lpstr>
      <vt:lpstr>Roadmap 2023–2024</vt:lpstr>
      <vt:lpstr>Conduct a content audit of  our website</vt:lpstr>
      <vt:lpstr>Conduct a content audit of our website</vt:lpstr>
      <vt:lpstr>Define component acceptance framework &amp; lifecycle</vt:lpstr>
      <vt:lpstr>Define component acceptance framework &amp; lifecycle</vt:lpstr>
      <vt:lpstr>Establish ongoing accessibility-focused  usability testing</vt:lpstr>
      <vt:lpstr>Establish ongoing accessibility-focused usability testing</vt:lpstr>
      <vt:lpstr>Publish updated guidance for using disabled styles</vt:lpstr>
      <vt:lpstr>Publish updated guidance for using disabled styles</vt:lpstr>
      <vt:lpstr>Create critical checklists for components</vt:lpstr>
      <vt:lpstr>Create critical checklists for components</vt:lpstr>
      <vt:lpstr>Develop USWDS web components</vt:lpstr>
      <vt:lpstr>Develop USWDS web components</vt:lpstr>
      <vt:lpstr>Convert design tokens to JSON and CSS variables</vt:lpstr>
      <vt:lpstr>Convert design tokens to JSON and CSS variables</vt:lpstr>
      <vt:lpstr>Roadmap board</vt:lpstr>
      <vt:lpstr>Does this roadmap set us up for success?</vt:lpstr>
      <vt:lpstr>Cadence of change</vt:lpstr>
      <vt:lpstr>Supporting a universe Bringing it together</vt:lpstr>
      <vt:lpstr>Next:  Stepping back to  mission and vision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2023-08-17T15:49:57Z</dcterms:modified>
</cp:coreProperties>
</file>