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1"/>
  </p:notesMasterIdLst>
  <p:sldIdLst>
    <p:sldId id="274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  <p:sldId id="260" r:id="rId13"/>
    <p:sldId id="261" r:id="rId14"/>
    <p:sldId id="268" r:id="rId15"/>
    <p:sldId id="269" r:id="rId16"/>
    <p:sldId id="270" r:id="rId17"/>
    <p:sldId id="271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CDCDE1"/>
    <a:srgbClr val="CDCDF0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1" autoAdjust="0"/>
    <p:restoredTop sz="90944" autoAdjust="0"/>
  </p:normalViewPr>
  <p:slideViewPr>
    <p:cSldViewPr snapToGrid="0">
      <p:cViewPr varScale="1">
        <p:scale>
          <a:sx n="103" d="100"/>
          <a:sy n="103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79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AFCAF-1BCA-438F-B410-02407046E2E2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E6ADF-7245-44FC-BAB9-9EDCE792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E6ADF-7245-44FC-BAB9-9EDCE792D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1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278F2-9FCB-4AAE-AE4A-68CED6E4166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E6ADF-7245-44FC-BAB9-9EDCE792D8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E6ADF-7245-44FC-BAB9-9EDCE792D8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3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E6ADF-7245-44FC-BAB9-9EDCE792D8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E6ADF-7245-44FC-BAB9-9EDCE792D8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1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 fontAlgn="base">
              <a:buFontTx/>
              <a:buChar char="-"/>
            </a:pP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278F2-9FCB-4AAE-AE4A-68CED6E4166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3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 fontAlgn="base">
              <a:buFontTx/>
              <a:buChar char="-"/>
            </a:pP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278F2-9FCB-4AAE-AE4A-68CED6E4166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0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 fontAlgn="base">
              <a:buFontTx/>
              <a:buChar char="-"/>
            </a:pP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278F2-9FCB-4AAE-AE4A-68CED6E4166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8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278F2-9FCB-4AAE-AE4A-68CED6E4166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6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4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8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72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1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096B-ABF0-4397-A874-73B36368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65618-C02F-4A17-9360-F38180822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20CE-A719-4C35-9669-9C792BA0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9202-343F-4529-9431-4A0BCC294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63DC-F9A0-4F89-A065-A51A277C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D1FD-C7AE-4859-BC89-ACFFB5EC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164-994E-4C07-8DDB-666A2FF67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97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&amp;C 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66C0-540B-4CFD-AF17-4831F2F8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7789-F47F-4B87-9981-03697CFB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0896-37CE-4FC1-8D8F-1C0A56CB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9202-343F-4529-9431-4A0BCC294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C30C8-8FE1-4F02-9B5E-AFC0B5DD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3183-5253-429A-8CE2-24029CB5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164-994E-4C07-8DDB-666A2FF67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05314" y="0"/>
            <a:ext cx="17616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/>
          <p:cNvSpPr/>
          <p:nvPr userDrawn="1"/>
        </p:nvSpPr>
        <p:spPr>
          <a:xfrm>
            <a:off x="11887200" y="939822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GAO</a:t>
            </a:r>
          </a:p>
        </p:txBody>
      </p:sp>
      <p:sp>
        <p:nvSpPr>
          <p:cNvPr id="9" name="Chord 8"/>
          <p:cNvSpPr/>
          <p:nvPr userDrawn="1"/>
        </p:nvSpPr>
        <p:spPr>
          <a:xfrm>
            <a:off x="11887200" y="2391168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OGE</a:t>
            </a:r>
          </a:p>
        </p:txBody>
      </p:sp>
      <p:sp>
        <p:nvSpPr>
          <p:cNvPr id="10" name="Chord 9"/>
          <p:cNvSpPr/>
          <p:nvPr userDrawn="1"/>
        </p:nvSpPr>
        <p:spPr>
          <a:xfrm>
            <a:off x="11887200" y="3841903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OSC</a:t>
            </a:r>
          </a:p>
        </p:txBody>
      </p:sp>
      <p:sp>
        <p:nvSpPr>
          <p:cNvPr id="11" name="Right Triangle 10"/>
          <p:cNvSpPr/>
          <p:nvPr userDrawn="1"/>
        </p:nvSpPr>
        <p:spPr>
          <a:xfrm flipH="1">
            <a:off x="11571912" y="5964573"/>
            <a:ext cx="701179" cy="89342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8288" rtlCol="0" anchor="b" anchorCtr="1"/>
          <a:lstStyle/>
          <a:p>
            <a:pPr algn="ctr"/>
            <a:fld id="{829EEEF7-1F27-42B5-8C2F-6E6DA7E25A79}" type="slidenum">
              <a:rPr lang="en-US" sz="1400" smtClean="0">
                <a:solidFill>
                  <a:srgbClr val="002060"/>
                </a:solidFill>
              </a:rPr>
              <a:t>‹#›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5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E3F-6349-44C6-8175-4AB602E8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FDA60-D239-40CE-B09F-39D5C8337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55E9-2D02-4EB2-96E4-E9864342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9202-343F-4529-9431-4A0BCC294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A40E-2DD4-4330-805E-4AFB575E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3091-ACD8-4AED-ACC8-5D851925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164-994E-4C07-8DDB-666A2FF67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AB27-EE4C-4E37-89CB-4455BE22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2DF3-1665-4107-BB4D-B183EAC2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5A287-491B-4C1B-BBF4-6A8951B1E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05EE-D8B3-45A9-A605-58DF579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9202-343F-4529-9431-4A0BCC294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7B16D-36A8-4725-9B20-1BE5E573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6F0C0-F6A4-4195-9A1D-324AF89A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164-994E-4C07-8DDB-666A2FF67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6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866E-6630-46EC-9B00-7FBFAAE2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F10F-BCB0-4E04-B2B5-E33DAB2EE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874AC-26AB-4B15-9CFD-CE5249A0A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5AE19-159C-4CCA-ACE3-DC8FBA32B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487E7-C6BE-40CF-BBF7-BE3C3ECE9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F542B-E8F0-4F5C-BD22-7B15CEF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9202-343F-4529-9431-4A0BCC294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2F248-FDA3-4CAE-97B3-682E1C0E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1489E-8171-49D9-8013-8DE49CA6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164-994E-4C07-8DDB-666A2FF67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5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2105314" y="0"/>
            <a:ext cx="17616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ord 9"/>
          <p:cNvSpPr/>
          <p:nvPr userDrawn="1"/>
        </p:nvSpPr>
        <p:spPr>
          <a:xfrm>
            <a:off x="11887200" y="939822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GAO</a:t>
            </a:r>
          </a:p>
        </p:txBody>
      </p:sp>
      <p:sp>
        <p:nvSpPr>
          <p:cNvPr id="11" name="Chord 10"/>
          <p:cNvSpPr/>
          <p:nvPr userDrawn="1"/>
        </p:nvSpPr>
        <p:spPr>
          <a:xfrm>
            <a:off x="11887200" y="2391168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OGE</a:t>
            </a:r>
          </a:p>
        </p:txBody>
      </p:sp>
      <p:sp>
        <p:nvSpPr>
          <p:cNvPr id="12" name="Chord 11"/>
          <p:cNvSpPr/>
          <p:nvPr userDrawn="1"/>
        </p:nvSpPr>
        <p:spPr>
          <a:xfrm>
            <a:off x="11887200" y="3841903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OSC</a:t>
            </a:r>
          </a:p>
        </p:txBody>
      </p:sp>
      <p:sp>
        <p:nvSpPr>
          <p:cNvPr id="13" name="Right Triangle 12"/>
          <p:cNvSpPr/>
          <p:nvPr userDrawn="1"/>
        </p:nvSpPr>
        <p:spPr>
          <a:xfrm flipH="1">
            <a:off x="11571912" y="5964573"/>
            <a:ext cx="701179" cy="89342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8288" rtlCol="0" anchor="b" anchorCtr="1"/>
          <a:lstStyle/>
          <a:p>
            <a:pPr algn="ctr"/>
            <a:fld id="{829EEEF7-1F27-42B5-8C2F-6E6DA7E25A79}" type="slidenum">
              <a:rPr lang="en-US" sz="1400" smtClean="0">
                <a:solidFill>
                  <a:srgbClr val="002060"/>
                </a:solidFill>
              </a:rPr>
              <a:t>‹#›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90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1917-7F1E-4756-BBFF-EEE3AFE7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D7325-6640-48BA-899D-038928A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9202-343F-4529-9431-4A0BCC294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13A45-D41D-410E-BAE5-9D788B2F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D6EAF-5C1F-46F7-8C10-174E4B2D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164-994E-4C07-8DDB-666A2FF67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25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7AAB9-2E83-4433-8B83-8CE659A2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9202-343F-4529-9431-4A0BCC294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E616F-BD04-4499-B144-F6800F97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C125-46E3-4CD1-AC64-FA9F6841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164-994E-4C07-8DDB-666A2FF67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6726-B5A8-4087-BE93-35D9FE30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9532-411A-47D1-B705-F9472D64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6361-8FC4-4C08-A3BB-7D8AD27BC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B0711-07CB-4D62-8630-144CA16F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9202-343F-4529-9431-4A0BCC294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E99EB-B12C-494C-8DFC-9DBBF833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4F3A2-EA19-41B4-A122-153C69B1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164-994E-4C07-8DDB-666A2FF67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41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ED31-E076-42D5-8467-2FF806CC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01CE1-93A2-4601-8358-DF538C116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33637-A4AD-4D79-9E8D-A235C43A1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CEB69-81AF-4AAC-9459-C1D7F239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9202-343F-4529-9431-4A0BCC294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EC403-C626-4ACE-B46B-1FA6D1FF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A0FF0-8D7E-46F3-995C-33E8B18B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164-994E-4C07-8DDB-666A2FF67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83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A6D5-4BD1-46B6-813F-98476D64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4250D-4B34-475C-8EFA-7D577A1ED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2D45-5B79-47B0-8220-24634101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9202-343F-4529-9431-4A0BCC294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D22DD-3998-4563-914E-780C4673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DB15-6CAC-4CF4-B65A-6FFBEAA1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164-994E-4C07-8DDB-666A2FF67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85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62A44-48B2-4BC7-A6C7-BBEF925EA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F853F-D1E5-4406-B531-0409B0D54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8143-E2F7-4C61-BA3E-6FD44829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9202-343F-4529-9431-4A0BCC294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D642-DB37-4A98-962B-2DB919E9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FA7F-6499-44BE-AA41-0F9AB7AF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164-994E-4C07-8DDB-666A2FF67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5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33845"/>
            <a:ext cx="7090064" cy="748146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FBFBFB"/>
              </a:gs>
            </a:gsLst>
            <a:lin ang="5400000" scaled="1"/>
            <a:tileRect/>
          </a:gradFill>
        </p:spPr>
        <p:txBody>
          <a:bodyPr>
            <a:noAutofit/>
          </a:bodyPr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2105314" y="0"/>
            <a:ext cx="17616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 userDrawn="1"/>
        </p:nvSpPr>
        <p:spPr>
          <a:xfrm>
            <a:off x="11887200" y="939822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GAO</a:t>
            </a:r>
          </a:p>
        </p:txBody>
      </p:sp>
      <p:sp>
        <p:nvSpPr>
          <p:cNvPr id="11" name="Chord 10"/>
          <p:cNvSpPr/>
          <p:nvPr userDrawn="1"/>
        </p:nvSpPr>
        <p:spPr>
          <a:xfrm>
            <a:off x="11887200" y="2391168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OGE</a:t>
            </a:r>
          </a:p>
        </p:txBody>
      </p:sp>
      <p:sp>
        <p:nvSpPr>
          <p:cNvPr id="12" name="Chord 11"/>
          <p:cNvSpPr/>
          <p:nvPr userDrawn="1"/>
        </p:nvSpPr>
        <p:spPr>
          <a:xfrm>
            <a:off x="11887200" y="3841903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OSC</a:t>
            </a:r>
          </a:p>
        </p:txBody>
      </p:sp>
      <p:sp>
        <p:nvSpPr>
          <p:cNvPr id="15" name="Right Triangle 14"/>
          <p:cNvSpPr/>
          <p:nvPr userDrawn="1"/>
        </p:nvSpPr>
        <p:spPr>
          <a:xfrm flipH="1">
            <a:off x="11571912" y="5964573"/>
            <a:ext cx="701179" cy="89342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8288" rtlCol="0" anchor="b" anchorCtr="1"/>
          <a:lstStyle/>
          <a:p>
            <a:pPr algn="ctr"/>
            <a:fld id="{829EEEF7-1F27-42B5-8C2F-6E6DA7E25A79}" type="slidenum">
              <a:rPr lang="en-US" sz="1400" smtClean="0">
                <a:solidFill>
                  <a:srgbClr val="002060"/>
                </a:solidFill>
              </a:rPr>
              <a:t>‹#›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4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2105314" y="0"/>
            <a:ext cx="17616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 userDrawn="1"/>
        </p:nvSpPr>
        <p:spPr>
          <a:xfrm>
            <a:off x="11887200" y="939822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GAO</a:t>
            </a:r>
          </a:p>
        </p:txBody>
      </p:sp>
      <p:sp>
        <p:nvSpPr>
          <p:cNvPr id="11" name="Chord 10"/>
          <p:cNvSpPr/>
          <p:nvPr userDrawn="1"/>
        </p:nvSpPr>
        <p:spPr>
          <a:xfrm>
            <a:off x="11887200" y="2391168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OGE</a:t>
            </a:r>
          </a:p>
        </p:txBody>
      </p:sp>
      <p:sp>
        <p:nvSpPr>
          <p:cNvPr id="12" name="Chord 11"/>
          <p:cNvSpPr/>
          <p:nvPr userDrawn="1"/>
        </p:nvSpPr>
        <p:spPr>
          <a:xfrm>
            <a:off x="11887200" y="3841903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OSC</a:t>
            </a:r>
          </a:p>
        </p:txBody>
      </p:sp>
      <p:sp>
        <p:nvSpPr>
          <p:cNvPr id="14" name="Right Triangle 13"/>
          <p:cNvSpPr/>
          <p:nvPr userDrawn="1"/>
        </p:nvSpPr>
        <p:spPr>
          <a:xfrm flipH="1">
            <a:off x="11571912" y="5964573"/>
            <a:ext cx="701179" cy="89342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8288" rtlCol="0" anchor="b" anchorCtr="1"/>
          <a:lstStyle/>
          <a:p>
            <a:pPr algn="ctr"/>
            <a:fld id="{829EEEF7-1F27-42B5-8C2F-6E6DA7E25A79}" type="slidenum">
              <a:rPr lang="en-US" sz="1400" smtClean="0">
                <a:solidFill>
                  <a:srgbClr val="002060"/>
                </a:solidFill>
              </a:rPr>
              <a:t>‹#›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2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2105314" y="0"/>
            <a:ext cx="17616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ord 9"/>
          <p:cNvSpPr/>
          <p:nvPr userDrawn="1"/>
        </p:nvSpPr>
        <p:spPr>
          <a:xfrm>
            <a:off x="11887200" y="939822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GAO</a:t>
            </a:r>
          </a:p>
        </p:txBody>
      </p:sp>
      <p:sp>
        <p:nvSpPr>
          <p:cNvPr id="11" name="Chord 10"/>
          <p:cNvSpPr/>
          <p:nvPr userDrawn="1"/>
        </p:nvSpPr>
        <p:spPr>
          <a:xfrm>
            <a:off x="11887200" y="2391168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2060"/>
                </a:solidFill>
              </a:rPr>
              <a:t>OGE</a:t>
            </a:r>
          </a:p>
        </p:txBody>
      </p:sp>
      <p:sp>
        <p:nvSpPr>
          <p:cNvPr id="12" name="Chord 11"/>
          <p:cNvSpPr/>
          <p:nvPr userDrawn="1"/>
        </p:nvSpPr>
        <p:spPr>
          <a:xfrm>
            <a:off x="11887200" y="3841903"/>
            <a:ext cx="427839" cy="713064"/>
          </a:xfrm>
          <a:prstGeom prst="chord">
            <a:avLst>
              <a:gd name="adj1" fmla="val 2700000"/>
              <a:gd name="adj2" fmla="val 184828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OSC</a:t>
            </a:r>
          </a:p>
        </p:txBody>
      </p:sp>
      <p:sp>
        <p:nvSpPr>
          <p:cNvPr id="14" name="Right Triangle 13"/>
          <p:cNvSpPr/>
          <p:nvPr userDrawn="1"/>
        </p:nvSpPr>
        <p:spPr>
          <a:xfrm flipH="1">
            <a:off x="11571912" y="5964573"/>
            <a:ext cx="701179" cy="89342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8288" rtlCol="0" anchor="b" anchorCtr="1"/>
          <a:lstStyle/>
          <a:p>
            <a:pPr algn="ctr"/>
            <a:fld id="{829EEEF7-1F27-42B5-8C2F-6E6DA7E25A79}" type="slidenum">
              <a:rPr lang="en-US" sz="1400" smtClean="0">
                <a:solidFill>
                  <a:srgbClr val="002060"/>
                </a:solidFill>
              </a:rPr>
              <a:t>‹#›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9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7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805B-EAF8-425E-893F-234825CBE56C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587B-D15A-459C-968B-33E5FB4B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70861-816D-49EA-B175-87D1A459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CF3C-D069-430E-9C3B-C86F4475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55BD-D7E6-4DCF-9D40-A3A875734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9202-343F-4529-9431-4A0BCC294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022F-8D9D-48C5-B6EA-4806F276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DB16-BACB-450C-9E23-23F9D3B26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D164-994E-4C07-8DDB-666A2FF67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3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gao.go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hatchact@osc.gov" TargetMode="External"/><Relationship Id="rId4" Type="http://schemas.openxmlformats.org/officeDocument/2006/relationships/hyperlink" Target="mailto:contactOGE@oge.g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o.gov/products/b-329368" TargetMode="External"/><Relationship Id="rId2" Type="http://schemas.openxmlformats.org/officeDocument/2006/relationships/hyperlink" Target="https://www.gao.gov/products/b-32694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ao.gov/products/b-329199" TargetMode="External"/><Relationship Id="rId4" Type="http://schemas.openxmlformats.org/officeDocument/2006/relationships/hyperlink" Target="https://www.gao.gov/products/b-32937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ge.gov/web/oge.nsf/0/195DAE83D38EF6A9852585BA005BEC69/$FILE/LA-15-03-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382291">
            <a:off x="1840375" y="983858"/>
            <a:ext cx="8345347" cy="2465408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88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Rules of Conduct</a:t>
            </a:r>
            <a:br>
              <a:rPr lang="en-US" sz="88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r>
              <a:rPr lang="en-US" sz="88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for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825" y="4062724"/>
            <a:ext cx="4401367" cy="2233914"/>
          </a:xfr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CDCDE1"/>
              </a:gs>
            </a:gsLst>
            <a:lin ang="18900000" scaled="1"/>
            <a:tileRect/>
          </a:gradFill>
        </p:spPr>
        <p:txBody>
          <a:bodyPr rIns="182880" anchor="ctr" anchorCtr="0">
            <a:noAutofit/>
          </a:bodyPr>
          <a:lstStyle/>
          <a:p>
            <a:pPr algn="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dirty="0">
                <a:latin typeface="Bahnschrift" panose="020B0502040204020203" pitchFamily="34" charset="0"/>
              </a:rPr>
              <a:t>Federal Social Media Community of Practice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dirty="0">
                <a:latin typeface="Bahnschrift" panose="020B0502040204020203" pitchFamily="34" charset="0"/>
              </a:rPr>
              <a:t>August 26, 2021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89230" y="4062723"/>
            <a:ext cx="4155309" cy="2233915"/>
          </a:xfrm>
          <a:prstGeom prst="rect">
            <a:avLst/>
          </a:prstGeom>
          <a:gradFill flip="none" rotWithShape="1">
            <a:gsLst>
              <a:gs pos="0">
                <a:srgbClr val="CDCDE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</p:spPr>
        <p:txBody>
          <a:bodyPr vert="horz" lIns="18288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Bahnschrift" panose="020B0502040204020203" pitchFamily="34" charset="0"/>
              </a:rPr>
              <a:t>Charlotte E. McKiver</a:t>
            </a: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ahnschrift" panose="020B0502040204020203" pitchFamily="34" charset="0"/>
              </a:rPr>
              <a:t>Government Accountability Office</a:t>
            </a: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Bahnschrift" panose="020B0502040204020203" pitchFamily="34" charset="0"/>
              </a:rPr>
              <a:t>David J. Taube</a:t>
            </a: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ahnschrift" panose="020B0502040204020203" pitchFamily="34" charset="0"/>
              </a:rPr>
              <a:t>Office of Government Ethics</a:t>
            </a: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Bahnschrift" panose="020B0502040204020203" pitchFamily="34" charset="0"/>
              </a:rPr>
              <a:t>Jacqueline Yarbro</a:t>
            </a: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ahnschrift" panose="020B0502040204020203" pitchFamily="34" charset="0"/>
              </a:rPr>
              <a:t>Office of Special Counsel</a:t>
            </a:r>
          </a:p>
        </p:txBody>
      </p:sp>
    </p:spTree>
    <p:extLst>
      <p:ext uri="{BB962C8B-B14F-4D97-AF65-F5344CB8AC3E}">
        <p14:creationId xmlns:p14="http://schemas.microsoft.com/office/powerpoint/2010/main" val="13229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and impartiality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 U.S.C. § 208 – financial conflicts of interest</a:t>
            </a:r>
          </a:p>
          <a:p>
            <a:r>
              <a:rPr lang="en-US" dirty="0"/>
              <a:t>5 C.F.R. § 2635.502 – improper appearances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Recommendation: If you post it anywhere, post it everywhere.</a:t>
            </a:r>
          </a:p>
          <a:p>
            <a:r>
              <a:rPr lang="en-US" dirty="0"/>
              <a:t>Rationale</a:t>
            </a:r>
          </a:p>
          <a:p>
            <a:pPr lvl="1"/>
            <a:r>
              <a:rPr lang="en-US" dirty="0"/>
              <a:t>"Employees shall act impartially and not give preferential treatment to any private organization or individual."</a:t>
            </a:r>
            <a:r>
              <a:rPr lang="en-US" sz="1800" dirty="0"/>
              <a:t>  [5 C.F.R. § 2635.101(b)(8)]</a:t>
            </a:r>
            <a:endParaRPr lang="en-US" dirty="0"/>
          </a:p>
          <a:p>
            <a:pPr lvl="1"/>
            <a:r>
              <a:rPr lang="en-US" dirty="0"/>
              <a:t>using all platforms where your agency has accounts avoids preferential treatment among platforms</a:t>
            </a:r>
          </a:p>
          <a:p>
            <a:pPr lvl="1"/>
            <a:r>
              <a:rPr lang="en-US" dirty="0"/>
              <a:t>using your agency website plus all platforms where your agency has accounts makes content available to the widest possible audience</a:t>
            </a:r>
          </a:p>
        </p:txBody>
      </p:sp>
    </p:spTree>
    <p:extLst>
      <p:ext uri="{BB962C8B-B14F-4D97-AF65-F5344CB8AC3E}">
        <p14:creationId xmlns:p14="http://schemas.microsoft.com/office/powerpoint/2010/main" val="176485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endorsement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Rule: "An employee shall not use his public office for his own private gain, for the endorsement of any product, service or enterprise…."</a:t>
            </a:r>
            <a:r>
              <a:rPr lang="en-US" sz="2000" dirty="0"/>
              <a:t>  [5 C.F.R. § 2635.702]</a:t>
            </a:r>
            <a:endParaRPr lang="en-US" dirty="0"/>
          </a:p>
          <a:p>
            <a:r>
              <a:rPr lang="en-US" dirty="0"/>
              <a:t>Agencies may highlight particular people or organizations when they have statutory authorization or legitimate mission-related reasons.</a:t>
            </a:r>
          </a:p>
        </p:txBody>
      </p:sp>
    </p:spTree>
    <p:extLst>
      <p:ext uri="{BB962C8B-B14F-4D97-AF65-F5344CB8AC3E}">
        <p14:creationId xmlns:p14="http://schemas.microsoft.com/office/powerpoint/2010/main" val="135928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7ADF-EA84-4BFC-B889-F9A02AAE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DF55-8578-4884-94FA-79FF7DDA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Definition of Political Activity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Any activity directed toward the success or failure of a political party, partisan political group, or candidate for partisan political office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301BA-2743-4119-9020-98503364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64" y="6172835"/>
            <a:ext cx="2007568" cy="365125"/>
          </a:xfrm>
        </p:spPr>
        <p:txBody>
          <a:bodyPr/>
          <a:lstStyle/>
          <a:p>
            <a:r>
              <a:rPr lang="en-US" sz="2000" dirty="0">
                <a:solidFill>
                  <a:prstClr val="black">
                    <a:tint val="75000"/>
                  </a:prstClr>
                </a:solidFill>
              </a:rPr>
              <a:t>5 C.F.R. § 734.101</a:t>
            </a:r>
          </a:p>
        </p:txBody>
      </p:sp>
    </p:spTree>
    <p:extLst>
      <p:ext uri="{BB962C8B-B14F-4D97-AF65-F5344CB8AC3E}">
        <p14:creationId xmlns:p14="http://schemas.microsoft.com/office/powerpoint/2010/main" val="364548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7ADF-EA84-4BFC-B889-F9A02AAE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On Duty &amp;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In the Workplace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DF55-8578-4884-94FA-79FF7DDA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Employees may not engage in political activity while:</a:t>
            </a:r>
            <a:endParaRPr lang="en-US" sz="2400" dirty="0"/>
          </a:p>
          <a:p>
            <a:r>
              <a:rPr lang="en-US" sz="2400" dirty="0"/>
              <a:t>On duty </a:t>
            </a:r>
          </a:p>
          <a:p>
            <a:pPr lvl="1"/>
            <a:r>
              <a:rPr lang="en-US" dirty="0"/>
              <a:t>Includes teleworking</a:t>
            </a:r>
          </a:p>
          <a:p>
            <a:r>
              <a:rPr lang="en-US" sz="2400" dirty="0"/>
              <a:t>In a government room or building</a:t>
            </a:r>
          </a:p>
          <a:p>
            <a:pPr lvl="1"/>
            <a:r>
              <a:rPr lang="en-US" dirty="0"/>
              <a:t>Includes breakrooms, conference rooms, gyms, and cafeterias</a:t>
            </a:r>
          </a:p>
          <a:p>
            <a:r>
              <a:rPr lang="en-US" sz="2400" dirty="0"/>
              <a:t>Wearing an official uniform or insignia</a:t>
            </a:r>
          </a:p>
          <a:p>
            <a:r>
              <a:rPr lang="en-US" sz="2400" dirty="0"/>
              <a:t>Using a government vehicle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301BA-2743-4119-9020-98503364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64" y="6172835"/>
            <a:ext cx="3704096" cy="365125"/>
          </a:xfrm>
        </p:spPr>
        <p:txBody>
          <a:bodyPr/>
          <a:lstStyle/>
          <a:p>
            <a:r>
              <a:rPr lang="en-US" sz="2000" dirty="0">
                <a:solidFill>
                  <a:prstClr val="black">
                    <a:tint val="75000"/>
                  </a:prstClr>
                </a:solidFill>
              </a:rPr>
              <a:t>5 U.S.C. § 7324; 5 C.F.R. § 734.306</a:t>
            </a:r>
          </a:p>
        </p:txBody>
      </p:sp>
    </p:spTree>
    <p:extLst>
      <p:ext uri="{BB962C8B-B14F-4D97-AF65-F5344CB8AC3E}">
        <p14:creationId xmlns:p14="http://schemas.microsoft.com/office/powerpoint/2010/main" val="115870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7ADF-EA84-4BFC-B889-F9A02AAE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Use of 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Official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DF55-8578-4884-94FA-79FF7DDA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Employees may not use their official authority or influence to affect the outcome of an election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Examples:</a:t>
            </a:r>
          </a:p>
          <a:p>
            <a:r>
              <a:rPr lang="en-US" sz="2400" dirty="0"/>
              <a:t>Involving subordinates</a:t>
            </a:r>
          </a:p>
          <a:p>
            <a:r>
              <a:rPr lang="en-US" sz="2400" dirty="0"/>
              <a:t>Using one’s official title or position</a:t>
            </a:r>
          </a:p>
          <a:p>
            <a:r>
              <a:rPr lang="en-US" sz="2400" dirty="0"/>
              <a:t>Using agency resources, </a:t>
            </a:r>
            <a:r>
              <a:rPr lang="en-US" sz="2400" i="1" dirty="0"/>
              <a:t>e.g.</a:t>
            </a:r>
            <a:r>
              <a:rPr lang="en-US" sz="2400" dirty="0"/>
              <a:t>, an official social media account or agency newsletter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301BA-2743-4119-9020-98503364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63" y="6172835"/>
            <a:ext cx="4332733" cy="365125"/>
          </a:xfrm>
        </p:spPr>
        <p:txBody>
          <a:bodyPr/>
          <a:lstStyle/>
          <a:p>
            <a:r>
              <a:rPr lang="en-US" sz="2000" dirty="0">
                <a:solidFill>
                  <a:prstClr val="black">
                    <a:tint val="75000"/>
                  </a:prstClr>
                </a:solidFill>
              </a:rPr>
              <a:t>5 U.S.C. § 7323(a)(1); 5 C.F.R. § 734.302</a:t>
            </a:r>
          </a:p>
        </p:txBody>
      </p:sp>
    </p:spTree>
    <p:extLst>
      <p:ext uri="{BB962C8B-B14F-4D97-AF65-F5344CB8AC3E}">
        <p14:creationId xmlns:p14="http://schemas.microsoft.com/office/powerpoint/2010/main" val="55981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7ADF-EA84-4BFC-B889-F9A02AAE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Fundraising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DF55-8578-4884-94FA-79FF7DDA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Employees may not solicit, accept, or receive political contributions by any means at any time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Examples:</a:t>
            </a:r>
          </a:p>
          <a:p>
            <a:r>
              <a:rPr lang="en-US" sz="2400" dirty="0"/>
              <a:t>Asking for donations</a:t>
            </a:r>
          </a:p>
          <a:p>
            <a:r>
              <a:rPr lang="en-US" sz="2400" dirty="0"/>
              <a:t>Inviting others to a fundraiser</a:t>
            </a:r>
          </a:p>
          <a:p>
            <a:r>
              <a:rPr lang="en-US" sz="2400" dirty="0"/>
              <a:t>Sharing or liking fundraising posts on social 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301BA-2743-4119-9020-98503364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63" y="6172835"/>
            <a:ext cx="4332733" cy="365125"/>
          </a:xfrm>
        </p:spPr>
        <p:txBody>
          <a:bodyPr/>
          <a:lstStyle/>
          <a:p>
            <a:r>
              <a:rPr lang="en-US" sz="2000" dirty="0">
                <a:solidFill>
                  <a:prstClr val="black">
                    <a:tint val="75000"/>
                  </a:prstClr>
                </a:solidFill>
              </a:rPr>
              <a:t>5 U.S.C. § 7323(a)(2); 5 C.F.R. § 734.303</a:t>
            </a:r>
          </a:p>
        </p:txBody>
      </p:sp>
    </p:spTree>
    <p:extLst>
      <p:ext uri="{BB962C8B-B14F-4D97-AF65-F5344CB8AC3E}">
        <p14:creationId xmlns:p14="http://schemas.microsoft.com/office/powerpoint/2010/main" val="376086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7ADF-EA84-4BFC-B889-F9A02AAE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Social Media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DF55-8578-4884-94FA-79FF7DDA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b="1" dirty="0"/>
              <a:t>Employees may not use an official social media account to engage in political activity by, for example:</a:t>
            </a:r>
          </a:p>
          <a:p>
            <a:r>
              <a:rPr lang="en-US" sz="2400" dirty="0"/>
              <a:t>Tweeting, retweeting, sharing, or liking a post or content that solicits political contributions</a:t>
            </a:r>
          </a:p>
          <a:p>
            <a:r>
              <a:rPr lang="en-US" sz="2400" dirty="0"/>
              <a:t>Following or linking to a candidate’s campaign website or the account of any candidate or partisan group</a:t>
            </a:r>
          </a:p>
          <a:p>
            <a:r>
              <a:rPr lang="en-US" sz="2400"/>
              <a:t>Tweeting or linking </a:t>
            </a:r>
            <a:r>
              <a:rPr lang="en-US" sz="2400" dirty="0"/>
              <a:t>to a post about a partisan group or candidate</a:t>
            </a:r>
          </a:p>
        </p:txBody>
      </p:sp>
    </p:spTree>
    <p:extLst>
      <p:ext uri="{BB962C8B-B14F-4D97-AF65-F5344CB8AC3E}">
        <p14:creationId xmlns:p14="http://schemas.microsoft.com/office/powerpoint/2010/main" val="307014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4A7ADF-EA84-4BFC-B889-F9A02AAE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9950"/>
            <a:ext cx="3874477" cy="2184171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+mn-lt"/>
              </a:rPr>
              <a:t>Contact Us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B5DF55-8578-4884-94FA-79FF7DDAF8F3}"/>
              </a:ext>
            </a:extLst>
          </p:cNvPr>
          <p:cNvSpPr txBox="1">
            <a:spLocks/>
          </p:cNvSpPr>
          <p:nvPr/>
        </p:nvSpPr>
        <p:spPr>
          <a:xfrm>
            <a:off x="2037513" y="693058"/>
            <a:ext cx="5682133" cy="1751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b="1" dirty="0"/>
              <a:t>U.S. Government Accountability Office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(202) 512-3000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hlinkClick r:id="rId3"/>
              </a:rPr>
              <a:t>contact@gao.gov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GAO Website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www.gao.gov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B5DF55-8578-4884-94FA-79FF7DDAF8F3}"/>
              </a:ext>
            </a:extLst>
          </p:cNvPr>
          <p:cNvSpPr txBox="1">
            <a:spLocks/>
          </p:cNvSpPr>
          <p:nvPr/>
        </p:nvSpPr>
        <p:spPr>
          <a:xfrm>
            <a:off x="5100798" y="1938090"/>
            <a:ext cx="4852094" cy="1771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b="1" dirty="0"/>
              <a:t>U.S. Office of Government Ethics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(202) 482-9300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linkClick r:id="rId4"/>
              </a:rPr>
              <a:t>contactOGE@oge.gov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OGE Website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www.oge.gov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DF55-8578-4884-94FA-79FF7DDA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34" y="3775576"/>
            <a:ext cx="4712676" cy="260038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b="1" dirty="0"/>
              <a:t>U.S. Office of Special Counsel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Hatch Act Hotline &amp; Email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(202) 804-7002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hlinkClick r:id="rId5"/>
              </a:rPr>
              <a:t>hatchact@osc.gov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OSC Speakers/Outreach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(202) 804-7000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OSC Website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www.osc.gov</a:t>
            </a:r>
          </a:p>
        </p:txBody>
      </p:sp>
    </p:spTree>
    <p:extLst>
      <p:ext uri="{BB962C8B-B14F-4D97-AF65-F5344CB8AC3E}">
        <p14:creationId xmlns:p14="http://schemas.microsoft.com/office/powerpoint/2010/main" val="263257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Agencies use social media for a wide variety of </a:t>
            </a:r>
            <a:r>
              <a:rPr lang="en-US" i="1" dirty="0"/>
              <a:t>official</a:t>
            </a:r>
            <a:r>
              <a:rPr lang="en-US" dirty="0"/>
              <a:t> purposes.</a:t>
            </a:r>
          </a:p>
          <a:p>
            <a:pPr lvl="1"/>
            <a:r>
              <a:rPr lang="en-US" dirty="0"/>
              <a:t>to inform the public</a:t>
            </a:r>
          </a:p>
          <a:p>
            <a:pPr lvl="1"/>
            <a:r>
              <a:rPr lang="en-US" dirty="0"/>
              <a:t>to engage with stakeholders</a:t>
            </a:r>
          </a:p>
          <a:p>
            <a:pPr lvl="1"/>
            <a:r>
              <a:rPr lang="en-US" dirty="0"/>
              <a:t>for hiring</a:t>
            </a:r>
          </a:p>
          <a:p>
            <a:pPr lvl="1"/>
            <a:r>
              <a:rPr lang="en-US" dirty="0"/>
              <a:t>just for fun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/>
              <a:t>How Congress controls federal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dirty="0"/>
              <a:t>Appropriations Clause of the Constitution (Article I, Section 9, Clause 7)</a:t>
            </a:r>
          </a:p>
          <a:p>
            <a:pPr lvl="1" eaLnBrk="1" hangingPunct="1">
              <a:defRPr/>
            </a:pPr>
            <a:r>
              <a:rPr lang="en-US" dirty="0"/>
              <a:t>“No Money shall be drawn from the Treasury, but in Consequence of Appropriations made by Law.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400" b="1" dirty="0" err="1"/>
              <a:t>Antideficiency</a:t>
            </a:r>
            <a:r>
              <a:rPr lang="en-US" sz="2400" b="1" dirty="0"/>
              <a:t> Act (31 U.S.C. § § § 1341-42, 1349-51, 1511-19)</a:t>
            </a:r>
          </a:p>
          <a:p>
            <a:pPr lvl="1" eaLnBrk="1" hangingPunct="1">
              <a:defRPr/>
            </a:pPr>
            <a:r>
              <a:rPr lang="en-US" dirty="0"/>
              <a:t>Prohibits, in part, a government official or employee from making an obligation or expenditure in excess of an amount available in an appropriation or fund.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400" b="1" dirty="0"/>
              <a:t>Purpose Statute (31 U.S.C. § 1301(a))</a:t>
            </a:r>
          </a:p>
          <a:p>
            <a:pPr lvl="1" eaLnBrk="1" hangingPunct="1">
              <a:defRPr/>
            </a:pPr>
            <a:r>
              <a:rPr lang="en-US" dirty="0"/>
              <a:t>Requires appropriations to be spent only for the purposes authorized.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0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63135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/>
              <a:t>Appropriations restriction on publicity and propaganda activities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38200" y="2068700"/>
            <a:ext cx="10515600" cy="4351338"/>
          </a:xfrm>
        </p:spPr>
        <p:txBody>
          <a:bodyPr/>
          <a:lstStyle/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z="320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SEC. 718. </a:t>
            </a:r>
            <a:r>
              <a:rPr lang="en-US" altLang="en-US" sz="3200" b="1"/>
              <a:t>No part of any appropriation contained in this or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3200" b="1"/>
              <a:t>any other Act</a:t>
            </a:r>
            <a:r>
              <a:rPr lang="en-US" altLang="en-US" sz="3200"/>
              <a:t> shall be used directly or indirectly, including by private contractor, </a:t>
            </a:r>
            <a:r>
              <a:rPr lang="en-US" altLang="en-US" sz="3200" u="sng"/>
              <a:t>for publicity or propaganda purposes</a:t>
            </a:r>
            <a:r>
              <a:rPr lang="en-US" altLang="en-US" sz="3200"/>
              <a:t> within the United States not heretofore authorized by Congress.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(§ 718, division E, title VII, Public Law 116-260)</a:t>
            </a:r>
          </a:p>
        </p:txBody>
      </p:sp>
    </p:spTree>
    <p:extLst>
      <p:ext uri="{BB962C8B-B14F-4D97-AF65-F5344CB8AC3E}">
        <p14:creationId xmlns:p14="http://schemas.microsoft.com/office/powerpoint/2010/main" val="263628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8200" y="631342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Activities prohibited by restriction on publicity and propaganda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925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SELF-AGGRANDIZEMENT</a:t>
            </a:r>
            <a:r>
              <a:rPr lang="en-US" sz="3200" dirty="0"/>
              <a:t>: an activity of a nature tending to emphasize the importance of the agency or activity in question.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3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COVERT PROPAGANDA</a:t>
            </a:r>
            <a:r>
              <a:rPr lang="en-US" sz="3200" dirty="0"/>
              <a:t>: an agency fails to disclose its role as the source of information or the source of information is misleading as to its origin.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3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PURELY PARTISAN ACTIVITY</a:t>
            </a:r>
            <a:r>
              <a:rPr lang="en-US" sz="3200" dirty="0"/>
              <a:t>: an activity that is designed to aid a political party or candidate.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i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8374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38200" y="608196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Appropriations restriction on grassroots lobbying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775"/>
            <a:ext cx="10515600" cy="4351338"/>
          </a:xfrm>
        </p:spPr>
        <p:txBody>
          <a:bodyPr rtlCol="0">
            <a:normAutofit fontScale="92500"/>
          </a:bodyPr>
          <a:lstStyle/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/>
              <a:t>SEC. 715. </a:t>
            </a:r>
            <a:r>
              <a:rPr lang="en-US" sz="3200" b="1" dirty="0"/>
              <a:t>No part of any funds appropriated in this or any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b="1" dirty="0"/>
              <a:t>other Act</a:t>
            </a:r>
            <a:r>
              <a:rPr lang="en-US" sz="3200" dirty="0"/>
              <a:t> shall be used by an agency of the executive branch,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/>
              <a:t>other than for normal and recognized executive-legislative relationships, </a:t>
            </a:r>
            <a:r>
              <a:rPr lang="en-US" sz="3200" u="sng" dirty="0"/>
              <a:t>for publicity or propaganda purposes</a:t>
            </a:r>
            <a:r>
              <a:rPr lang="en-US" sz="3200" dirty="0"/>
              <a:t>, and for the preparation, distribution or use of any kit, pamphlet, booklet, publication, radio, television, or film presentation </a:t>
            </a:r>
            <a:r>
              <a:rPr lang="en-US" sz="3200" u="sng" dirty="0"/>
              <a:t>designed to support or defeat legislation pending before the Congress, except in presentation to the Congress itself</a:t>
            </a:r>
            <a:r>
              <a:rPr lang="en-US" sz="3200" dirty="0"/>
              <a:t>.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/>
              <a:t>(§ 715, division E, title VII, Public Law 116-260)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1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642919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/>
              <a:t>Agency action prohibited by grassroots lobbying restriction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11170" y="2103419"/>
            <a:ext cx="10242630" cy="4351338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3200" dirty="0"/>
              <a:t>Using appropriated funds to make a clear appeal to the public to contact Members of Congress; </a:t>
            </a:r>
            <a:r>
              <a:rPr lang="en-US" altLang="en-US" sz="3200" b="1" dirty="0"/>
              <a:t>and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Such appeal is in support of or opposition to pending legislation.</a:t>
            </a:r>
          </a:p>
        </p:txBody>
      </p:sp>
    </p:spTree>
    <p:extLst>
      <p:ext uri="{BB962C8B-B14F-4D97-AF65-F5344CB8AC3E}">
        <p14:creationId xmlns:p14="http://schemas.microsoft.com/office/powerpoint/2010/main" val="140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619768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GAO decisions applying these restrictions to agency social media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4936"/>
            <a:ext cx="10515600" cy="4047221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Agency social media use </a:t>
            </a:r>
            <a:r>
              <a:rPr lang="en-US" u="sng" dirty="0"/>
              <a:t>did violate</a:t>
            </a:r>
            <a:r>
              <a:rPr lang="en-US" dirty="0"/>
              <a:t> these restrictions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/>
            </a:pPr>
            <a:r>
              <a:rPr lang="en-US" sz="2200" dirty="0">
                <a:hlinkClick r:id="rId2"/>
              </a:rPr>
              <a:t>Environmental Protection Agency--Application of Publicity or Propaganda and Anti-Lobbying Provisions | U.S. GAO B-326944</a:t>
            </a:r>
            <a:endParaRPr lang="en-US" sz="2200" dirty="0"/>
          </a:p>
          <a:p>
            <a:pPr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200" dirty="0">
                <a:hlinkClick r:id="rId3"/>
              </a:rPr>
              <a:t>U.S. Department of Transportation--Violation of </a:t>
            </a:r>
            <a:r>
              <a:rPr lang="en-US" sz="2200" dirty="0" err="1">
                <a:hlinkClick r:id="rId3"/>
              </a:rPr>
              <a:t>Governmentwide</a:t>
            </a:r>
            <a:r>
              <a:rPr lang="en-US" sz="2200" dirty="0">
                <a:hlinkClick r:id="rId3"/>
              </a:rPr>
              <a:t> Anti-Lobbying Provision | U.S. GAO B-329368</a:t>
            </a:r>
            <a:endParaRPr lang="en-US" sz="2200" dirty="0"/>
          </a:p>
          <a:p>
            <a:pPr marL="0" indent="0" eaLnBrk="1" fontAlgn="auto" hangingPunct="1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Agency social media use </a:t>
            </a:r>
            <a:r>
              <a:rPr lang="en-US" u="sng" dirty="0"/>
              <a:t>did not violate</a:t>
            </a:r>
            <a:r>
              <a:rPr lang="en-US" dirty="0"/>
              <a:t> these restrictions</a:t>
            </a:r>
          </a:p>
          <a:p>
            <a:pPr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200" dirty="0">
                <a:hlinkClick r:id="rId4"/>
              </a:rPr>
              <a:t>U.S. Department of Energy--Tweet Concerning the Secretary of Energy's Guest Column on Health Care | U.S. GAO B-329373</a:t>
            </a:r>
            <a:endParaRPr lang="en-US" sz="2200" dirty="0"/>
          </a:p>
          <a:p>
            <a:pPr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200" dirty="0">
                <a:hlinkClick r:id="rId5"/>
              </a:rPr>
              <a:t>U.S. Department of Health and Human Services--Application of Anti-Lobbying and Publicity or Propaganda Provisions | U.S. GAO B-329199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138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and government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PERSONAL SOCIAL MEDIA – OGE </a:t>
            </a:r>
            <a:r>
              <a:rPr lang="en-US" dirty="0">
                <a:hlinkClick r:id="rId3"/>
              </a:rPr>
              <a:t>LA-15-03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OFFICIAL SOCIAL MEDIA</a:t>
            </a:r>
          </a:p>
          <a:p>
            <a:pPr marL="548640" lvl="1" indent="-182880"/>
            <a:r>
              <a:rPr lang="en-US" dirty="0"/>
              <a:t>Ethics statutes and Standards of Conduct apply to agency employees providing input and making decisions.</a:t>
            </a:r>
          </a:p>
          <a:p>
            <a:pPr marL="548640" lvl="1" indent="-182880"/>
            <a:r>
              <a:rPr lang="en-US" dirty="0"/>
              <a:t>Agency actions involving social media</a:t>
            </a:r>
          </a:p>
          <a:p>
            <a:pPr marL="914400" lvl="2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ambria Math" panose="02040503050406030204" pitchFamily="18" charset="0"/>
              <a:buChar char="⇨"/>
            </a:pPr>
            <a:r>
              <a:rPr lang="en-US" dirty="0"/>
              <a:t>deciding to open or close an account on a particular platform</a:t>
            </a:r>
          </a:p>
          <a:p>
            <a:pPr marL="914400" lvl="2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ambria Math" panose="02040503050406030204" pitchFamily="18" charset="0"/>
              <a:buChar char="⇨"/>
            </a:pPr>
            <a:r>
              <a:rPr lang="en-US" dirty="0"/>
              <a:t>deciding what platform to use for each social media post</a:t>
            </a:r>
          </a:p>
          <a:p>
            <a:pPr marL="914400" lvl="2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ambria Math" panose="02040503050406030204" pitchFamily="18" charset="0"/>
              <a:buChar char="⇨"/>
            </a:pPr>
            <a:r>
              <a:rPr lang="en-US" dirty="0"/>
              <a:t>choosing social media content</a:t>
            </a:r>
          </a:p>
          <a:p>
            <a:pPr marL="914400" lvl="2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ambria Math" panose="02040503050406030204" pitchFamily="18" charset="0"/>
              <a:buChar char="⇨"/>
            </a:pPr>
            <a:r>
              <a:rPr lang="en-US" dirty="0"/>
              <a:t>choosing to share another user's post or follow another user's account</a:t>
            </a:r>
          </a:p>
          <a:p>
            <a:pPr lvl="0">
              <a:spcBef>
                <a:spcPts val="1800"/>
              </a:spcBef>
            </a:pPr>
            <a:r>
              <a:rPr lang="en-US" dirty="0">
                <a:solidFill>
                  <a:prstClr val="black"/>
                </a:solidFill>
              </a:rPr>
              <a:t>Your agency ethics officials are there to assist.</a:t>
            </a:r>
          </a:p>
        </p:txBody>
      </p:sp>
    </p:spTree>
    <p:extLst>
      <p:ext uri="{BB962C8B-B14F-4D97-AF65-F5344CB8AC3E}">
        <p14:creationId xmlns:p14="http://schemas.microsoft.com/office/powerpoint/2010/main" val="371943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1213</Words>
  <Application>Microsoft Macintosh PowerPoint</Application>
  <PresentationFormat>Widescreen</PresentationFormat>
  <Paragraphs>140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Bahnschrift</vt:lpstr>
      <vt:lpstr>Bahnschrift Condensed</vt:lpstr>
      <vt:lpstr>Calibri</vt:lpstr>
      <vt:lpstr>Calibri Light</vt:lpstr>
      <vt:lpstr>Cambria Math</vt:lpstr>
      <vt:lpstr>Candara</vt:lpstr>
      <vt:lpstr>Office Theme</vt:lpstr>
      <vt:lpstr>1_Office Theme</vt:lpstr>
      <vt:lpstr>Rules of Conduct for Social Media</vt:lpstr>
      <vt:lpstr>overview</vt:lpstr>
      <vt:lpstr>How Congress controls federal spending</vt:lpstr>
      <vt:lpstr>Appropriations restriction on publicity and propaganda activities</vt:lpstr>
      <vt:lpstr>Activities prohibited by restriction on publicity and propaganda activities</vt:lpstr>
      <vt:lpstr>Appropriations restriction on grassroots lobbying</vt:lpstr>
      <vt:lpstr>Agency action prohibited by grassroots lobbying restriction</vt:lpstr>
      <vt:lpstr>GAO decisions applying these restrictions to agency social media use</vt:lpstr>
      <vt:lpstr>social media and government ethics</vt:lpstr>
      <vt:lpstr>conflicts and impartiality</vt:lpstr>
      <vt:lpstr>equal access</vt:lpstr>
      <vt:lpstr>endorsement</vt:lpstr>
      <vt:lpstr>The Basics</vt:lpstr>
      <vt:lpstr>On Duty &amp; In the Workplace</vt:lpstr>
      <vt:lpstr>Use of  Official Authority</vt:lpstr>
      <vt:lpstr>Fundraising</vt:lpstr>
      <vt:lpstr>Social Media Rules</vt:lpstr>
      <vt:lpstr>Contact Us</vt:lpstr>
    </vt:vector>
  </TitlesOfParts>
  <Company>USOGE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Taube</dc:creator>
  <cp:lastModifiedBy>Microsoft Office User</cp:lastModifiedBy>
  <cp:revision>98</cp:revision>
  <dcterms:created xsi:type="dcterms:W3CDTF">2021-08-09T20:44:44Z</dcterms:created>
  <dcterms:modified xsi:type="dcterms:W3CDTF">2021-08-18T15:13:35Z</dcterms:modified>
</cp:coreProperties>
</file>