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0"/>
  </p:notesMasterIdLst>
  <p:sldIdLst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sett, Cori" initials="BC" lastIdx="8" clrIdx="0">
    <p:extLst>
      <p:ext uri="{19B8F6BF-5375-455C-9EA6-DF929625EA0E}">
        <p15:presenceInfo xmlns:p15="http://schemas.microsoft.com/office/powerpoint/2012/main" userId="S::7423920766@nsf.gov::cc37d721-d572-4870-b52a-8d98185913bb" providerId="AD"/>
      </p:ext>
    </p:extLst>
  </p:cmAuthor>
  <p:cmAuthor id="2" name="Mason, Amanda J." initials="MAJ" lastIdx="7" clrIdx="1">
    <p:extLst>
      <p:ext uri="{19B8F6BF-5375-455C-9EA6-DF929625EA0E}">
        <p15:presenceInfo xmlns:p15="http://schemas.microsoft.com/office/powerpoint/2012/main" userId="S::7121439077@nsf.gov::287e9aeb-198c-49f1-a690-2998077323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DD2"/>
    <a:srgbClr val="005699"/>
    <a:srgbClr val="D3B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4"/>
    <p:restoredTop sz="84511" autoAdjust="0"/>
  </p:normalViewPr>
  <p:slideViewPr>
    <p:cSldViewPr snapToGrid="0">
      <p:cViewPr varScale="1">
        <p:scale>
          <a:sx n="78" d="100"/>
          <a:sy n="78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C777E-A8A2-4D92-A1E0-14530A07327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2154-93FA-4313-8EA2-9095CFD2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A4E7-7235-4BAB-884D-0CD3CB87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017" y="1579417"/>
            <a:ext cx="7813964" cy="193054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B96F1-5025-4C30-8E00-4E9FB0AFB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017" y="3966730"/>
            <a:ext cx="7813964" cy="995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5212-F5B9-40B2-B2E6-D674A61D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DA-B34A-41DC-9F8C-718421E0B0D1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1C02-1744-48D1-B740-54915C7F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54A5-520E-4D27-A39E-0865003C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372203A-FE9C-453A-A94A-AE4B54D87B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" y="5750417"/>
            <a:ext cx="992447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22DE95-53CF-44AF-BCA8-3A0CB849D7A2}"/>
              </a:ext>
            </a:extLst>
          </p:cNvPr>
          <p:cNvSpPr/>
          <p:nvPr userDrawn="1"/>
        </p:nvSpPr>
        <p:spPr>
          <a:xfrm>
            <a:off x="2078181" y="1463025"/>
            <a:ext cx="8035637" cy="358587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F98BE4-A8FD-4C71-951D-61CD5DFAC9C9}"/>
              </a:ext>
            </a:extLst>
          </p:cNvPr>
          <p:cNvCxnSpPr/>
          <p:nvPr userDrawn="1"/>
        </p:nvCxnSpPr>
        <p:spPr>
          <a:xfrm>
            <a:off x="3699164" y="3740727"/>
            <a:ext cx="4696691" cy="0"/>
          </a:xfrm>
          <a:prstGeom prst="line">
            <a:avLst/>
          </a:prstGeom>
          <a:ln w="38100">
            <a:solidFill>
              <a:srgbClr val="99AD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cSlideMaster.Title SlideHeader">
            <a:extLst>
              <a:ext uri="{FF2B5EF4-FFF2-40B4-BE49-F238E27FC236}">
                <a16:creationId xmlns:a16="http://schemas.microsoft.com/office/drawing/2014/main" id="{26E22099-AD78-AFC7-F417-F3C807CB7091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hcTitle SlideHeader">
            <a:extLst>
              <a:ext uri="{FF2B5EF4-FFF2-40B4-BE49-F238E27FC236}">
                <a16:creationId xmlns:a16="http://schemas.microsoft.com/office/drawing/2014/main" id="{966C6BFC-BC26-9567-7144-30352F0BCC25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066C-4212-4339-83F2-96A6B8E9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EAFE8-E805-429D-857D-52981E709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7F4D8-B070-4E8A-9BDD-CD266488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D8C00-EF5F-4A22-9C9D-480218F4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2DC9-3D23-44F3-8963-0B0DC5F3B23B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863B-4680-4353-93D9-3E1B8364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EA83B-F57F-4345-8C3D-A455209F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cSlideMaster.Picture with CaptionHeader">
            <a:extLst>
              <a:ext uri="{FF2B5EF4-FFF2-40B4-BE49-F238E27FC236}">
                <a16:creationId xmlns:a16="http://schemas.microsoft.com/office/drawing/2014/main" id="{446F3E22-9890-F735-39DF-E9F8C7720E46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D78D-89BE-4670-85C2-C7F5F5D9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D0206-1344-412D-96E2-153FD9525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A474-6E64-4A02-84C2-B1ED2A17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6E46-8DF2-4D12-82D1-E59FE16A37FE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2660-AAFE-47D1-98F0-EC75C436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4352-1CD9-4BEC-8CDF-1096E4A3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Title and Vertical TextHeader">
            <a:extLst>
              <a:ext uri="{FF2B5EF4-FFF2-40B4-BE49-F238E27FC236}">
                <a16:creationId xmlns:a16="http://schemas.microsoft.com/office/drawing/2014/main" id="{5FA7C64B-7E7F-EE5F-2A2E-D0DA8C4AA077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86ADE-C8EE-44B5-8CE3-B258B196B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1281B-F71E-4DF9-9B91-756C9DB0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EEBF-2A14-429F-A419-3765D6F2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86A8-B7DF-4554-AB30-A43D19A6601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1D29-5422-4363-8040-4E753DA7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D501-9CE7-4A3D-9A8C-B361F73E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Vertical Title and TextHeader">
            <a:extLst>
              <a:ext uri="{FF2B5EF4-FFF2-40B4-BE49-F238E27FC236}">
                <a16:creationId xmlns:a16="http://schemas.microsoft.com/office/drawing/2014/main" id="{DB304498-AE75-F2DC-43F4-1EA238E81E59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@@TI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A4E7-7235-4BAB-884D-0CD3CB87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017" y="1579417"/>
            <a:ext cx="7813964" cy="193054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B96F1-5025-4C30-8E00-4E9FB0AFB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017" y="3966730"/>
            <a:ext cx="7813964" cy="995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5212-F5B9-40B2-B2E6-D674A61D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8CE-763B-4F64-8158-E12549D60586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1C02-1744-48D1-B740-54915C7F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54A5-520E-4D27-A39E-0865003C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372203A-FE9C-453A-A94A-AE4B54D87B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" y="5750417"/>
            <a:ext cx="992447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22DE95-53CF-44AF-BCA8-3A0CB849D7A2}"/>
              </a:ext>
            </a:extLst>
          </p:cNvPr>
          <p:cNvSpPr/>
          <p:nvPr userDrawn="1"/>
        </p:nvSpPr>
        <p:spPr>
          <a:xfrm>
            <a:off x="2078181" y="1463025"/>
            <a:ext cx="8035637" cy="358587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F98BE4-A8FD-4C71-951D-61CD5DFAC9C9}"/>
              </a:ext>
            </a:extLst>
          </p:cNvPr>
          <p:cNvCxnSpPr/>
          <p:nvPr userDrawn="1"/>
        </p:nvCxnSpPr>
        <p:spPr>
          <a:xfrm>
            <a:off x="3699164" y="3740727"/>
            <a:ext cx="4696691" cy="0"/>
          </a:xfrm>
          <a:prstGeom prst="line">
            <a:avLst/>
          </a:prstGeom>
          <a:ln w="38100">
            <a:solidFill>
              <a:srgbClr val="99AD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9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B028-7788-4284-9C29-0B47BBA4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37C-7DA4-4050-9DFB-1DD44B8A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C401-5B74-40D0-829F-04D8AA33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453-4D7B-4F86-907F-F7B6C21C37A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8C19-BAC0-426F-A09C-18813A48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A5E0-42DA-40BB-886B-637EB045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Title and ContentHeader">
            <a:extLst>
              <a:ext uri="{FF2B5EF4-FFF2-40B4-BE49-F238E27FC236}">
                <a16:creationId xmlns:a16="http://schemas.microsoft.com/office/drawing/2014/main" id="{177254FE-7F3B-FC6B-2CB4-FE1D4C6EBAAF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D970-7BB4-44AB-8021-ADA3DFFB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DABF-C8FE-4AF4-9E00-EA48329F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22F5A-28FE-4C28-A6CA-A13EF615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59EB-E634-4BF5-81BA-47E7D120C8F5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F6407-579F-409A-9872-6233D2F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C5FD-D1A7-4CAD-9BAD-72251DCC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Section HeaderHeader">
            <a:extLst>
              <a:ext uri="{FF2B5EF4-FFF2-40B4-BE49-F238E27FC236}">
                <a16:creationId xmlns:a16="http://schemas.microsoft.com/office/drawing/2014/main" id="{04A38860-4A93-BDA6-0641-90465B3545D0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98EF-99B4-4111-981D-E7004010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ABB4-2B51-4F4E-80AE-1795E0AD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6C08-56D5-4D5C-8296-FFF186B2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A77A-9BCD-4B88-804A-6AB695AC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66B9-0C69-4315-9B5D-503CE3B2806B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E2C9-C2CE-440D-BD47-A1157AAD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680CF-0F24-43C3-9320-E96E0B0C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cSlideMaster.Two ContentHeader">
            <a:extLst>
              <a:ext uri="{FF2B5EF4-FFF2-40B4-BE49-F238E27FC236}">
                <a16:creationId xmlns:a16="http://schemas.microsoft.com/office/drawing/2014/main" id="{BB36BF76-2DBF-5C41-8D06-66CE6F58295A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5085-7C45-410A-8511-A379A192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0FCC-008B-4886-BC3D-5E43CA4D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C60B-742E-4DB3-A020-51A1100A0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E61C4-A7DB-4C13-BB65-900132077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D9B10-732E-456B-963D-58F95218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DE8C5-D01E-4FC1-8FF0-85D27F5C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392-2428-4613-A71E-E702A847D78D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87C14-359E-4AF9-833C-EDBB2472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B316-5224-4983-A69C-798FC147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cSlideMaster.ComparisonHeader">
            <a:extLst>
              <a:ext uri="{FF2B5EF4-FFF2-40B4-BE49-F238E27FC236}">
                <a16:creationId xmlns:a16="http://schemas.microsoft.com/office/drawing/2014/main" id="{2DCE2B78-E48E-8B8D-1187-F98F39B21685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FC23-F0D8-4FBF-B943-38988BE8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5C6CF-4BF0-4C91-A394-48E1CA20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FB3F-B63F-4281-8E96-2A85752CE843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E4C27-84ED-411A-8650-53542E0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7707F-C657-4466-81BD-CC002DD7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cSlideMaster.Title OnlyHeader">
            <a:extLst>
              <a:ext uri="{FF2B5EF4-FFF2-40B4-BE49-F238E27FC236}">
                <a16:creationId xmlns:a16="http://schemas.microsoft.com/office/drawing/2014/main" id="{3F074B1E-0567-6D66-4A66-28CAA0799FF0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61844-3C47-4AE8-9902-E09E75B8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8D07-D800-41D1-80FE-077723D5B24E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1C9B-C4EA-43CB-B1F5-6501CA7D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2575-0826-473D-9659-CAA10DC4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cSlideMaster.BlankHeader">
            <a:extLst>
              <a:ext uri="{FF2B5EF4-FFF2-40B4-BE49-F238E27FC236}">
                <a16:creationId xmlns:a16="http://schemas.microsoft.com/office/drawing/2014/main" id="{65C628D9-E912-E31D-E91B-772C5D0AEF79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363B-FB3C-4E59-84A2-8F29A7DB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198D-FBF1-4C18-93BB-6680DFD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570F-EA57-492C-B25E-88E94324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1B05-B028-4A4F-A20D-CE6FC04B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D626-D0C8-4C6D-85CA-2279FCEC1F83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FD189-9298-4921-81EC-5268C35A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3E3E-61E8-4838-8ED1-F4EBF55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cSlideMaster.Content with CaptionHeader">
            <a:extLst>
              <a:ext uri="{FF2B5EF4-FFF2-40B4-BE49-F238E27FC236}">
                <a16:creationId xmlns:a16="http://schemas.microsoft.com/office/drawing/2014/main" id="{D6D50664-3F7E-875B-55BE-91A8ACF92E62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id="{5BF07893-55F4-4EB6-8646-3EBB320C3804}"/>
              </a:ext>
            </a:extLst>
          </p:cNvPr>
          <p:cNvSpPr/>
          <p:nvPr userDrawn="1"/>
        </p:nvSpPr>
        <p:spPr>
          <a:xfrm>
            <a:off x="-2" y="6031832"/>
            <a:ext cx="12192002" cy="826168"/>
          </a:xfrm>
          <a:prstGeom prst="flowChartManualInput">
            <a:avLst/>
          </a:prstGeom>
          <a:solidFill>
            <a:srgbClr val="99ADD2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1DE064DA-DB42-4940-BEC5-197BF8CC6742}"/>
              </a:ext>
            </a:extLst>
          </p:cNvPr>
          <p:cNvSpPr/>
          <p:nvPr userDrawn="1"/>
        </p:nvSpPr>
        <p:spPr>
          <a:xfrm rot="10800000">
            <a:off x="-2" y="6311899"/>
            <a:ext cx="12192001" cy="546100"/>
          </a:xfrm>
          <a:prstGeom prst="flowChartDocument">
            <a:avLst/>
          </a:prstGeom>
          <a:gradFill flip="none" rotWithShape="1">
            <a:gsLst>
              <a:gs pos="51000">
                <a:srgbClr val="6989C3"/>
              </a:gs>
              <a:gs pos="0">
                <a:schemeClr val="bg1"/>
              </a:gs>
              <a:gs pos="97000">
                <a:srgbClr val="005699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19748-7691-4EF5-AC77-44E3E98B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0E79-2448-4C29-9431-E4383A4E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02E9-D30B-47F6-A192-C58831C1C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C9FC-5FE6-4F3D-925A-CC68C3E5D953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9701-27A4-4672-AAB2-8A8C60110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0DE0-EE80-4815-8CEA-98C0DC30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CE9B-961C-4EFC-9E8C-DC4ADAD9538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CE6A0FC-7647-4EBF-A463-853975B4C2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9" y="5749636"/>
            <a:ext cx="992447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E8227-7272-6916-6B9B-4DFC488A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966" y="2035054"/>
            <a:ext cx="7813964" cy="193054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on Setting up Context 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Technical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etails: Addition to an Agency’s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8E8A7A-DD17-4ED1-2D90-76EA02EEE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070" y="3857673"/>
            <a:ext cx="7813964" cy="995362"/>
          </a:xfrm>
        </p:spPr>
        <p:txBody>
          <a:bodyPr>
            <a:noAutofit/>
          </a:bodyPr>
          <a:lstStyle/>
          <a:p>
            <a:r>
              <a:rPr lang="en-US" sz="2000" dirty="0"/>
              <a:t>Stanley Dambroski</a:t>
            </a:r>
          </a:p>
          <a:p>
            <a:r>
              <a:rPr lang="en-US" sz="2000" dirty="0"/>
              <a:t>U.S. National Science Foundation</a:t>
            </a:r>
          </a:p>
          <a:p>
            <a:r>
              <a:rPr lang="en-US" sz="2000" dirty="0"/>
              <a:t>sdambros@nsf.gov</a:t>
            </a:r>
          </a:p>
        </p:txBody>
      </p:sp>
      <p:sp>
        <p:nvSpPr>
          <p:cNvPr id="7" name="hcSlide21Header">
            <a:extLst>
              <a:ext uri="{FF2B5EF4-FFF2-40B4-BE49-F238E27FC236}">
                <a16:creationId xmlns:a16="http://schemas.microsoft.com/office/drawing/2014/main" id="{1BE88F6B-C7D1-3AB6-20BF-4B08C2C73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94400" y="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 descr="U.S. National Science Foundation logo: the letters NSF over an animated image of a  globe inside a border of people holding hands">
            <a:extLst>
              <a:ext uri="{FF2B5EF4-FFF2-40B4-BE49-F238E27FC236}">
                <a16:creationId xmlns:a16="http://schemas.microsoft.com/office/drawing/2014/main" id="{2CC4E336-B7E9-E36A-D298-51CB54AD6993}"/>
              </a:ext>
            </a:extLst>
          </p:cNvPr>
          <p:cNvSpPr/>
          <p:nvPr/>
        </p:nvSpPr>
        <p:spPr>
          <a:xfrm>
            <a:off x="0" y="5778174"/>
            <a:ext cx="1177072" cy="1079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</a:t>
            </a:r>
          </a:p>
        </p:txBody>
      </p:sp>
      <p:sp>
        <p:nvSpPr>
          <p:cNvPr id="6" name="flSlide21Footer" descr="Logo of the U.S. National Science Foundation">
            <a:extLst>
              <a:ext uri="{FF2B5EF4-FFF2-40B4-BE49-F238E27FC236}">
                <a16:creationId xmlns:a16="http://schemas.microsoft.com/office/drawing/2014/main" id="{A4D73CD7-8DBD-EE29-612C-8708CF2397DB}"/>
              </a:ext>
            </a:extLst>
          </p:cNvPr>
          <p:cNvSpPr txBox="1"/>
          <p:nvPr/>
        </p:nvSpPr>
        <p:spPr>
          <a:xfrm>
            <a:off x="0" y="6537960"/>
            <a:ext cx="242374" cy="22313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50">
                <a:solidFill>
                  <a:srgbClr val="000000"/>
                </a:solidFill>
                <a:latin typeface="Microsoft Sans Serif" panose="020B0604020202020204" pitchFamily="34" charset="0"/>
              </a:rPr>
              <a:t> 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4912B4-B34C-3FE4-8D73-C24D515F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136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970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8B76-3F37-4AB1-ABF0-16FB5A80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Principles of structuring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8791-33BD-42CB-8734-70F2336A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Thinking of plain writing, we often focus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uncommon words and technical terms.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a writer's arrangement of information has a major impact on readability.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Placing the same information in different places of a text can make a world of difference.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an introductory framework that explains significance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readers place details into a context.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52E3-144F-5A1B-D925-30853235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31D6-55D8-3E0C-0D44-21DAFDCB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F991-56C5-B9A8-910E-A004B331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Significance: the WHY behind a communication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BEB8-6620-3BDC-3F3B-7BC2BFD2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"Significance" explains the need for a communication.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xpressions of significance typically point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 change in situation: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Discovery of new data.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ways of looking at existing data. 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Conflicting interpretations of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4112F-0A5B-F2C4-7CE2-D7B07FCE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1DB94-54A6-1A41-0061-A42151E2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7256-AEB4-281B-8FAC-59F033B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Framing by placing familiar information before new information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CE95-4C6E-9672-C951-8A7DEA5F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 familiar information before new information and general information before details.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Familiar information includes assumed common knowledge and information introduced in a text on which newer information builds.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9A76A-51C3-9697-5EDF-CFC437BB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31031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FDEFE-6445-7C36-1F85-15A43E5F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12F9-0682-11FB-0B1F-A9BB0B6A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FA1-319E-4B2B-60AA-158E9FDE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Explaining the significance of text content early improves readability.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Placing familiar information before new information creates a frame into which readers can place details.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FCF61-8160-B92A-B8A5-B0A33511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1886" y="63119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BE409-F2C6-768C-F906-ECAEC26C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E9B-961C-4EFC-9E8C-DC4ADAD95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a64fc3f4-f77d-4a5b-acf3-63d760eee6a3">
      <Terms xmlns="http://schemas.microsoft.com/office/infopath/2007/PartnerControls"/>
    </lcf76f155ced4ddcb4097134ff3c332f>
    <TaxCatchAll xmlns="15bb7cec-6e91-4a1f-b37b-0f92fb44035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ADFF124EE204FBC4D1AAB8A813A58" ma:contentTypeVersion="16" ma:contentTypeDescription="Create a new document." ma:contentTypeScope="" ma:versionID="ca46d12b401de5513f4aa9ad81075438">
  <xsd:schema xmlns:xsd="http://www.w3.org/2001/XMLSchema" xmlns:xs="http://www.w3.org/2001/XMLSchema" xmlns:p="http://schemas.microsoft.com/office/2006/metadata/properties" xmlns:ns1="http://schemas.microsoft.com/sharepoint/v3" xmlns:ns2="a64fc3f4-f77d-4a5b-acf3-63d760eee6a3" xmlns:ns3="15bb7cec-6e91-4a1f-b37b-0f92fb440355" targetNamespace="http://schemas.microsoft.com/office/2006/metadata/properties" ma:root="true" ma:fieldsID="d3b5afdbd10e97acde5e8e3730a9d7f9" ns1:_="" ns2:_="" ns3:_="">
    <xsd:import namespace="http://schemas.microsoft.com/sharepoint/v3"/>
    <xsd:import namespace="a64fc3f4-f77d-4a5b-acf3-63d760eee6a3"/>
    <xsd:import namespace="15bb7cec-6e91-4a1f-b37b-0f92fb440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fc3f4-f77d-4a5b-acf3-63d760eee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23960b3-8d78-4481-b360-8436e3ff89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b7cec-6e91-4a1f-b37b-0f92fb44035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61c8dc6-dc0d-47f1-a119-0183857da20d}" ma:internalName="TaxCatchAll" ma:showField="CatchAllData" ma:web="15bb7cec-6e91-4a1f-b37b-0f92fb4403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201922-A304-4C15-865A-8649D9CA51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91182-0A9D-41E3-B3BC-8F1DC2E58D0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  <ds:schemaRef ds:uri="a64fc3f4-f77d-4a5b-acf3-63d760eee6a3"/>
    <ds:schemaRef ds:uri="15bb7cec-6e91-4a1f-b37b-0f92fb440355"/>
  </ds:schemaRefs>
</ds:datastoreItem>
</file>

<file path=customXml/itemProps3.xml><?xml version="1.0" encoding="utf-8"?>
<ds:datastoreItem xmlns:ds="http://schemas.openxmlformats.org/officeDocument/2006/customXml" ds:itemID="{FB8756E6-9469-48DD-94F8-77AD9C6E0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4fc3f4-f77d-4a5b-acf3-63d760eee6a3"/>
    <ds:schemaRef ds:uri="15bb7cec-6e91-4a1f-b37b-0f92fb440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218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Sans Serif</vt:lpstr>
      <vt:lpstr>Symbol</vt:lpstr>
      <vt:lpstr>Office Theme</vt:lpstr>
      <vt:lpstr>Instruction on Setting up Context  for Technical Details: Addition to an Agency’s PL Training </vt:lpstr>
      <vt:lpstr>Principles of structuring information</vt:lpstr>
      <vt:lpstr>Significance: the WHY behind a communication </vt:lpstr>
      <vt:lpstr>Framing by placing familiar information before new information</vt:lpstr>
      <vt:lpstr>Takeaways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Flagg, David A</dc:creator>
  <cp:lastModifiedBy>Microsoft Office User</cp:lastModifiedBy>
  <cp:revision>40</cp:revision>
  <dcterms:created xsi:type="dcterms:W3CDTF">2021-02-23T15:46:16Z</dcterms:created>
  <dcterms:modified xsi:type="dcterms:W3CDTF">2022-08-23T18:39:00Z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0x01010050EADFF124EE204FBC4D1AAB8A813A58</vt:lpwstr>
  </property>
  <property fmtid="{D5CDD505-2E9C-101B-9397-08002B2CF9AE}" pid="3" name="TitusGUID">
    <vt:lpwstr>cf34605a-7f51-46a9-9f16-76a82431389e</vt:lpwstr>
  </property>
  <property fmtid="{D5CDD505-2E9C-101B-9397-08002B2CF9AE}" pid="4" name="ContainsCUI">
    <vt:lpwstr>No</vt:lpwstr>
  </property>
</Properties>
</file>