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324" r:id="rId2"/>
    <p:sldId id="329" r:id="rId3"/>
    <p:sldId id="402" r:id="rId4"/>
    <p:sldId id="396" r:id="rId5"/>
    <p:sldId id="395" r:id="rId6"/>
    <p:sldId id="394" r:id="rId7"/>
    <p:sldId id="403" r:id="rId8"/>
    <p:sldId id="397" r:id="rId9"/>
    <p:sldId id="404" r:id="rId10"/>
    <p:sldId id="398" r:id="rId11"/>
    <p:sldId id="399" r:id="rId12"/>
    <p:sldId id="401" r:id="rId13"/>
  </p:sldIdLst>
  <p:sldSz cx="12192000" cy="6858000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0" autoAdjust="0"/>
    <p:restoredTop sz="86406" autoAdjust="0"/>
  </p:normalViewPr>
  <p:slideViewPr>
    <p:cSldViewPr>
      <p:cViewPr>
        <p:scale>
          <a:sx n="60" d="100"/>
          <a:sy n="60" d="100"/>
        </p:scale>
        <p:origin x="-2060" y="-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5FC211-C931-4B7F-8661-3E609FECCF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EEBB9-B706-4F78-9E44-2E5F5138D0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2D0C6-0112-4332-8841-0EDAE1CAA917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E8BE0C-5488-4E24-BD5B-C8798D9E56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5F7C5C-07BD-403C-AAA6-64CB90C8A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37AB3-DC11-4B13-B921-9B6D8CDD0E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4549F-9B75-4F98-B29B-DE85991B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4F090459-954D-4CE1-8176-9159E6D032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0ECE3F1-A50D-4181-9921-F6CC323BC9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BCF62B83-F8A8-49D5-B1B6-A2E6A41D28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32233EA-8E60-497B-AD69-1F6B1D116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B535BB25-8AA8-4776-93CF-8C2B64A98D88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6861B55-024D-4BC6-828E-FB380604C3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3EB81DDB-2D92-4C3F-9AAE-EB095DFEC1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5E54751F-3E16-46F3-BB9C-CCEC694E2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9B22BB8A-F05D-49B2-A30F-839EE3CB42D3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D5D3ADFC-7EAF-4A2E-BE63-D875EBC5BD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E4FEF62-04E2-4215-9747-2712A4CAE7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D3D9F641-C604-4C37-8C98-0C2DDA409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6AE1D80-673B-47C2-86AC-3EE4F2D202BC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4B68EBE9-83C5-413D-AE05-58D169186E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0A1C3448-E84A-4F0B-8093-0EE93469AF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A90BD782-E95E-41DD-B8E2-A7353D0F1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FECEA3F0-7971-4795-9C2A-28895F8B01B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8C052EBE-4B29-477E-802C-42B6E034EB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77B13BCC-76E2-4DCD-8364-81B8892FE6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7602E161-7995-43B0-81B4-6B744407B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CB6D738B-6E27-4C2E-9491-89CF0856D6EC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F3980365-D8A1-430C-A20B-B9998BCEF7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F81AD08-2181-4D41-8BB4-465985C574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87600A7-33DB-4CAC-A1B8-B1F736411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F54BD730-A6AD-40AC-9AB6-543A130ABEE6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A0FC7CEA-2405-42AA-B3A5-B557BB12ED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B8B3DC1E-E4B3-4A01-840E-60EE4347B6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7F007B3D-FD6D-4D40-8940-59E977CE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8B4CE467-BDCD-4158-B385-7A3FE9BEDC73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DD5ABFFE-88B8-45AB-ACD3-EEEBB486D2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71E952B-B981-40AC-9BF9-E3061994EF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BB76042-AB30-428E-9796-2D59DF9D7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6161A49-7D9D-4075-83D4-C414B49F838F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53CC128-FE9A-40E8-92F0-9830A852AF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A83B79C-BC17-4554-B311-D25232ED3D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6745707-E603-404D-BA3E-5743C774F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2233E5C-3D62-4EA7-AE7F-422A1AD45C3E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59E5AEDF-DF31-4E5B-A952-A6063C2792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972293B8-9C54-45B7-B341-7400DCBB9C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3FC9571D-AE76-4F62-95EC-5FC024BA1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907F6196-6A0C-4AC0-9E52-FB6A6ACEEFA7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EA7D455E-ACDC-488E-954A-E8838E3745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574EB39-B0F5-451A-BA02-F07D26DCB9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Comments from the award peer reviewers included: “It’s clear that the authors edit and revise several times to make each “Fast Fact” just that—a “Fast Fact.” “There’s enough bite-sized information to get people up to speed on the issue with overwhelming them.” “The deliberate use of a single image or graphic is clear here.” “Nice work on the usability testing!”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E5CC0BD-ECE9-43F3-A38F-AC7834E20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defTabSz="101758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E5D6E3D7-0B97-4010-973E-1E3D112DDEA1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1C3C-552A-4099-8C00-4B53738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7BA9B-4684-41FC-810A-CFB7B0BB1710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D17E-0453-43DA-ABBC-0AFA155C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24F1-7F6C-47C0-9726-756A7300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F265-A904-45A6-92BF-6E49A7E8CB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59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0F0B-05A4-4F81-8714-D4762CFD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52F6E-DEE4-41BC-B0B9-97330E3C832B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C8AF-84A4-4061-8CD1-7B6F0174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EAD0-1402-44FE-B671-C0C4EDA9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C759-3EAE-4CCA-B332-9A2ACB848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19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C019-E55E-4737-81E2-096F9DDE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0D29F-CCAB-41A8-ADE1-88A598BFE041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6D5C-ADD1-4B8F-93E6-D00BFE19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C660-F4C5-455A-B578-70D012CC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97360-F3E5-4635-97C5-75B4D7A7C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346DF-FE64-4F19-92AF-D7B4B210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42501-B402-494C-98B0-5A7AB301CFF8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9BE8E-815C-489B-8238-ADF553C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A164-45E7-4206-97F8-56C3A1E3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F8DCB-064E-4BFC-9E96-7C4ACF5C7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7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27C58-E943-42F3-821A-6589A85A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872C2-826F-409E-B25D-C44E8E4D003A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8B3C-DDC4-4207-8546-A2E6AC83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6FCB-F28B-4BE4-B291-8C3856E9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D58B9-2251-4A6E-9D51-2048A5837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49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37A723-FD3E-4B25-851C-62582046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68E34-C4E3-4D6C-A4A5-DE987E170749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986E77-6B7A-4C68-AE44-68C6FC46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0ABFB-6FC3-4DF9-A4C5-F83C0533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2E43A-A710-4BF2-ADD9-7D12F50F7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0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C3243B-65ED-4C65-AAC1-9130023D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4006F-CDB5-46EC-B4EE-E3F20B575C5A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A7D363D-9BCF-430F-B860-DD797330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2E3BCA-D145-4F74-8C30-24558BF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2CA9A-FE21-46DB-88AE-521FF1D208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08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7E11FD-B6E8-43FD-9E5C-CE1084F9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350E3-1717-4045-8878-18EAA88CA5BA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BD1DDC-3874-47F1-B250-63EC97A4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DD7AF3-9533-4C49-8566-33BA6302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6B6D1-A38D-4255-9095-1F3E8DAB68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0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570CF9-26BE-4D65-B2D3-59B00060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C662-3995-43BC-BE2E-C30C0898576C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977311C-9D2E-4AEE-90A6-02A2C011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A0A480-F058-4B80-9D09-FE9B600A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01279-14A0-40FA-AA08-B74E347E2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3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301C9D-FFCD-4CFC-B1CE-EF582BBB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2987-E7FF-4D7F-B4A9-62F5065B015A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5C97FE-F5CC-4B93-88C9-B6205AB4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075767-9909-4C1B-88E7-8A6EDFB4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D2BF0-23C0-4696-8F03-11D794F07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32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FC750-4D98-4331-8F14-5BED14D1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7101A-3B12-4945-9333-3533E169C41A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4A69CD-7930-468C-9B76-BDE05C7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652F8-6F6B-467E-99AE-85ACCCC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1DD67-05C9-428E-9DFC-28FD3D8CC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66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15CC959-3A85-4BF2-A034-093244A212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403017E-B418-4381-9585-9AC3FBEA70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7536-A6F9-46CB-82DC-1036115EF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25C383-5151-48FE-9B2E-AE2789BADBDD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0DBE-A67C-476E-AF48-F4A6AACD5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7D95-1AB1-4306-A8C0-950DE9DB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073292-6E0E-4B11-A151-DA2129E1AB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enterforplainlanguage.org/2021-clearmark-winner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2.pn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1225/admin/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public.govdelivery.com/accounts/USGAO/subscriber/new?preferences=true" TargetMode="External"/><Relationship Id="rId7" Type="http://schemas.openxmlformats.org/officeDocument/2006/relationships/hyperlink" Target="https://www.facebook.com/usgao" TargetMode="External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ao.gov/blog" TargetMode="External"/><Relationship Id="rId11" Type="http://schemas.openxmlformats.org/officeDocument/2006/relationships/image" Target="../media/image17.jpeg"/><Relationship Id="rId5" Type="http://schemas.openxmlformats.org/officeDocument/2006/relationships/hyperlink" Target="https://www.instagram.com/usgao/" TargetMode="External"/><Relationship Id="rId15" Type="http://schemas.openxmlformats.org/officeDocument/2006/relationships/image" Target="../media/image2.png"/><Relationship Id="rId10" Type="http://schemas.openxmlformats.org/officeDocument/2006/relationships/image" Target="../media/image16.jpeg"/><Relationship Id="rId4" Type="http://schemas.openxmlformats.org/officeDocument/2006/relationships/hyperlink" Target="https://twitter.com/usgao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F6F9-DDEE-4D29-B4AC-D7EFDA1C9E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Getting GAO’s message across in the Digital Age by Melanie Fallow + Eden Savino</a:t>
            </a:r>
          </a:p>
        </p:txBody>
      </p:sp>
      <p:pic>
        <p:nvPicPr>
          <p:cNvPr id="3077" name="Picture 2" descr="The abbrevivation OPA where the O has a microphone inside the O. Office of Public Affairs. Connect, inform, communicate ">
            <a:extLst>
              <a:ext uri="{FF2B5EF4-FFF2-40B4-BE49-F238E27FC236}">
                <a16:creationId xmlns:a16="http://schemas.microsoft.com/office/drawing/2014/main" id="{22512A9D-5406-453C-9DA6-F459A010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82588"/>
            <a:ext cx="5638800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Subtitle 2">
            <a:extLst>
              <a:ext uri="{FF2B5EF4-FFF2-40B4-BE49-F238E27FC236}">
                <a16:creationId xmlns:a16="http://schemas.microsoft.com/office/drawing/2014/main" id="{DCEED012-7A6A-4C93-81C6-6637282B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 bwMode="auto">
          <a:xfrm>
            <a:off x="1447800" y="2438400"/>
            <a:ext cx="9144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5400" dirty="0"/>
              <a:t>Getting GAO’s Message Across in the Digital Age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000" dirty="0">
                <a:solidFill>
                  <a:srgbClr val="000000"/>
                </a:solidFill>
              </a:rPr>
              <a:t>Melanie Fallow + Eden Savino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B3F45-8F7D-404F-8497-50B73E968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1288" y="122238"/>
            <a:ext cx="11877675" cy="6618287"/>
          </a:xfrm>
          <a:prstGeom prst="rect">
            <a:avLst/>
          </a:prstGeom>
          <a:noFill/>
          <a:ln w="762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A43E4-4A63-4BB5-B297-D20F86AC8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4950" y="244475"/>
            <a:ext cx="11652250" cy="637381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1BC55CC-EB61-4EF9-94E9-7B372B46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871538"/>
            <a:ext cx="5260975" cy="1325562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Awards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8051-6B25-4835-8599-51925DA1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98675"/>
            <a:ext cx="5072063" cy="4227513"/>
          </a:xfrm>
        </p:spPr>
        <p:txBody>
          <a:bodyPr rtlCol="0">
            <a:normAutofit/>
          </a:bodyPr>
          <a:lstStyle/>
          <a:p>
            <a:pPr marL="0" indent="0" defTabSz="899010" eaLnBrk="1" hangingPunct="1">
              <a:buFont typeface="Arial" panose="020B0604020202020204" pitchFamily="34" charset="0"/>
              <a:buNone/>
              <a:defRPr/>
            </a:pPr>
            <a:r>
              <a:rPr altLang="en-US" dirty="0"/>
              <a:t>In spring of 2021, the Fast Facts team won two awards from the Center for Plain Language for “Fast Facts – Getting GAO’s Message Across in the Digital Age.” </a:t>
            </a:r>
          </a:p>
          <a:p>
            <a:pPr marL="857296" lvl="1" indent="-453862" defTabSz="899010" eaLnBrk="1" hangingPunct="1">
              <a:buFont typeface="Calibri Light" panose="020F0302020204030204" pitchFamily="34" charset="0"/>
              <a:buAutoNum type="arabicPeriod"/>
              <a:defRPr/>
            </a:pPr>
            <a:r>
              <a:rPr altLang="en-US" dirty="0">
                <a:hlinkClick r:id="rId3"/>
              </a:rPr>
              <a:t>2021 </a:t>
            </a:r>
            <a:r>
              <a:rPr altLang="en-US" dirty="0" err="1">
                <a:hlinkClick r:id="rId3"/>
              </a:rPr>
              <a:t>ClearMark</a:t>
            </a:r>
            <a:r>
              <a:rPr altLang="en-US" dirty="0">
                <a:hlinkClick r:id="rId3"/>
              </a:rPr>
              <a:t> Award</a:t>
            </a:r>
            <a:r>
              <a:rPr altLang="en-US" dirty="0"/>
              <a:t> in the Blogs, Newsletters, &amp; Summaries category</a:t>
            </a:r>
          </a:p>
          <a:p>
            <a:pPr marL="857296" lvl="1" indent="-453862" defTabSz="899010" eaLnBrk="1" hangingPunct="1">
              <a:buFont typeface="Calibri Light" panose="020F0302020204030204" pitchFamily="34" charset="0"/>
              <a:buAutoNum type="arabicPeriod"/>
              <a:defRPr/>
            </a:pPr>
            <a:r>
              <a:rPr altLang="en-US" dirty="0"/>
              <a:t>Award of Distinction</a:t>
            </a:r>
          </a:p>
          <a:p>
            <a:pPr marL="337129" indent="-337129" defTabSz="899010" eaLnBrk="1" hangingPunct="1">
              <a:defRPr/>
            </a:pPr>
            <a:endParaRPr dirty="0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C96F3D9D-C67E-4692-8995-6D7E5A3A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54050" indent="-250825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00806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411288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81451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2717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7289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1861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6433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Page </a:t>
            </a:r>
            <a:fld id="{D0AD46C1-149A-4827-AF87-8108C7547384}" type="slidenum">
              <a:rPr lang="en-US" altLang="en-US" sz="1400">
                <a:latin typeface="Arial" panose="020B0604020202020204" pitchFamily="34" charset="0"/>
              </a:rPr>
              <a:pPr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20485" name="Picture 3">
            <a:extLst>
              <a:ext uri="{FF2B5EF4-FFF2-40B4-BE49-F238E27FC236}">
                <a16:creationId xmlns:a16="http://schemas.microsoft.com/office/drawing/2014/main" id="{228169FB-28C0-4837-8A8D-232E3009F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905000"/>
            <a:ext cx="401478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">
            <a:extLst>
              <a:ext uri="{FF2B5EF4-FFF2-40B4-BE49-F238E27FC236}">
                <a16:creationId xmlns:a16="http://schemas.microsoft.com/office/drawing/2014/main" id="{03C6F838-3A50-422B-A935-C1A4230B0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305283-4ED6-4D80-AFB4-6DDA95990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8" name="Picture 7">
            <a:extLst>
              <a:ext uri="{FF2B5EF4-FFF2-40B4-BE49-F238E27FC236}">
                <a16:creationId xmlns:a16="http://schemas.microsoft.com/office/drawing/2014/main" id="{FFCD58D5-8A55-462C-AD80-4256F22E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-2" b="10097"/>
          <a:stretch>
            <a:fillRect/>
          </a:stretch>
        </p:blipFill>
        <p:spPr bwMode="auto">
          <a:xfrm>
            <a:off x="76200" y="100013"/>
            <a:ext cx="16764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6E96092-CE46-45F1-897C-56971495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1033463"/>
            <a:ext cx="10515600" cy="1327150"/>
          </a:xfrm>
        </p:spPr>
        <p:txBody>
          <a:bodyPr/>
          <a:lstStyle/>
          <a:p>
            <a:pPr eaLnBrk="1" hangingPunct="1"/>
            <a:r>
              <a:rPr lang="en-US" altLang="en-US" b="1"/>
              <a:t>Fast Facts &amp; Beyond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75DEBBB-2DF2-41C1-B7F5-D362287B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2219325"/>
            <a:ext cx="5613400" cy="4106863"/>
          </a:xfrm>
        </p:spPr>
        <p:txBody>
          <a:bodyPr/>
          <a:lstStyle/>
          <a:p>
            <a:pPr marL="336550" indent="-336550" defTabSz="898525" eaLnBrk="1" hangingPunct="1"/>
            <a:r>
              <a:rPr lang="en-US" altLang="en-US" sz="3200"/>
              <a:t>Continuous Process Improvement</a:t>
            </a:r>
          </a:p>
          <a:p>
            <a:pPr marL="730250" lvl="1" indent="-279400" defTabSz="898525" eaLnBrk="1" hangingPunct="1">
              <a:buFont typeface="Wingdings" panose="05000000000000000000" pitchFamily="2" charset="2"/>
              <a:buChar char="Ø"/>
            </a:pPr>
            <a:r>
              <a:rPr lang="en-US" altLang="en-US" sz="2800"/>
              <a:t>Stock photo service</a:t>
            </a:r>
          </a:p>
          <a:p>
            <a:pPr marL="730250" lvl="1" indent="-279400" defTabSz="898525" eaLnBrk="1" hangingPunct="1">
              <a:buFont typeface="Wingdings" panose="05000000000000000000" pitchFamily="2" charset="2"/>
              <a:buChar char="Ø"/>
            </a:pPr>
            <a:r>
              <a:rPr lang="en-US" altLang="en-US" sz="2800"/>
              <a:t>Centering writers and designers </a:t>
            </a:r>
          </a:p>
          <a:p>
            <a:pPr marL="336550" indent="-336550" defTabSz="898525" eaLnBrk="1" hangingPunct="1"/>
            <a:r>
              <a:rPr lang="en-US" altLang="en-US" sz="3200"/>
              <a:t>Highlights Pilot</a:t>
            </a:r>
          </a:p>
          <a:p>
            <a:pPr marL="336550" indent="-336550" defTabSz="898525" eaLnBrk="1" hangingPunct="1"/>
            <a:r>
              <a:rPr lang="en-US" altLang="en-US" sz="3200"/>
              <a:t>Plain language training, guidance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        </a:t>
            </a:r>
            <a:endParaRPr lang="en-US" altLang="en-US"/>
          </a:p>
          <a:p>
            <a:pPr marL="336550" indent="-336550" defTabSz="898525" eaLnBrk="1" hangingPunct="1"/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91CAE482-FD93-4605-B81F-230C0C3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54050" indent="-250825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00806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411288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81451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2717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7289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1861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6433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Page </a:t>
            </a:r>
            <a:fld id="{667DBAD3-D175-4147-B92C-843355337354}" type="slidenum">
              <a:rPr lang="en-US" altLang="en-US" sz="1400">
                <a:latin typeface="Arial" panose="020B0604020202020204" pitchFamily="34" charset="0"/>
              </a:rPr>
              <a:pPr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456ECCE6-C72C-4EAA-BC88-F6C3D6531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2625725"/>
            <a:ext cx="4254500" cy="2836863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D56D434-AFFA-4FBE-8708-C96BB6D622AA}"/>
              </a:ext>
            </a:extLst>
          </p:cNvPr>
          <p:cNvSpPr txBox="1">
            <a:spLocks/>
          </p:cNvSpPr>
          <p:nvPr/>
        </p:nvSpPr>
        <p:spPr>
          <a:xfrm>
            <a:off x="7072313" y="1752600"/>
            <a:ext cx="3429000" cy="1074738"/>
          </a:xfrm>
          <a:prstGeom prst="rect">
            <a:avLst/>
          </a:prstGeom>
          <a:solidFill>
            <a:schemeClr val="tx1"/>
          </a:solidFill>
          <a:ln>
            <a:solidFill>
              <a:srgbClr val="4F81BD"/>
            </a:solidFill>
            <a:miter lim="800000"/>
            <a:headEnd/>
            <a:tailEnd/>
          </a:ln>
        </p:spPr>
        <p:txBody>
          <a:bodyPr lIns="89896" tIns="44948" rIns="89896" bIns="44948">
            <a:normAutofit fontScale="70000" lnSpcReduction="20000"/>
          </a:bodyPr>
          <a:lstStyle>
            <a:lvl1pPr marL="382059" indent="-382059" algn="l" defTabSz="1018824" rtl="0" eaLnBrk="1" fontAlgn="base" latinLnBrk="0" hangingPunct="1"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lang="en-US" sz="25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27795" indent="-318383" algn="l" defTabSz="1018824" rtl="0" eaLnBrk="1" fontAlgn="base" latinLnBrk="0" hangingPunct="1">
              <a:lnSpc>
                <a:spcPct val="85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lang="en-US" sz="25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73531" indent="-254706" algn="l" defTabSz="1018824" rtl="0" eaLnBrk="1" fontAlgn="base" latinLnBrk="0" hangingPunct="1">
              <a:lnSpc>
                <a:spcPct val="85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lang="en-US" sz="25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82943" indent="-254706" algn="l" defTabSz="1018824" rtl="0" eaLnBrk="1" fontAlgn="base" latinLnBrk="0" hangingPunct="1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  <a:defRPr lang="en-US" sz="25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71675" indent="-252413" algn="l" defTabSz="1018824" rtl="0" eaLnBrk="1" fontAlgn="base" latinLnBrk="0" hangingPunct="1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Font typeface="Arial" pitchFamily="34" charset="0"/>
              <a:buChar char="•"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altLang="en-US" sz="2912" dirty="0">
                <a:solidFill>
                  <a:schemeClr val="bg1"/>
                </a:solidFill>
              </a:rPr>
              <a:t>The best way to be boring is to leave nothing out.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altLang="en-US" sz="2912" dirty="0">
                <a:solidFill>
                  <a:schemeClr val="bg1"/>
                </a:solidFill>
              </a:rPr>
              <a:t>                —Voltaire</a:t>
            </a:r>
          </a:p>
          <a:p>
            <a:pPr marL="0" indent="0">
              <a:buFont typeface="Arial" pitchFamily="34" charset="0"/>
              <a:buNone/>
              <a:defRPr/>
            </a:pPr>
            <a:endParaRPr altLang="en-US" sz="2206" dirty="0"/>
          </a:p>
        </p:txBody>
      </p:sp>
      <p:pic>
        <p:nvPicPr>
          <p:cNvPr id="22535" name="Picture 1">
            <a:extLst>
              <a:ext uri="{FF2B5EF4-FFF2-40B4-BE49-F238E27FC236}">
                <a16:creationId xmlns:a16="http://schemas.microsoft.com/office/drawing/2014/main" id="{6A37BC63-5027-4194-9B37-E8CF6DC4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2ABCFB-B974-4E41-88C1-F25328B98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7" name="Picture 9">
            <a:extLst>
              <a:ext uri="{FF2B5EF4-FFF2-40B4-BE49-F238E27FC236}">
                <a16:creationId xmlns:a16="http://schemas.microsoft.com/office/drawing/2014/main" id="{81FC9FBC-0576-4BC3-BAF9-B87E7B9EE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-2" b="10097"/>
          <a:stretch>
            <a:fillRect/>
          </a:stretch>
        </p:blipFill>
        <p:spPr bwMode="auto">
          <a:xfrm>
            <a:off x="76200" y="100013"/>
            <a:ext cx="16764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F882-4E60-494F-A5FE-1ECFD274F5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Connect with @usgao!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A6DC1-8251-45A9-AC2C-E3820939DA4A}"/>
              </a:ext>
            </a:extLst>
          </p:cNvPr>
          <p:cNvSpPr txBox="1"/>
          <p:nvPr/>
        </p:nvSpPr>
        <p:spPr>
          <a:xfrm>
            <a:off x="2911475" y="2811463"/>
            <a:ext cx="3009900" cy="406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8" dirty="0">
                <a:latin typeface="+mn-lt"/>
              </a:rPr>
              <a:t>Subscribe to our </a:t>
            </a:r>
            <a:r>
              <a:rPr lang="en-US" sz="2038" dirty="0">
                <a:latin typeface="+mn-lt"/>
                <a:hlinkClick r:id="rId3"/>
              </a:rPr>
              <a:t>emails</a:t>
            </a:r>
            <a:endParaRPr lang="en-US" sz="2038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1E4E0-1A01-4085-8E82-C1ED47DA600B}"/>
              </a:ext>
            </a:extLst>
          </p:cNvPr>
          <p:cNvSpPr txBox="1"/>
          <p:nvPr/>
        </p:nvSpPr>
        <p:spPr>
          <a:xfrm>
            <a:off x="2827338" y="3768725"/>
            <a:ext cx="3094037" cy="720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8" dirty="0">
                <a:latin typeface="+mn-lt"/>
              </a:rPr>
              <a:t>Follow us on </a:t>
            </a:r>
            <a:r>
              <a:rPr lang="en-US" sz="2038" dirty="0">
                <a:latin typeface="+mn-lt"/>
                <a:hlinkClick r:id="rId4"/>
              </a:rPr>
              <a:t>Twitter</a:t>
            </a:r>
            <a:endParaRPr lang="en-US" sz="2038" dirty="0">
              <a:latin typeface="+mn-lt"/>
            </a:endParaRPr>
          </a:p>
          <a:p>
            <a:pPr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8" dirty="0">
                <a:latin typeface="+mn-lt"/>
              </a:rPr>
              <a:t>@</a:t>
            </a:r>
            <a:r>
              <a:rPr lang="en-US" sz="2038" dirty="0" err="1">
                <a:latin typeface="+mn-lt"/>
              </a:rPr>
              <a:t>usgao</a:t>
            </a:r>
            <a:endParaRPr lang="en-US" sz="2038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6A6952-EAE1-4D55-AE60-0E7BE4693056}"/>
              </a:ext>
            </a:extLst>
          </p:cNvPr>
          <p:cNvSpPr txBox="1"/>
          <p:nvPr/>
        </p:nvSpPr>
        <p:spPr>
          <a:xfrm>
            <a:off x="2827338" y="4986338"/>
            <a:ext cx="2995612" cy="719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8" dirty="0">
                <a:latin typeface="+mn-lt"/>
              </a:rPr>
              <a:t>Follow us on </a:t>
            </a:r>
            <a:r>
              <a:rPr lang="en-US" sz="2038" dirty="0">
                <a:latin typeface="+mn-lt"/>
                <a:hlinkClick r:id="rId5"/>
              </a:rPr>
              <a:t>Instagram</a:t>
            </a:r>
            <a:r>
              <a:rPr lang="en-US" sz="2038" dirty="0">
                <a:latin typeface="+mn-lt"/>
              </a:rPr>
              <a:t> </a:t>
            </a:r>
          </a:p>
          <a:p>
            <a:pPr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8" dirty="0">
                <a:latin typeface="+mn-lt"/>
              </a:rPr>
              <a:t>@</a:t>
            </a:r>
            <a:r>
              <a:rPr lang="en-US" sz="2038" dirty="0" err="1">
                <a:latin typeface="+mn-lt"/>
              </a:rPr>
              <a:t>usgao</a:t>
            </a:r>
            <a:endParaRPr lang="en-US" sz="2038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BD7F5-4D00-4F58-8F01-2C7C8138BC76}"/>
              </a:ext>
            </a:extLst>
          </p:cNvPr>
          <p:cNvSpPr txBox="1"/>
          <p:nvPr/>
        </p:nvSpPr>
        <p:spPr>
          <a:xfrm>
            <a:off x="7461250" y="2863850"/>
            <a:ext cx="2593975" cy="404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8" dirty="0">
                <a:latin typeface="+mn-lt"/>
              </a:rPr>
              <a:t>Read our </a:t>
            </a:r>
            <a:r>
              <a:rPr lang="en-US" sz="2038" dirty="0">
                <a:latin typeface="+mn-lt"/>
                <a:hlinkClick r:id="rId6"/>
              </a:rPr>
              <a:t>WatchBlog</a:t>
            </a:r>
            <a:endParaRPr lang="en-US" sz="2038" dirty="0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80DD7-EF4E-4A6C-BDC8-53B980CA7E1F}"/>
              </a:ext>
            </a:extLst>
          </p:cNvPr>
          <p:cNvSpPr txBox="1"/>
          <p:nvPr/>
        </p:nvSpPr>
        <p:spPr>
          <a:xfrm>
            <a:off x="7470775" y="3814763"/>
            <a:ext cx="2593975" cy="719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8" dirty="0">
                <a:latin typeface="+mn-lt"/>
              </a:rPr>
              <a:t>Friend us on </a:t>
            </a:r>
            <a:r>
              <a:rPr lang="en-US" sz="2038" dirty="0">
                <a:latin typeface="+mn-lt"/>
                <a:hlinkClick r:id="rId7"/>
              </a:rPr>
              <a:t>Facebook</a:t>
            </a:r>
            <a:r>
              <a:rPr lang="en-US" sz="2038" dirty="0">
                <a:latin typeface="+mn-lt"/>
              </a:rPr>
              <a:t> @</a:t>
            </a:r>
            <a:r>
              <a:rPr lang="en-US" sz="2038" dirty="0" err="1">
                <a:latin typeface="+mn-lt"/>
              </a:rPr>
              <a:t>usgao</a:t>
            </a:r>
            <a:endParaRPr lang="en-US" sz="2038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C7E4A-8233-4DE0-9678-B279B29A89C3}"/>
              </a:ext>
            </a:extLst>
          </p:cNvPr>
          <p:cNvSpPr txBox="1"/>
          <p:nvPr/>
        </p:nvSpPr>
        <p:spPr>
          <a:xfrm>
            <a:off x="7461250" y="4881563"/>
            <a:ext cx="2593975" cy="719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8" dirty="0">
                <a:latin typeface="+mn-lt"/>
              </a:rPr>
              <a:t>Connect with us on </a:t>
            </a:r>
            <a:r>
              <a:rPr lang="en-US" sz="2038" dirty="0">
                <a:latin typeface="+mn-lt"/>
                <a:hlinkClick r:id="rId8"/>
              </a:rPr>
              <a:t>LinkedIn</a:t>
            </a:r>
            <a:endParaRPr lang="en-US" sz="2038" dirty="0">
              <a:latin typeface="+mn-lt"/>
            </a:endParaRP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A957BD3B-9F19-47A3-BAE4-16F712977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 bwMode="auto">
          <a:xfrm>
            <a:off x="457200" y="1327150"/>
            <a:ext cx="57483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Connect with @usgao!</a:t>
            </a:r>
          </a:p>
        </p:txBody>
      </p:sp>
      <p:pic>
        <p:nvPicPr>
          <p:cNvPr id="24584" name="Picture 14">
            <a:extLst>
              <a:ext uri="{FF2B5EF4-FFF2-40B4-BE49-F238E27FC236}">
                <a16:creationId xmlns:a16="http://schemas.microsoft.com/office/drawing/2014/main" id="{A5F45756-F3E3-4DE3-B647-83D5C589A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641600"/>
            <a:ext cx="950913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9">
            <a:extLst>
              <a:ext uri="{FF2B5EF4-FFF2-40B4-BE49-F238E27FC236}">
                <a16:creationId xmlns:a16="http://schemas.microsoft.com/office/drawing/2014/main" id="{1B8EAF8B-88E0-4B83-BCA6-43B05A543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3652838"/>
            <a:ext cx="10382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9">
            <a:extLst>
              <a:ext uri="{FF2B5EF4-FFF2-40B4-BE49-F238E27FC236}">
                <a16:creationId xmlns:a16="http://schemas.microsoft.com/office/drawing/2014/main" id="{0D4EE96A-0762-4AE2-B382-3A4E5E116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4737100"/>
            <a:ext cx="9953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1">
            <a:extLst>
              <a:ext uri="{FF2B5EF4-FFF2-40B4-BE49-F238E27FC236}">
                <a16:creationId xmlns:a16="http://schemas.microsoft.com/office/drawing/2014/main" id="{9768DA6A-D52A-40F1-82FA-0A1ECC7E8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683000"/>
            <a:ext cx="9794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5">
            <a:extLst>
              <a:ext uri="{FF2B5EF4-FFF2-40B4-BE49-F238E27FC236}">
                <a16:creationId xmlns:a16="http://schemas.microsoft.com/office/drawing/2014/main" id="{6C83B587-AC88-4BE9-8711-463D40E06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776788"/>
            <a:ext cx="979488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3">
            <a:extLst>
              <a:ext uri="{FF2B5EF4-FFF2-40B4-BE49-F238E27FC236}">
                <a16:creationId xmlns:a16="http://schemas.microsoft.com/office/drawing/2014/main" id="{E48F5BF1-48F7-4052-B7DF-EADC0892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2597150"/>
            <a:ext cx="1038225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1" name="Picture 1">
            <a:extLst>
              <a:ext uri="{FF2B5EF4-FFF2-40B4-BE49-F238E27FC236}">
                <a16:creationId xmlns:a16="http://schemas.microsoft.com/office/drawing/2014/main" id="{88A1861F-1CF7-4160-97FD-C9ACB5A5E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B721D7-952E-4435-AE10-026A31ADD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93" name="Picture 23">
            <a:extLst>
              <a:ext uri="{FF2B5EF4-FFF2-40B4-BE49-F238E27FC236}">
                <a16:creationId xmlns:a16="http://schemas.microsoft.com/office/drawing/2014/main" id="{BBC62826-75C0-43D8-901C-51B8FC353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-2" b="10097"/>
          <a:stretch>
            <a:fillRect/>
          </a:stretch>
        </p:blipFill>
        <p:spPr bwMode="auto">
          <a:xfrm>
            <a:off x="76200" y="100013"/>
            <a:ext cx="16764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3207-D72D-4CA2-BB35-C1C44DB5BD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Winston Churchill memo on brevity from 1940</a:t>
            </a:r>
          </a:p>
        </p:txBody>
      </p:sp>
      <p:sp>
        <p:nvSpPr>
          <p:cNvPr id="4103" name="TextBox 9" descr="Winston Churchill memo on brevity">
            <a:extLst>
              <a:ext uri="{FF2B5EF4-FFF2-40B4-BE49-F238E27FC236}">
                <a16:creationId xmlns:a16="http://schemas.microsoft.com/office/drawing/2014/main" id="{5D717D41-8527-4AF5-A84D-BB9FC775BE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2801938"/>
            <a:ext cx="48561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Lucida Sans Unicode" panose="020B0602030504020204" pitchFamily="34" charset="0"/>
              </a:rPr>
              <a:t>1940 memo from Winston Churchill to his War Cabinet on the </a:t>
            </a:r>
            <a:r>
              <a:rPr lang="en-US" altLang="en-US" sz="3200" b="1" u="sng" dirty="0">
                <a:latin typeface="Lucida Sans Unicode" panose="020B0602030504020204" pitchFamily="34" charset="0"/>
              </a:rPr>
              <a:t>need for brevity</a:t>
            </a: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AEE15A76-2133-463A-A9B3-0FF48E81C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EBE0B5-78EC-41A4-A7E5-39AEC023C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440BB63-45BD-49D0-A6F5-2AB9039F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12438" y="6146800"/>
            <a:ext cx="996950" cy="63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1" name="Picture 10">
            <a:extLst>
              <a:ext uri="{FF2B5EF4-FFF2-40B4-BE49-F238E27FC236}">
                <a16:creationId xmlns:a16="http://schemas.microsoft.com/office/drawing/2014/main" id="{BA6F5FE4-F862-462B-A8BC-2158C6F04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03200"/>
            <a:ext cx="1668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hevron 10">
            <a:extLst>
              <a:ext uri="{FF2B5EF4-FFF2-40B4-BE49-F238E27FC236}">
                <a16:creationId xmlns:a16="http://schemas.microsoft.com/office/drawing/2014/main" id="{583AEA63-0B9D-4C0B-AB4F-7997D0984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5851525" y="2286000"/>
            <a:ext cx="901700" cy="2895600"/>
          </a:xfrm>
          <a:prstGeom prst="chevron">
            <a:avLst>
              <a:gd name="adj" fmla="val 70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4102" name="Picture 4">
            <a:extLst>
              <a:ext uri="{FF2B5EF4-FFF2-40B4-BE49-F238E27FC236}">
                <a16:creationId xmlns:a16="http://schemas.microsoft.com/office/drawing/2014/main" id="{7A722531-63B7-4B72-9C24-48D064CD1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" y="-23813"/>
            <a:ext cx="5661025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4FCD-0BE4-4A44-9F2D-947F0B9CB3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GAO’s social and digital media initiatives</a:t>
            </a:r>
          </a:p>
        </p:txBody>
      </p:sp>
      <p:pic>
        <p:nvPicPr>
          <p:cNvPr id="6148" name="Picture 8" descr="2009 GAO joins Twitter, 2010 GAO launches Watchdog Report (podcast), 2011 GAO joins Facebook &amp; Flickr, 2013 GAO joins Linkedin, 2014 The WatchBlog launches, 2016 Fast Facts pilot launches, 2020 GAO joins Instagram">
            <a:extLst>
              <a:ext uri="{FF2B5EF4-FFF2-40B4-BE49-F238E27FC236}">
                <a16:creationId xmlns:a16="http://schemas.microsoft.com/office/drawing/2014/main" id="{5FF5D9CC-DD5C-4DE7-855D-056214F53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1349375"/>
            <a:ext cx="9482137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369235-0E8B-4152-BFDE-9CD8E8274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30188" y="1074738"/>
            <a:ext cx="10515600" cy="11811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7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GAO’s Social and Digital Media Initiatives</a:t>
            </a:r>
            <a:endParaRPr lang="en-US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1A0E533F-17A1-4792-9DEC-856C2928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8B1E80-3BDB-4C12-A36B-DFF96E235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12438" y="6146800"/>
            <a:ext cx="996950" cy="63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DAF4BE-D24E-4847-B6C1-67608656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10">
            <a:extLst>
              <a:ext uri="{FF2B5EF4-FFF2-40B4-BE49-F238E27FC236}">
                <a16:creationId xmlns:a16="http://schemas.microsoft.com/office/drawing/2014/main" id="{0B86EE32-962F-4777-A7B7-9A05E7920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03200"/>
            <a:ext cx="1668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D679395-27B9-4D4C-B13B-CE04DBD2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73113"/>
            <a:ext cx="3275013" cy="1325562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Need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BDCA70D-6B18-418B-8D7A-0C518184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98675"/>
            <a:ext cx="5410200" cy="4227513"/>
          </a:xfrm>
        </p:spPr>
        <p:txBody>
          <a:bodyPr/>
          <a:lstStyle/>
          <a:p>
            <a:pPr defTabSz="898525" eaLnBrk="1" hangingPunct="1">
              <a:buFont typeface="Wingdings" panose="05000000000000000000" pitchFamily="2" charset="2"/>
              <a:buChar char="Ø"/>
            </a:pPr>
            <a:r>
              <a:rPr lang="en-US" altLang="en-US" sz="3200" b="1" dirty="0"/>
              <a:t>The Digital Age</a:t>
            </a:r>
            <a:r>
              <a:rPr lang="en-US" altLang="en-US" sz="3200" dirty="0"/>
              <a:t>: deluge of information, new tech, platforms</a:t>
            </a:r>
          </a:p>
          <a:p>
            <a:pPr defTabSz="898525" eaLnBrk="1" hangingPunct="1">
              <a:buFont typeface="Wingdings" panose="05000000000000000000" pitchFamily="2" charset="2"/>
              <a:buChar char="Ø"/>
            </a:pPr>
            <a:r>
              <a:rPr lang="en-US" altLang="en-US" sz="3200" b="1" dirty="0"/>
              <a:t>Peer Review </a:t>
            </a:r>
            <a:r>
              <a:rPr lang="en-US" altLang="en-US" sz="3200" dirty="0"/>
              <a:t>feedback on Highlights</a:t>
            </a:r>
          </a:p>
          <a:p>
            <a:pPr defTabSz="898525" eaLnBrk="1" hangingPunct="1">
              <a:buFont typeface="Wingdings" panose="05000000000000000000" pitchFamily="2" charset="2"/>
              <a:buChar char="Ø"/>
            </a:pPr>
            <a:r>
              <a:rPr lang="en-US" altLang="en-US" sz="3200" b="1" dirty="0"/>
              <a:t>Low engagement </a:t>
            </a:r>
            <a:r>
              <a:rPr lang="en-US" altLang="en-US" sz="3200" dirty="0"/>
              <a:t>based on “bounce rate,” time on page, other metrics</a:t>
            </a:r>
            <a:endParaRPr lang="en-US" altLang="en-US" dirty="0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4839C7FD-F726-465E-A231-CFC28D12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54050" indent="-250825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00806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411288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81451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2717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7289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1861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6433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Page </a:t>
            </a:r>
            <a:fld id="{53385BF9-42D5-4DB0-ADE2-A44FB5EFF0AB}" type="slidenum">
              <a:rPr lang="en-US" altLang="en-US" sz="1400">
                <a:latin typeface="Arial" panose="020B0604020202020204" pitchFamily="34" charset="0"/>
              </a:rPr>
              <a:pPr/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8197" name="Picture 9" descr="Nerdy boss ">
            <a:extLst>
              <a:ext uri="{FF2B5EF4-FFF2-40B4-BE49-F238E27FC236}">
                <a16:creationId xmlns:a16="http://schemas.microsoft.com/office/drawing/2014/main" id="{0224E5E3-EEE6-47C2-A3A2-2CD3A3E66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87563"/>
            <a:ext cx="4119563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">
            <a:extLst>
              <a:ext uri="{FF2B5EF4-FFF2-40B4-BE49-F238E27FC236}">
                <a16:creationId xmlns:a16="http://schemas.microsoft.com/office/drawing/2014/main" id="{12F6672E-ECCA-4789-9A0C-D24233DB6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D0B31C-D910-4871-B3EB-7561358A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7">
            <a:extLst>
              <a:ext uri="{FF2B5EF4-FFF2-40B4-BE49-F238E27FC236}">
                <a16:creationId xmlns:a16="http://schemas.microsoft.com/office/drawing/2014/main" id="{D7576460-8576-4995-8C53-A93D2D52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-2" b="10097"/>
          <a:stretch>
            <a:fillRect/>
          </a:stretch>
        </p:blipFill>
        <p:spPr bwMode="auto">
          <a:xfrm>
            <a:off x="76200" y="100013"/>
            <a:ext cx="16764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C93C811-D7A2-40FF-BE77-55015252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893763"/>
            <a:ext cx="10515600" cy="1325562"/>
          </a:xfrm>
        </p:spPr>
        <p:txBody>
          <a:bodyPr/>
          <a:lstStyle/>
          <a:p>
            <a:pPr eaLnBrk="1" hangingPunct="1"/>
            <a:r>
              <a:rPr lang="en-US" altLang="en-US" b="1" dirty="0"/>
              <a:t>Before Fast Facts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691C999-229F-47FA-B94D-04926E43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401888"/>
            <a:ext cx="5765800" cy="31972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 dirty="0"/>
              <a:t>Online Highlights Page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3200" dirty="0"/>
              <a:t>Landing page for all products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3200" dirty="0"/>
              <a:t>Part of the audit product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3200" dirty="0"/>
              <a:t>Few visuals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3200" dirty="0"/>
              <a:t>Not mobile-friendly</a:t>
            </a:r>
            <a:endParaRPr lang="en-US" altLang="en-US" dirty="0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479CA710-BD04-4E26-8370-91A043A4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54050" indent="-250825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00806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411288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81451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2717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7289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1861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6433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Page </a:t>
            </a:r>
            <a:fld id="{83906747-30FB-4DFB-859D-CA9B671BD5E3}" type="slidenum">
              <a:rPr lang="en-US" altLang="en-US" sz="1400">
                <a:latin typeface="Arial" panose="020B0604020202020204" pitchFamily="34" charset="0"/>
              </a:rPr>
              <a:pPr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5" name="Picture 4" descr="Screenshot of dense text with the headline &quot;What GAO Found&quot;. No paragraph breaks, headers, bullets, or visuals break up the text.  ">
            <a:extLst>
              <a:ext uri="{FF2B5EF4-FFF2-40B4-BE49-F238E27FC236}">
                <a16:creationId xmlns:a16="http://schemas.microsoft.com/office/drawing/2014/main" id="{097F9B01-D64C-48B4-B4B7-D07AB392C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3" t="6309"/>
          <a:stretch/>
        </p:blipFill>
        <p:spPr>
          <a:xfrm>
            <a:off x="6929438" y="1100138"/>
            <a:ext cx="3360737" cy="522605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46" name="Picture 1">
            <a:extLst>
              <a:ext uri="{FF2B5EF4-FFF2-40B4-BE49-F238E27FC236}">
                <a16:creationId xmlns:a16="http://schemas.microsoft.com/office/drawing/2014/main" id="{506BA85F-5994-4DFB-B023-369D97D89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9DA3F1-B430-4199-B6C1-5F30C89C3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8" name="Picture 7">
            <a:extLst>
              <a:ext uri="{FF2B5EF4-FFF2-40B4-BE49-F238E27FC236}">
                <a16:creationId xmlns:a16="http://schemas.microsoft.com/office/drawing/2014/main" id="{C0D779A9-1EBC-4541-87E1-05AE4A07D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-2" b="10097"/>
          <a:stretch>
            <a:fillRect/>
          </a:stretch>
        </p:blipFill>
        <p:spPr bwMode="auto">
          <a:xfrm>
            <a:off x="76200" y="100013"/>
            <a:ext cx="16764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6781FEE-2533-4761-B63F-0F3E3D1A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56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What are Fast Facts?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D8EF-7EC9-4546-B8D9-ABC982B3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63" y="2352675"/>
            <a:ext cx="5307012" cy="3616325"/>
          </a:xfrm>
        </p:spPr>
        <p:txBody>
          <a:bodyPr rtlCol="0">
            <a:normAutofit/>
          </a:bodyPr>
          <a:lstStyle/>
          <a:p>
            <a:pPr marL="0" indent="0" defTabSz="89901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altLang="en-US" sz="3200" dirty="0"/>
              <a:t>Brief, 650-character </a:t>
            </a:r>
            <a:r>
              <a:rPr lang="en-US" altLang="en-US" sz="3200" dirty="0"/>
              <a:t>online </a:t>
            </a:r>
            <a:r>
              <a:rPr altLang="en-US" sz="3200" dirty="0"/>
              <a:t>introductions to GAO reports</a:t>
            </a:r>
          </a:p>
          <a:p>
            <a:pPr defTabSz="89901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altLang="en-US" sz="3200" dirty="0"/>
              <a:t>Communicate bottom-line findings</a:t>
            </a:r>
          </a:p>
          <a:p>
            <a:pPr defTabSz="89901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altLang="en-US" sz="3200" dirty="0"/>
              <a:t>Feature engaging visuals</a:t>
            </a:r>
          </a:p>
          <a:p>
            <a:pPr defTabSz="89901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en-US" sz="3200" dirty="0"/>
              <a:t>S</a:t>
            </a:r>
            <a:r>
              <a:rPr altLang="en-US" sz="3200" dirty="0"/>
              <a:t>martphone friendly</a:t>
            </a:r>
            <a:endParaRPr lang="en-US" altLang="en-US" sz="3200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9A255DB4-FCAA-4453-BA93-B8AFE540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54050" indent="-250825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00806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411288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81451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2717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7289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1861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6433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Page </a:t>
            </a:r>
            <a:fld id="{B408C0B6-0425-41F8-A257-C852DA16F748}" type="slidenum">
              <a:rPr lang="en-US" altLang="en-US" sz="1400">
                <a:latin typeface="Arial" panose="020B0604020202020204" pitchFamily="34" charset="0"/>
              </a:rPr>
              <a:pPr/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12293" name="Picture 4" descr="Screen shot with several short paragraphs, image of the southeastern United States, and a close up image of the affected areas in Florida">
            <a:extLst>
              <a:ext uri="{FF2B5EF4-FFF2-40B4-BE49-F238E27FC236}">
                <a16:creationId xmlns:a16="http://schemas.microsoft.com/office/drawing/2014/main" id="{342B3D4A-E26E-4BE6-B998-899C26D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2265363"/>
            <a:ext cx="3452813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Screenshot of a title and summary. Coastal Barrier Resources Act: Fish and Wildlife Service should better ensure it carries out required consultation and mapping activities ">
            <a:extLst>
              <a:ext uri="{FF2B5EF4-FFF2-40B4-BE49-F238E27FC236}">
                <a16:creationId xmlns:a16="http://schemas.microsoft.com/office/drawing/2014/main" id="{0C683955-0905-40CD-983C-6525A5866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778000"/>
            <a:ext cx="345281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">
            <a:extLst>
              <a:ext uri="{FF2B5EF4-FFF2-40B4-BE49-F238E27FC236}">
                <a16:creationId xmlns:a16="http://schemas.microsoft.com/office/drawing/2014/main" id="{E31779F3-94E2-431A-BF1D-0AF8716CE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94C246-F4E3-4405-A9EE-D55DD0C2A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7" name="Picture 9">
            <a:extLst>
              <a:ext uri="{FF2B5EF4-FFF2-40B4-BE49-F238E27FC236}">
                <a16:creationId xmlns:a16="http://schemas.microsoft.com/office/drawing/2014/main" id="{76B745A6-0BCA-4B52-A436-4ACFAB22F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-2" b="10097"/>
          <a:stretch>
            <a:fillRect/>
          </a:stretch>
        </p:blipFill>
        <p:spPr bwMode="auto">
          <a:xfrm>
            <a:off x="76200" y="100013"/>
            <a:ext cx="16764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4FC4D33-8F0E-4428-94BA-677EC1CA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3" y="1100138"/>
            <a:ext cx="10515600" cy="1325562"/>
          </a:xfrm>
        </p:spPr>
        <p:txBody>
          <a:bodyPr/>
          <a:lstStyle/>
          <a:p>
            <a:pPr eaLnBrk="1" hangingPunct="1"/>
            <a:r>
              <a:rPr lang="en-US" altLang="en-US" b="1"/>
              <a:t>The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5363-7334-44A5-8FEF-7FAC3A9E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2098675"/>
            <a:ext cx="5689600" cy="4227513"/>
          </a:xfrm>
        </p:spPr>
        <p:txBody>
          <a:bodyPr rtlCol="0">
            <a:normAutofit/>
          </a:bodyPr>
          <a:lstStyle/>
          <a:p>
            <a:pPr marL="0" indent="0" defTabSz="89901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altLang="en-US" sz="2118" dirty="0"/>
          </a:p>
          <a:p>
            <a:pPr marL="393317" lvl="1" indent="0" defTabSz="89901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altLang="en-US" sz="3000" b="1" dirty="0"/>
              <a:t>Data</a:t>
            </a:r>
          </a:p>
          <a:p>
            <a:pPr marL="850517" lvl="1" indent="-457200"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000" dirty="0"/>
              <a:t>Google Analytics</a:t>
            </a:r>
          </a:p>
          <a:p>
            <a:pPr marL="850517" lvl="1" indent="-457200"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000" dirty="0"/>
              <a:t>Internal feedback</a:t>
            </a:r>
          </a:p>
          <a:p>
            <a:pPr marL="850517" lvl="1" indent="-457200"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altLang="en-US" sz="3000" dirty="0"/>
          </a:p>
          <a:p>
            <a:pPr marL="393317" lvl="1" indent="0" defTabSz="89901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altLang="en-US" sz="3000" b="1" dirty="0"/>
              <a:t>Usability tests</a:t>
            </a:r>
          </a:p>
          <a:p>
            <a:pPr marL="645463" lvl="1" indent="-252146"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altLang="en-US" sz="3000" dirty="0"/>
              <a:t>Tested Fast Facts with people we want to read our work</a:t>
            </a:r>
          </a:p>
          <a:p>
            <a:pPr marL="393317" lvl="1" indent="0" defTabSz="89901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altLang="en-US" sz="2118" dirty="0"/>
          </a:p>
          <a:p>
            <a:pPr marL="1089210" lvl="2" indent="-302575" defTabSz="8990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dirty="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38EF551-BA7B-4290-ADC6-6E385379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54050" indent="-250825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00806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411288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81451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2717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7289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1861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6433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Page </a:t>
            </a:r>
            <a:fld id="{E53C7734-5A5A-4D58-A705-F6730C24B500}" type="slidenum">
              <a:rPr lang="en-US" altLang="en-US" sz="1400">
                <a:latin typeface="Arial" panose="020B0604020202020204" pitchFamily="34" charset="0"/>
              </a:rPr>
              <a:pPr/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14341" name="Picture 2" descr="Usability testing | Design Defined | InVision">
            <a:extLst>
              <a:ext uri="{FF2B5EF4-FFF2-40B4-BE49-F238E27FC236}">
                <a16:creationId xmlns:a16="http://schemas.microsoft.com/office/drawing/2014/main" id="{29C75012-1D9C-4E5E-908E-D94C147C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2209800"/>
            <a:ext cx="4251325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">
            <a:extLst>
              <a:ext uri="{FF2B5EF4-FFF2-40B4-BE49-F238E27FC236}">
                <a16:creationId xmlns:a16="http://schemas.microsoft.com/office/drawing/2014/main" id="{E5755ECA-A790-4301-89DF-4881EC4D4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890803-BD97-4523-8464-09BAC1F14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4" name="Picture 7">
            <a:extLst>
              <a:ext uri="{FF2B5EF4-FFF2-40B4-BE49-F238E27FC236}">
                <a16:creationId xmlns:a16="http://schemas.microsoft.com/office/drawing/2014/main" id="{9B4C059A-A299-4188-9ABB-1C664873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-2" b="10097"/>
          <a:stretch>
            <a:fillRect/>
          </a:stretch>
        </p:blipFill>
        <p:spPr bwMode="auto">
          <a:xfrm>
            <a:off x="76200" y="100013"/>
            <a:ext cx="16764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Business Tip: Top Small Business Trends for 2011 | 411.ca">
            <a:extLst>
              <a:ext uri="{FF2B5EF4-FFF2-40B4-BE49-F238E27FC236}">
                <a16:creationId xmlns:a16="http://schemas.microsoft.com/office/drawing/2014/main" id="{53F7522B-9719-4BF1-B5C9-A898D1AE2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2314575"/>
            <a:ext cx="60579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>
            <a:extLst>
              <a:ext uri="{FF2B5EF4-FFF2-40B4-BE49-F238E27FC236}">
                <a16:creationId xmlns:a16="http://schemas.microsoft.com/office/drawing/2014/main" id="{6C58C08F-0055-4F38-B395-946CF860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1220788"/>
            <a:ext cx="10515600" cy="1325562"/>
          </a:xfrm>
        </p:spPr>
        <p:txBody>
          <a:bodyPr/>
          <a:lstStyle/>
          <a:p>
            <a:pPr eaLnBrk="1" hangingPunct="1"/>
            <a:r>
              <a:rPr lang="en-US" altLang="en-US" b="1"/>
              <a:t>The Results – More Engaged Readers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E892-A140-4F69-8109-A7F71E37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86013"/>
            <a:ext cx="8610600" cy="2336800"/>
          </a:xfrm>
        </p:spPr>
        <p:txBody>
          <a:bodyPr rtlCol="0">
            <a:normAutofit/>
          </a:bodyPr>
          <a:lstStyle/>
          <a:p>
            <a:pPr marL="0" indent="0" defTabSz="89901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altLang="en-US" sz="2118" dirty="0"/>
          </a:p>
          <a:p>
            <a:pPr marL="850517" lvl="1" indent="-457200" defTabSz="8990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en-US" sz="3000" dirty="0"/>
              <a:t>Readers</a:t>
            </a:r>
            <a:r>
              <a:rPr altLang="en-US" sz="3000" dirty="0"/>
              <a:t> spent 70% longer on GAO.gov</a:t>
            </a:r>
            <a:r>
              <a:rPr lang="en-US" altLang="en-US" sz="3000" dirty="0"/>
              <a:t> (desktop) and nearly </a:t>
            </a:r>
            <a:r>
              <a:rPr altLang="en-US" sz="3000" b="1" dirty="0">
                <a:solidFill>
                  <a:srgbClr val="FF0000"/>
                </a:solidFill>
              </a:rPr>
              <a:t>700%</a:t>
            </a:r>
            <a:r>
              <a:rPr altLang="en-US" sz="3000" dirty="0"/>
              <a:t> longer on mobile devices</a:t>
            </a:r>
            <a:endParaRPr lang="en-US" altLang="en-US" sz="3000" dirty="0"/>
          </a:p>
          <a:p>
            <a:pPr marL="850517" lvl="1" indent="-457200" defTabSz="8990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en-US" sz="3000" dirty="0"/>
              <a:t>40% more report shares</a:t>
            </a:r>
          </a:p>
          <a:p>
            <a:pPr marL="850517" lvl="1" indent="-457200" defTabSz="8990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en-US" sz="3000" dirty="0"/>
              <a:t>30% more report downloads</a:t>
            </a:r>
          </a:p>
          <a:p>
            <a:pPr marL="393317" lvl="1" indent="0" defTabSz="89901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altLang="en-US" sz="3000" dirty="0"/>
          </a:p>
          <a:p>
            <a:pPr marL="393317" lvl="1" indent="0" defTabSz="89901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altLang="en-US" sz="2118" dirty="0"/>
          </a:p>
          <a:p>
            <a:pPr marL="1089210" lvl="2" indent="-302575" defTabSz="8990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dirty="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1C8BBB3C-B5D3-4026-8E74-26201FAE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54050" indent="-250825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00806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411288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81451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2717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7289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1861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6433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Page </a:t>
            </a:r>
            <a:fld id="{545043E4-0170-4170-BF98-2D038750A33B}" type="slidenum">
              <a:rPr lang="en-US" altLang="en-US" sz="1400">
                <a:latin typeface="Arial" panose="020B0604020202020204" pitchFamily="34" charset="0"/>
              </a:rPr>
              <a:pPr/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16390" name="Picture 1">
            <a:extLst>
              <a:ext uri="{FF2B5EF4-FFF2-40B4-BE49-F238E27FC236}">
                <a16:creationId xmlns:a16="http://schemas.microsoft.com/office/drawing/2014/main" id="{3E885AF2-27D9-403C-854B-14F2C5553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D0C15D-5C77-4D4C-A439-51E0E6CE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92" name="Picture 7">
            <a:extLst>
              <a:ext uri="{FF2B5EF4-FFF2-40B4-BE49-F238E27FC236}">
                <a16:creationId xmlns:a16="http://schemas.microsoft.com/office/drawing/2014/main" id="{60FA974B-0E91-4B6B-825B-C660D817D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-2" b="10097"/>
          <a:stretch>
            <a:fillRect/>
          </a:stretch>
        </p:blipFill>
        <p:spPr bwMode="auto">
          <a:xfrm>
            <a:off x="76200" y="100013"/>
            <a:ext cx="16764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AD52AB2-823D-4293-8564-A30B9613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25513"/>
            <a:ext cx="10515600" cy="1325562"/>
          </a:xfrm>
        </p:spPr>
        <p:txBody>
          <a:bodyPr/>
          <a:lstStyle/>
          <a:p>
            <a:pPr eaLnBrk="1" hangingPunct="1"/>
            <a:r>
              <a:rPr lang="en-US" altLang="en-US" b="1"/>
              <a:t>The Results – What Our Readers Told Us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CA2EDC89-8551-47FF-89F2-E52AA251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54050" indent="-250825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00806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411288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814513" indent="-201613" defTabSz="896938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2717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7289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1861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643313" indent="-201613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Page </a:t>
            </a:r>
            <a:fld id="{76CB5C19-E2C3-4A28-B0AF-A747CE4E06C4}" type="slidenum">
              <a:rPr lang="en-US" altLang="en-US" sz="1400">
                <a:latin typeface="Arial" panose="020B0604020202020204" pitchFamily="34" charset="0"/>
              </a:rPr>
              <a:pPr/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18436" name="Picture 1">
            <a:extLst>
              <a:ext uri="{FF2B5EF4-FFF2-40B4-BE49-F238E27FC236}">
                <a16:creationId xmlns:a16="http://schemas.microsoft.com/office/drawing/2014/main" id="{EDABC1D1-CC15-4FCB-8EAD-55BB2E785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285750"/>
            <a:ext cx="20732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9B140C-A1B7-45BE-9F98-3CE998D86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7400" y="730250"/>
            <a:ext cx="11029950" cy="2381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8" name="Picture 7">
            <a:extLst>
              <a:ext uri="{FF2B5EF4-FFF2-40B4-BE49-F238E27FC236}">
                <a16:creationId xmlns:a16="http://schemas.microsoft.com/office/drawing/2014/main" id="{CA542988-DD4F-4806-935C-45B1F4616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-2" b="10097"/>
          <a:stretch>
            <a:fillRect/>
          </a:stretch>
        </p:blipFill>
        <p:spPr bwMode="auto">
          <a:xfrm>
            <a:off x="76200" y="100013"/>
            <a:ext cx="16764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8">
            <a:extLst>
              <a:ext uri="{FF2B5EF4-FFF2-40B4-BE49-F238E27FC236}">
                <a16:creationId xmlns:a16="http://schemas.microsoft.com/office/drawing/2014/main" id="{25D51E95-FF63-420E-88EF-12C8206B7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2076450"/>
            <a:ext cx="1065212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Fast Facts has “useful information and </a:t>
            </a:r>
            <a:r>
              <a:rPr lang="en-US" altLang="en-US" sz="2400" b="1">
                <a:latin typeface="Lucida Sans Unicode" panose="020B0602030504020204" pitchFamily="34" charset="0"/>
              </a:rPr>
              <a:t>the type of information that [elected officials] should know</a:t>
            </a:r>
            <a:r>
              <a:rPr lang="en-US" altLang="en-US" sz="2400">
                <a:latin typeface="Lucida Sans Unicode" panose="020B0602030504020204" pitchFamily="34" charset="0"/>
              </a:rPr>
              <a:t>.”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~ Legislative Assistant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>
              <a:latin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Unicode" panose="020B0602030504020204" pitchFamily="34" charset="0"/>
              </a:rPr>
              <a:t>“</a:t>
            </a:r>
            <a:r>
              <a:rPr lang="en-US" altLang="en-US" sz="2400">
                <a:latin typeface="Lucida Sans Unicode" panose="020B0602030504020204" pitchFamily="34" charset="0"/>
              </a:rPr>
              <a:t>Fast Facts are </a:t>
            </a:r>
            <a:r>
              <a:rPr lang="en-US" altLang="en-US" sz="2400" b="1">
                <a:latin typeface="Lucida Sans Unicode" panose="020B0602030504020204" pitchFamily="34" charset="0"/>
              </a:rPr>
              <a:t>worth pursuing</a:t>
            </a:r>
            <a:r>
              <a:rPr lang="en-US" altLang="en-US" sz="2400">
                <a:latin typeface="Lucida Sans Unicode" panose="020B0602030504020204" pitchFamily="34" charset="0"/>
              </a:rPr>
              <a:t>. It gave enough information to decide a way to go [with my research].”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~ Washington Post Reporter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sz="2400">
              <a:latin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Fast Facts is “</a:t>
            </a:r>
            <a:r>
              <a:rPr lang="en-US" altLang="en-US" sz="2400" b="1">
                <a:latin typeface="Lucida Sans Unicode" panose="020B0602030504020204" pitchFamily="34" charset="0"/>
              </a:rPr>
              <a:t>tremendously helpful</a:t>
            </a:r>
            <a:r>
              <a:rPr lang="en-US" altLang="en-US" sz="2400">
                <a:latin typeface="Lucida Sans Unicode" panose="020B0602030504020204" pitchFamily="34" charset="0"/>
              </a:rPr>
              <a:t>” and “</a:t>
            </a:r>
            <a:r>
              <a:rPr lang="en-US" altLang="en-US" sz="2400" b="1">
                <a:latin typeface="Lucida Sans Unicode" panose="020B0602030504020204" pitchFamily="34" charset="0"/>
              </a:rPr>
              <a:t>increases the usefulness </a:t>
            </a:r>
            <a:r>
              <a:rPr lang="en-US" altLang="en-US" sz="2400">
                <a:latin typeface="Lucida Sans Unicode" panose="020B0602030504020204" pitchFamily="34" charset="0"/>
              </a:rPr>
              <a:t>of products.”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~ Legislative Assistant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149&quot;&gt;&lt;/object&gt;&lt;object type=&quot;2&quot; unique_id=&quot;10150&quot;&gt;&lt;object type=&quot;3&quot; unique_id=&quot;10151&quot;&gt;&lt;property id=&quot;20148&quot; value=&quot;5&quot;/&gt;&lt;property id=&quot;20300&quot; value=&quot;Slide 1 - &amp;quot;Writing for Social Media&amp;quot;&quot;/&gt;&lt;property id=&quot;20307&quot; value=&quot;256&quot;/&gt;&lt;/object&gt;&lt;object type=&quot;3&quot; unique_id=&quot;10152&quot;&gt;&lt;property id=&quot;20148&quot; value=&quot;5&quot;/&gt;&lt;property id=&quot;20300&quot; value=&quot;Slide 2 - &amp;quot;Agenda&amp;quot;&quot;/&gt;&lt;property id=&quot;20307&quot; value=&quot;257&quot;/&gt;&lt;/object&gt;&lt;object type=&quot;3&quot; unique_id=&quot;10153&quot;&gt;&lt;property id=&quot;20148&quot; value=&quot;5&quot;/&gt;&lt;property id=&quot;20300&quot; value=&quot;Slide 3 - &amp;quot;The Social Media Landscape&amp;quot;&quot;/&gt;&lt;property id=&quot;20307&quot; value=&quot;258&quot;/&gt;&lt;/object&gt;&lt;object type=&quot;3&quot; unique_id=&quot;10154&quot;&gt;&lt;property id=&quot;20148&quot; value=&quot;5&quot;/&gt;&lt;property id=&quot;20300&quot; value=&quot;Slide 4 - &amp;quot;Getting News From Social Media Has Increased Over The Last 3 Years&amp;quot;&quot;/&gt;&lt;property id=&quot;20307&quot; value=&quot;259&quot;/&gt;&lt;/object&gt;&lt;object type=&quot;3&quot; unique_id=&quot;10293&quot;&gt;&lt;property id=&quot;20148&quot; value=&quot;5&quot;/&gt;&lt;property id=&quot;20300&quot; value=&quot;Slide 5 - &amp;quot;Users Tend to Look for News from Specific Platforms&amp;quot;&quot;/&gt;&lt;property id=&quot;20307&quot; value=&quot;265&quot;/&gt;&lt;/object&gt;&lt;object type=&quot;3&quot; unique_id=&quot;10296&quot;&gt;&lt;property id=&quot;20148&quot; value=&quot;5&quot;/&gt;&lt;property id=&quot;20300&quot; value=&quot;Slide 7 - &amp;quot;The GAO’s Social Media Initiatives&amp;quot;&quot;/&gt;&lt;property id=&quot;20307&quot; value=&quot;264&quot;/&gt;&lt;/object&gt;&lt;object type=&quot;3&quot; unique_id=&quot;10485&quot;&gt;&lt;property id=&quot;20148&quot; value=&quot;5&quot;/&gt;&lt;property id=&quot;20300&quot; value=&quot;Slide 6 - &amp;quot;64% of Social Media Users Get News From Only One Site&amp;quot;&quot;/&gt;&lt;property id=&quot;20307&quot; value=&quot;266&quot;/&gt;&lt;/object&gt;&lt;object type=&quot;3&quot; unique_id=&quot;10486&quot;&gt;&lt;property id=&quot;20148&quot; value=&quot;5&quot;/&gt;&lt;property id=&quot;20300&quot; value=&quot;Slide 8 - &amp;quot;GAO Plugged In&amp;quot;&quot;/&gt;&lt;property id=&quot;20307&quot; value=&quot;267&quot;/&gt;&lt;/object&gt;&lt;object type=&quot;3&quot; unique_id=&quot;10487&quot;&gt;&lt;property id=&quot;20148&quot; value=&quot;5&quot;/&gt;&lt;property id=&quot;20300&quot; value=&quot;Slide 9 - &amp;quot;How Do We Connect GAO’s Work With The People Who Are Talking About It?&amp;quot;&quot;/&gt;&lt;property id=&quot;20307&quot; value=&quot;268&quot;/&gt;&lt;/object&gt;&lt;object type=&quot;3&quot; unique_id=&quot;10523&quot;&gt;&lt;property id=&quot;20148&quot; value=&quot;5&quot;/&gt;&lt;property id=&quot;20300&quot; value=&quot;Slide 10 - &amp;quot;Step 1- GAO Plugged In&amp;quot;&quot;/&gt;&lt;property id=&quot;20307&quot; value=&quot;269&quot;/&gt;&lt;/object&gt;&lt;object type=&quot;3&quot; unique_id=&quot;10608&quot;&gt;&lt;property id=&quot;20148&quot; value=&quot;5&quot;/&gt;&lt;property id=&quot;20300&quot; value=&quot;Slide 11 - &amp;quot;Step 2 - GAO Plugged In&amp;quot;&quot;/&gt;&lt;property id=&quot;20307&quot; value=&quot;270&quot;/&gt;&lt;/object&gt;&lt;object type=&quot;3&quot; unique_id=&quot;10648&quot;&gt;&lt;property id=&quot;20148&quot; value=&quot;5&quot;/&gt;&lt;property id=&quot;20300&quot; value=&quot;Slide 12 - &amp;quot;Step 3 - GAO Plugged In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6635</TotalTime>
  <Words>491</Words>
  <Application>Microsoft Office PowerPoint</Application>
  <PresentationFormat>Widescreen</PresentationFormat>
  <Paragraphs>87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Sans Unicode</vt:lpstr>
      <vt:lpstr>Wingdings</vt:lpstr>
      <vt:lpstr>Office Theme</vt:lpstr>
      <vt:lpstr>Getting GAO’s message across in the Digital Age by Melanie Fallow + Eden Savino</vt:lpstr>
      <vt:lpstr>Winston Churchill memo on brevity from 1940</vt:lpstr>
      <vt:lpstr>GAO’s social and digital media initiatives</vt:lpstr>
      <vt:lpstr>The Need</vt:lpstr>
      <vt:lpstr>Before Fast Facts</vt:lpstr>
      <vt:lpstr>What are Fast Facts?</vt:lpstr>
      <vt:lpstr>The Pilot</vt:lpstr>
      <vt:lpstr>The Results – More Engaged Readers</vt:lpstr>
      <vt:lpstr>The Results – What Our Readers Told Us</vt:lpstr>
      <vt:lpstr>The Awards</vt:lpstr>
      <vt:lpstr>Fast Facts &amp; Beyond</vt:lpstr>
      <vt:lpstr>Connect with @usgao!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for Social Media</dc:title>
  <dc:creator>Daniel Lopez</dc:creator>
  <cp:lastModifiedBy>Rabuck, Laura G</cp:lastModifiedBy>
  <cp:revision>176</cp:revision>
  <dcterms:created xsi:type="dcterms:W3CDTF">2016-05-31T12:17:52Z</dcterms:created>
  <dcterms:modified xsi:type="dcterms:W3CDTF">2021-09-13T23:35:39Z</dcterms:modified>
</cp:coreProperties>
</file>