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4"/>
  </p:sldMasterIdLst>
  <p:notesMasterIdLst>
    <p:notesMasterId r:id="rId15"/>
  </p:notesMasterIdLst>
  <p:sldIdLst>
    <p:sldId id="256" r:id="rId5"/>
    <p:sldId id="257" r:id="rId6"/>
    <p:sldId id="260" r:id="rId7"/>
    <p:sldId id="276" r:id="rId8"/>
    <p:sldId id="266" r:id="rId9"/>
    <p:sldId id="261" r:id="rId10"/>
    <p:sldId id="270" r:id="rId11"/>
    <p:sldId id="564" r:id="rId12"/>
    <p:sldId id="565" r:id="rId13"/>
    <p:sldId id="29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Helvetica" panose="020B0604020202020204" pitchFamily="34" charset="0"/>
      <p:regular r:id="rId24"/>
      <p:bold r:id="rId25"/>
      <p:italic r:id="rId26"/>
      <p:boldItalic r:id="rId27"/>
    </p:embeddedFont>
    <p:embeddedFont>
      <p:font typeface="Public Sans" panose="020B0604020202020204" charset="0"/>
      <p:regular r:id="rId28"/>
      <p:bold r:id="rId29"/>
      <p:italic r:id="rId30"/>
      <p:boldItalic r:id="rId31"/>
    </p:embeddedFont>
    <p:embeddedFont>
      <p:font typeface="Source Sans Pro" panose="020B0503030403020204" pitchFamily="34" charset="0"/>
      <p:regular r:id="rId32"/>
      <p:bold r:id="rId33"/>
      <p:italic r:id="rId34"/>
      <p:boldItalic r:id="rId35"/>
    </p:embeddedFont>
    <p:embeddedFont>
      <p:font typeface="Source Sans Pro SemiBold" panose="020B06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09178F-831E-9B4F-1E08-7313C7AD46F0}" name="DanielleJLeonhardt" initials="D" userId="S::7378895987@GSA.GOV::278d7a8f-7738-4365-98e4-2e6cdc71042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E4F"/>
    <a:srgbClr val="152E50"/>
    <a:srgbClr val="112E51"/>
    <a:srgbClr val="FFFFFF"/>
    <a:srgbClr val="ECF1F7"/>
    <a:srgbClr val="F7F7F1"/>
    <a:srgbClr val="EDF2F6"/>
    <a:srgbClr val="E1E7F1"/>
    <a:srgbClr val="2D2E29"/>
    <a:srgbClr val="FAB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33C90-451C-4A47-B24F-CA7442B908EF}">
  <a:tblStyle styleId="{BDC33C90-451C-4A47-B24F-CA7442B908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3792" autoAdjust="0"/>
  </p:normalViewPr>
  <p:slideViewPr>
    <p:cSldViewPr snapToGrid="0">
      <p:cViewPr varScale="1">
        <p:scale>
          <a:sx n="88" d="100"/>
          <a:sy n="88" d="100"/>
        </p:scale>
        <p:origin x="548" y="6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justice.gov/espanol/pr/el-fiscal-general-merrick-garland-emite-un-memorando-para-mejorar-el-acceso-servicios-por" TargetMode="External"/><Relationship Id="rId3" Type="http://schemas.openxmlformats.org/officeDocument/2006/relationships/hyperlink" Target="https://www.justice.gov/opa/pr/attorney-general-merrick-garland-issues-memorandum-improve-access-services-people-limited" TargetMode="External"/><Relationship Id="rId7" Type="http://schemas.openxmlformats.org/officeDocument/2006/relationships/hyperlink" Target="https://www.justice.gov/opa/pr-24"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justice.gov/opa/pr-23" TargetMode="External"/><Relationship Id="rId5" Type="http://schemas.openxmlformats.org/officeDocument/2006/relationships/hyperlink" Target="https://www.justice.gov/opa/pr-22" TargetMode="External"/><Relationship Id="rId10" Type="http://schemas.openxmlformats.org/officeDocument/2006/relationships/hyperlink" Target="https://www.justice.gov/opa/pr/t-ng-ch-ng-l-merrick-garland-ra-b-n-ghi-nh-nh-m-c-i-thi-n-vi-c-ti-p-c-n-ca-c-d-ch-v-cho-nh-ng" TargetMode="External"/><Relationship Id="rId4" Type="http://schemas.openxmlformats.org/officeDocument/2006/relationships/hyperlink" Target="https://www.justice.gov/opa/pr-21" TargetMode="External"/><Relationship Id="rId9" Type="http://schemas.openxmlformats.org/officeDocument/2006/relationships/hyperlink" Target="https://www.justice.gov/opa/pr/ang-pangunahing-abogado-na-si-merrick-garland-ay-naglathala-nang-isang-panandaan-upang"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justice.gov/opa/pr-25" TargetMode="External"/><Relationship Id="rId13" Type="http://schemas.openxmlformats.org/officeDocument/2006/relationships/hyperlink" Target="https://www.justice.gov/opa/pr/le-minist-re-de-la-justice-annonce-une-nouvelle-initiative-pour-assurer-l-acc-s-linguistique" TargetMode="External"/><Relationship Id="rId18" Type="http://schemas.openxmlformats.org/officeDocument/2006/relationships/hyperlink" Target="https://www.justice.gov/opa/pr-28" TargetMode="External"/><Relationship Id="rId3" Type="http://schemas.openxmlformats.org/officeDocument/2006/relationships/hyperlink" Target="https://www.justice.gov/opa/press-release/file/1558796/download" TargetMode="External"/><Relationship Id="rId21" Type="http://schemas.openxmlformats.org/officeDocument/2006/relationships/hyperlink" Target="https://www.justice.gov/opa/pr/b-t-pha-p-c-ng-b-chi-nh-sa-ch-m-i-v-vi-c-c-quan-th-c-thi-pha-p-lu-t-chu-ng-trong-vi-c-ti-p-c" TargetMode="External"/><Relationship Id="rId7" Type="http://schemas.openxmlformats.org/officeDocument/2006/relationships/hyperlink" Target="https://www.justice.gov/opa/pr-26" TargetMode="External"/><Relationship Id="rId12" Type="http://schemas.openxmlformats.org/officeDocument/2006/relationships/hyperlink" Target="https://www.justice.gov/opa/pr-27" TargetMode="External"/><Relationship Id="rId17" Type="http://schemas.openxmlformats.org/officeDocument/2006/relationships/hyperlink" Target="https://www.justice.gov/sites/default/files/press-releases/attachments/2022/12/19/o-22-31368-voi-003_-_rohingya_recording.mp3" TargetMode="External"/><Relationship Id="rId2" Type="http://schemas.openxmlformats.org/officeDocument/2006/relationships/slide" Target="../slides/slide4.xml"/><Relationship Id="rId16" Type="http://schemas.openxmlformats.org/officeDocument/2006/relationships/hyperlink" Target="https://www.justice.gov/opa/pr/bisaror-dif-rm-n-e-kanun-so-lo-yall-nuwa-zuban-lootfa-bar-monsubar-lan-go-jje" TargetMode="External"/><Relationship Id="rId20" Type="http://schemas.openxmlformats.org/officeDocument/2006/relationships/hyperlink" Target="https://www.justice.gov/espanol/pr/el-departamento-de-justicia-anuncia-una-nueva-iniciativa-del-orden-p-blico-para-el-acceso" TargetMode="External"/><Relationship Id="rId1" Type="http://schemas.openxmlformats.org/officeDocument/2006/relationships/notesMaster" Target="../notesMasters/notesMaster1.xml"/><Relationship Id="rId6" Type="http://schemas.openxmlformats.org/officeDocument/2006/relationships/hyperlink" Target="https://www.justice.gov/opa/pr/justice-department-announces-new-language-access-law-enforcement-initiative" TargetMode="External"/><Relationship Id="rId11" Type="http://schemas.openxmlformats.org/officeDocument/2006/relationships/hyperlink" Target="https://www.justice.gov/opa/pr-30" TargetMode="External"/><Relationship Id="rId5" Type="http://schemas.openxmlformats.org/officeDocument/2006/relationships/hyperlink" Target="https://www.justice.gov/opa/press-release/file/1558801/download" TargetMode="External"/><Relationship Id="rId15" Type="http://schemas.openxmlformats.org/officeDocument/2006/relationships/hyperlink" Target="https://www.justice.gov/opa/pr/opa-29" TargetMode="External"/><Relationship Id="rId10" Type="http://schemas.openxmlformats.org/officeDocument/2006/relationships/hyperlink" Target="https://www.justice.gov/opa/pr-31" TargetMode="External"/><Relationship Id="rId19" Type="http://schemas.openxmlformats.org/officeDocument/2006/relationships/hyperlink" Target="https://www.justice.gov/opa/pr/wasaaradda-cadaaladda-oo-ku-dhawaaqday-hindisaha-dhaqangelinta-sharciga-luuqad-cusub" TargetMode="External"/><Relationship Id="rId4" Type="http://schemas.openxmlformats.org/officeDocument/2006/relationships/hyperlink" Target="https://www.youtube.com/watch?v=vS-icdPzioc" TargetMode="External"/><Relationship Id="rId9" Type="http://schemas.openxmlformats.org/officeDocument/2006/relationships/hyperlink" Target="https://www.justice.gov/opa/pr-29" TargetMode="External"/><Relationship Id="rId14" Type="http://schemas.openxmlformats.org/officeDocument/2006/relationships/hyperlink" Target="https://www.justice.gov/opa/pr/justice-department-announces-new-language-access-law-enforcement-initiative-0"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lep.gov/sites/lep/files/media/document/2020-03/TIPS_Telephone_Interpreters_0.pdf" TargetMode="External"/><Relationship Id="rId13" Type="http://schemas.openxmlformats.org/officeDocument/2006/relationships/hyperlink" Target="https://www.lep.gov/state-courts" TargetMode="External"/><Relationship Id="rId3" Type="http://schemas.openxmlformats.org/officeDocument/2006/relationships/hyperlink" Target="https://www.lep.gov/digital-services-and-websites" TargetMode="External"/><Relationship Id="rId7" Type="http://schemas.openxmlformats.org/officeDocument/2006/relationships/hyperlink" Target="https://www.lep.gov/sites/lep/files/media/document/2020-03/TIPS_Telephone_Vendor_Selection.pdf" TargetMode="External"/><Relationship Id="rId12" Type="http://schemas.openxmlformats.org/officeDocument/2006/relationships/hyperlink" Target="https://www.lep.gov/law-enforcemen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lep.gov/media/document/3961" TargetMode="External"/><Relationship Id="rId11" Type="http://schemas.openxmlformats.org/officeDocument/2006/relationships/hyperlink" Target="https://www.lep.gov/maps" TargetMode="External"/><Relationship Id="rId5" Type="http://schemas.openxmlformats.org/officeDocument/2006/relationships/hyperlink" Target="https://www.lep.gov/sites/lep/files/media/document/2020-03/TIPS_Before_You_Hire.pdf" TargetMode="External"/><Relationship Id="rId10" Type="http://schemas.openxmlformats.org/officeDocument/2006/relationships/hyperlink" Target="https://www.lep.gov/sites/lep/files/media/document/2020-03/TIPS_Effective_Language_Program.pdf" TargetMode="External"/><Relationship Id="rId4" Type="http://schemas.openxmlformats.org/officeDocument/2006/relationships/hyperlink" Target="https://www.lep.gov/language-access-planning#toc-translation-and-interpretation-procurement-series-tips-" TargetMode="External"/><Relationship Id="rId9" Type="http://schemas.openxmlformats.org/officeDocument/2006/relationships/hyperlink" Target="https://www.lep.gov/sites/lep/files/media/document/2020-03/TIPS_Trust_Me_Im_Certified.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lep.gov/sites/lep/files/media/document/2021-12/2021_12_07_Website_Language_Access_Guide_508.pdf#page=5"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hhs.gov/civil-rights/for-individuals/section-1557/1557faqs/index.html#General%20Questions" TargetMode="External"/><Relationship Id="rId5" Type="http://schemas.openxmlformats.org/officeDocument/2006/relationships/hyperlink" Target="https://digital.gov/2012/10/01/automated-translation-good-solution-or-not/" TargetMode="External"/><Relationship Id="rId4" Type="http://schemas.openxmlformats.org/officeDocument/2006/relationships/hyperlink" Target="https://digital.gov/event/2019/10/15/using-neural-machine-translation-for-multilingual-communic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hitehouse.gov/wp-content/uploads/2022/04/DOJ-EO13985-equity-summary.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5dcbb4d1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5dcbb4d1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Christine Stoneman - Chief, Federal Coordination and Compliance Section, Civil Rights Division, DOJ</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244a856eb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5244a856eb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48dd4fb_0_17:notes"/>
          <p:cNvSpPr>
            <a:spLocks noGrp="1" noRot="1" noChangeAspect="1"/>
          </p:cNvSpPr>
          <p:nvPr>
            <p:ph type="sldImg" idx="2"/>
          </p:nvPr>
        </p:nvSpPr>
        <p:spPr>
          <a:xfrm>
            <a:off x="381000" y="6731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48dd4f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vi-VN" dirty="0"/>
          </a:p>
          <a:p>
            <a:r>
              <a:rPr lang="vi-VN" dirty="0"/>
              <a:t>DOJ Press Release - November 21, 2022</a:t>
            </a:r>
          </a:p>
          <a:p>
            <a:pPr lvl="1"/>
            <a:r>
              <a:rPr lang="vi-VN" dirty="0">
                <a:hlinkClick r:id="rId3"/>
              </a:rPr>
              <a:t>English</a:t>
            </a:r>
            <a:r>
              <a:rPr lang="en-US" dirty="0"/>
              <a:t> (https://www.justice.gov/opa/pr/attorney-general-merrick-garland-issues-memorandum-improve-access-services-people-limited) </a:t>
            </a:r>
            <a:r>
              <a:rPr lang="vi-VN" dirty="0"/>
              <a:t> </a:t>
            </a:r>
          </a:p>
          <a:p>
            <a:pPr lvl="1"/>
            <a:r>
              <a:rPr lang="vi-VN" dirty="0">
                <a:hlinkClick r:id="rId4"/>
              </a:rPr>
              <a:t>Arabic</a:t>
            </a:r>
            <a:r>
              <a:rPr lang="en-US" dirty="0"/>
              <a:t> (https://www.justice.gov/opa/pr-21)</a:t>
            </a:r>
            <a:endParaRPr lang="vi-VN" dirty="0"/>
          </a:p>
          <a:p>
            <a:pPr lvl="1"/>
            <a:r>
              <a:rPr lang="vi-VN" dirty="0">
                <a:hlinkClick r:id="rId5"/>
              </a:rPr>
              <a:t>Chinese – Simplified</a:t>
            </a:r>
            <a:r>
              <a:rPr lang="en-US" dirty="0"/>
              <a:t> (https://www.justice.gov/opa/pr-22) </a:t>
            </a:r>
            <a:endParaRPr lang="vi-VN" dirty="0"/>
          </a:p>
          <a:p>
            <a:pPr lvl="1"/>
            <a:r>
              <a:rPr lang="vi-VN" dirty="0">
                <a:hlinkClick r:id="rId6"/>
              </a:rPr>
              <a:t>Chinese – Traditional</a:t>
            </a:r>
            <a:r>
              <a:rPr lang="en-US" dirty="0"/>
              <a:t> (https://www.justice.gov/opa/pr-23)</a:t>
            </a:r>
            <a:endParaRPr lang="vi-VN" dirty="0"/>
          </a:p>
          <a:p>
            <a:pPr lvl="1"/>
            <a:r>
              <a:rPr lang="vi-VN" dirty="0">
                <a:hlinkClick r:id="rId7"/>
              </a:rPr>
              <a:t>Korean</a:t>
            </a:r>
            <a:r>
              <a:rPr lang="en-US" dirty="0"/>
              <a:t> (https://www.justice.gov/opa/pr-24)</a:t>
            </a:r>
            <a:endParaRPr lang="vi-VN" dirty="0"/>
          </a:p>
          <a:p>
            <a:pPr lvl="1"/>
            <a:r>
              <a:rPr lang="vi-VN" dirty="0">
                <a:hlinkClick r:id="rId8"/>
              </a:rPr>
              <a:t>Spanish</a:t>
            </a:r>
            <a:r>
              <a:rPr lang="en-US" dirty="0"/>
              <a:t> (https://www.justice.gov/espanol/pr/el-fiscal-general-merrick-garland-emite-un-memorando-para-mejorar-el-acceso-servicios-por)</a:t>
            </a:r>
            <a:endParaRPr lang="vi-VN" dirty="0"/>
          </a:p>
          <a:p>
            <a:pPr lvl="1"/>
            <a:r>
              <a:rPr lang="vi-VN" dirty="0">
                <a:hlinkClick r:id="rId9"/>
              </a:rPr>
              <a:t>Tagalog</a:t>
            </a:r>
            <a:r>
              <a:rPr lang="en-US" dirty="0"/>
              <a:t> (https://www.justice.gov/opa/pr/ang-pangunahing-abogado-na-si-merrick-garland-ay-naglathala-nang-isang-panandaan-upang) </a:t>
            </a:r>
            <a:endParaRPr lang="vi-VN" dirty="0"/>
          </a:p>
          <a:p>
            <a:pPr lvl="1"/>
            <a:r>
              <a:rPr lang="vi-VN" dirty="0">
                <a:hlinkClick r:id="rId10"/>
              </a:rPr>
              <a:t>Vietnamese</a:t>
            </a:r>
            <a:r>
              <a:rPr lang="en-US" dirty="0"/>
              <a:t> (https://www.justice.gov/opa/pr/t-ng-ch-ng-l-merrick-garland-ra-b-n-ghi-nh-nh-m-c-i-thi-n-vi-c-ti-p-c-n-ca-c-d-ch-v-cho-nh-ng)</a:t>
            </a:r>
            <a:endParaRPr lang="vi-VN"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1d68a7f8d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1d68a7f8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DOJ Resolves Denver Police Matter, Launches New Law Enforcement Language Access Initiative (Press Release in 14 Languages) </a:t>
            </a:r>
            <a:r>
              <a:rPr lang="en-US" dirty="0">
                <a:hlinkClick r:id="rId3"/>
              </a:rPr>
              <a:t>Memorandum of Agreement</a:t>
            </a:r>
            <a:r>
              <a:rPr lang="en-US" dirty="0"/>
              <a:t> - December 19, 2022 (https://www.justice.gov/opa/press-release/file/1558796/download) </a:t>
            </a:r>
          </a:p>
          <a:p>
            <a:endParaRPr lang="en-US" dirty="0">
              <a:hlinkClick r:id="rId4"/>
            </a:endParaRPr>
          </a:p>
          <a:p>
            <a:r>
              <a:rPr lang="en-US" dirty="0">
                <a:hlinkClick r:id="rId4"/>
              </a:rPr>
              <a:t>DOJ YouTube Video</a:t>
            </a:r>
            <a:r>
              <a:rPr lang="en-US" dirty="0"/>
              <a:t> (English) - December 19, 2022  (https://www.youtube.com/watch?v=vS-icdPzioc) </a:t>
            </a:r>
          </a:p>
          <a:p>
            <a:endParaRPr lang="en-US" dirty="0">
              <a:hlinkClick r:id="rId5"/>
            </a:endParaRPr>
          </a:p>
          <a:p>
            <a:r>
              <a:rPr lang="en-US" dirty="0">
                <a:hlinkClick r:id="rId5"/>
              </a:rPr>
              <a:t>Denver Police Department, Language Access Policy</a:t>
            </a:r>
            <a:r>
              <a:rPr lang="en-US" dirty="0"/>
              <a:t> - December 2022 (https://www.justice.gov/opa/press-release/file/1558801/download)</a:t>
            </a:r>
          </a:p>
          <a:p>
            <a:endParaRPr lang="en-US" dirty="0">
              <a:hlinkClick r:id="rId6"/>
            </a:endParaRPr>
          </a:p>
          <a:p>
            <a:r>
              <a:rPr lang="en-US" dirty="0">
                <a:hlinkClick r:id="rId6"/>
              </a:rPr>
              <a:t>Justice Department Announces New Language Access Law Enforcement Initiative, Department Also Announces Resolution of Language Access Investigation Against Denver Police Department</a:t>
            </a:r>
            <a:r>
              <a:rPr lang="en-US" dirty="0"/>
              <a:t> (English) - December 19, 2022 (https://www.justice.gov/opa/press-release/file/1558801/download) </a:t>
            </a:r>
          </a:p>
          <a:p>
            <a:pPr lvl="1"/>
            <a:r>
              <a:rPr lang="en-US" dirty="0">
                <a:hlinkClick r:id="rId7"/>
              </a:rPr>
              <a:t>Amharic: </a:t>
            </a:r>
            <a:r>
              <a:rPr lang="am-ET" dirty="0">
                <a:hlinkClick r:id="rId7"/>
              </a:rPr>
              <a:t>አማርኛ</a:t>
            </a:r>
            <a:r>
              <a:rPr lang="en-US" dirty="0"/>
              <a:t> (https://www.justice.gov/opa/pr-26)</a:t>
            </a:r>
            <a:endParaRPr lang="am-ET" dirty="0"/>
          </a:p>
          <a:p>
            <a:pPr lvl="1"/>
            <a:r>
              <a:rPr lang="en-US" dirty="0">
                <a:hlinkClick r:id="rId8"/>
              </a:rPr>
              <a:t>Arabic: </a:t>
            </a:r>
            <a:r>
              <a:rPr lang="ar-AE" dirty="0">
                <a:hlinkClick r:id="rId8"/>
              </a:rPr>
              <a:t>العربية</a:t>
            </a:r>
            <a:r>
              <a:rPr lang="en-US" dirty="0"/>
              <a:t> (https://www.justice.gov/opa/pr-25) </a:t>
            </a:r>
            <a:endParaRPr lang="ar-AE" dirty="0"/>
          </a:p>
          <a:p>
            <a:pPr lvl="1"/>
            <a:r>
              <a:rPr lang="en-US" dirty="0">
                <a:hlinkClick r:id="rId9"/>
              </a:rPr>
              <a:t>Burmese: </a:t>
            </a:r>
            <a:r>
              <a:rPr lang="my-MM" dirty="0">
                <a:hlinkClick r:id="rId9"/>
              </a:rPr>
              <a:t>မြန်မာဘာသာ</a:t>
            </a:r>
            <a:r>
              <a:rPr lang="en-US" dirty="0"/>
              <a:t> (https://www.justice.gov/opa/pr-29)</a:t>
            </a:r>
            <a:endParaRPr lang="my-MM" dirty="0"/>
          </a:p>
          <a:p>
            <a:pPr lvl="1"/>
            <a:r>
              <a:rPr lang="en-US" dirty="0">
                <a:hlinkClick r:id="rId10"/>
              </a:rPr>
              <a:t>Chinese, Simplified: </a:t>
            </a:r>
            <a:r>
              <a:rPr lang="ja-JP" altLang="en-US" dirty="0">
                <a:hlinkClick r:id="rId10"/>
              </a:rPr>
              <a:t>简体字</a:t>
            </a:r>
            <a:r>
              <a:rPr lang="ja-JP" altLang="en-US" dirty="0"/>
              <a:t> </a:t>
            </a:r>
            <a:r>
              <a:rPr lang="en-US" altLang="ja-JP" dirty="0"/>
              <a:t>(https://www.justice.gov/opa/pr-31)</a:t>
            </a:r>
            <a:endParaRPr lang="ja-JP" altLang="en-US" dirty="0"/>
          </a:p>
          <a:p>
            <a:pPr lvl="1"/>
            <a:r>
              <a:rPr lang="en-US" dirty="0">
                <a:hlinkClick r:id="rId11"/>
              </a:rPr>
              <a:t>Chinese, Traditional: </a:t>
            </a:r>
            <a:r>
              <a:rPr lang="ja-JP" altLang="en-US" dirty="0">
                <a:hlinkClick r:id="rId11"/>
              </a:rPr>
              <a:t>簡體字</a:t>
            </a:r>
            <a:r>
              <a:rPr lang="ja-JP" altLang="en-US" dirty="0"/>
              <a:t> </a:t>
            </a:r>
            <a:r>
              <a:rPr lang="en-US" altLang="ja-JP" dirty="0"/>
              <a:t>(https://www.justice.gov/opa/pr-30)</a:t>
            </a:r>
            <a:endParaRPr lang="ja-JP" altLang="en-US" dirty="0"/>
          </a:p>
          <a:p>
            <a:pPr lvl="1"/>
            <a:r>
              <a:rPr lang="en-US" dirty="0">
                <a:hlinkClick r:id="rId12"/>
              </a:rPr>
              <a:t>Farsi: </a:t>
            </a:r>
            <a:r>
              <a:rPr lang="ar-AE" dirty="0">
                <a:hlinkClick r:id="rId12"/>
              </a:rPr>
              <a:t>فارسی</a:t>
            </a:r>
            <a:r>
              <a:rPr lang="en-US" dirty="0"/>
              <a:t> (https://www.justice.gov/opa/pr-27) </a:t>
            </a:r>
            <a:endParaRPr lang="ar-AE" dirty="0"/>
          </a:p>
          <a:p>
            <a:pPr lvl="1"/>
            <a:r>
              <a:rPr lang="en-US" dirty="0">
                <a:hlinkClick r:id="rId13"/>
              </a:rPr>
              <a:t>French: </a:t>
            </a:r>
            <a:r>
              <a:rPr lang="en-US" dirty="0" err="1">
                <a:hlinkClick r:id="rId13"/>
              </a:rPr>
              <a:t>Français</a:t>
            </a:r>
            <a:r>
              <a:rPr lang="en-US" dirty="0"/>
              <a:t> (https://www.justice.gov/opa/pr/le-minist-re-de-la-justice-annonce-une-nouvelle-initiative-pour-assurer-l-acc-s-linguistique)</a:t>
            </a:r>
          </a:p>
          <a:p>
            <a:pPr lvl="1"/>
            <a:r>
              <a:rPr lang="en-US" dirty="0">
                <a:hlinkClick r:id="rId14"/>
              </a:rPr>
              <a:t>Karen: </a:t>
            </a:r>
            <a:r>
              <a:rPr lang="my-MM" dirty="0">
                <a:hlinkClick r:id="rId14"/>
              </a:rPr>
              <a:t>ကညီ</a:t>
            </a:r>
            <a:r>
              <a:rPr lang="en-US" dirty="0"/>
              <a:t> (https://www.justice.gov/opa/pr/justice-department-announces-new-language-access-law-enforcement-initiative-0)</a:t>
            </a:r>
            <a:endParaRPr lang="my-MM" dirty="0"/>
          </a:p>
          <a:p>
            <a:pPr lvl="1"/>
            <a:r>
              <a:rPr lang="en-US" dirty="0">
                <a:hlinkClick r:id="rId15"/>
              </a:rPr>
              <a:t>Nepali:  </a:t>
            </a:r>
            <a:r>
              <a:rPr lang="hi-IN" dirty="0">
                <a:hlinkClick r:id="rId15"/>
              </a:rPr>
              <a:t>नेपाली</a:t>
            </a:r>
            <a:r>
              <a:rPr lang="en-US" dirty="0"/>
              <a:t> (https://www.justice.gov/opa/pr/opa-29)</a:t>
            </a:r>
            <a:endParaRPr lang="hi-IN" dirty="0"/>
          </a:p>
          <a:p>
            <a:pPr lvl="1"/>
            <a:r>
              <a:rPr lang="en-US" dirty="0">
                <a:hlinkClick r:id="rId16"/>
              </a:rPr>
              <a:t>Rohingya: </a:t>
            </a:r>
            <a:r>
              <a:rPr lang="en-US" dirty="0" err="1">
                <a:hlinkClick r:id="rId16"/>
              </a:rPr>
              <a:t>Ruáingga</a:t>
            </a:r>
            <a:r>
              <a:rPr lang="en-US" dirty="0"/>
              <a:t> (</a:t>
            </a:r>
            <a:r>
              <a:rPr lang="en-US" dirty="0">
                <a:hlinkClick r:id="rId17"/>
              </a:rPr>
              <a:t>Audio Version</a:t>
            </a:r>
            <a:r>
              <a:rPr lang="en-US" dirty="0"/>
              <a:t>) (https://www.justice.gov/opa/pr/bisaror-dif-rm-n-e-kanun-so-lo-yall-nuwa-zuban-lootfa-bar-monsubar-lan-go-jje)</a:t>
            </a:r>
          </a:p>
          <a:p>
            <a:pPr lvl="1"/>
            <a:r>
              <a:rPr lang="en-US" dirty="0">
                <a:hlinkClick r:id="rId18"/>
              </a:rPr>
              <a:t>Russian: P</a:t>
            </a:r>
            <a:r>
              <a:rPr lang="az-Cyrl-AZ" dirty="0">
                <a:hlinkClick r:id="rId18"/>
              </a:rPr>
              <a:t>усский</a:t>
            </a:r>
            <a:r>
              <a:rPr lang="en-US" dirty="0"/>
              <a:t> (https://www.justice.gov/opa/pr-28)</a:t>
            </a:r>
            <a:endParaRPr lang="az-Cyrl-AZ" dirty="0"/>
          </a:p>
          <a:p>
            <a:pPr lvl="1"/>
            <a:r>
              <a:rPr lang="en-US" dirty="0">
                <a:hlinkClick r:id="rId19"/>
              </a:rPr>
              <a:t>Somali: </a:t>
            </a:r>
            <a:r>
              <a:rPr lang="en-US" dirty="0" err="1">
                <a:hlinkClick r:id="rId19"/>
              </a:rPr>
              <a:t>Soomaaliga</a:t>
            </a:r>
            <a:r>
              <a:rPr lang="en-US" dirty="0"/>
              <a:t> (https://www.justice.gov/opa/pr/wasaaradda-cadaaladda-oo-ku-dhawaaqday-hindisaha-dhaqangelinta-sharciga-luuqad-cusub)</a:t>
            </a:r>
          </a:p>
          <a:p>
            <a:pPr lvl="1"/>
            <a:r>
              <a:rPr lang="en-US" dirty="0">
                <a:hlinkClick r:id="rId20"/>
              </a:rPr>
              <a:t>Spanish: </a:t>
            </a:r>
            <a:r>
              <a:rPr lang="en-US" dirty="0" err="1">
                <a:hlinkClick r:id="rId20"/>
              </a:rPr>
              <a:t>Español</a:t>
            </a:r>
            <a:r>
              <a:rPr lang="en-US" dirty="0"/>
              <a:t> (https://www.justice.gov/espanol/pr/el-departamento-de-justicia-anuncia-una-nueva-iniciativa-del-orden-p-blico-para-el-acceso)</a:t>
            </a:r>
          </a:p>
          <a:p>
            <a:pPr lvl="1"/>
            <a:r>
              <a:rPr lang="en-US" dirty="0">
                <a:hlinkClick r:id="rId21"/>
              </a:rPr>
              <a:t>Vietnamese: </a:t>
            </a:r>
            <a:r>
              <a:rPr lang="en-US" dirty="0" err="1">
                <a:hlinkClick r:id="rId21"/>
              </a:rPr>
              <a:t>Tiếng</a:t>
            </a:r>
            <a:r>
              <a:rPr lang="en-US" dirty="0">
                <a:hlinkClick r:id="rId21"/>
              </a:rPr>
              <a:t> </a:t>
            </a:r>
            <a:r>
              <a:rPr lang="en-US" dirty="0" err="1">
                <a:hlinkClick r:id="rId21"/>
              </a:rPr>
              <a:t>Việt</a:t>
            </a:r>
            <a:r>
              <a:rPr lang="en-US" dirty="0"/>
              <a:t> (https://www.justice.gov/opa/pr/b-t-pha-p-c-ng-b-chi-nh-sa-ch-m-i-v-vi-c-c-quan-th-c-thi-pha-p-lu-t-chu-ng-trong-vi-c-ti-p-c)</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dcbb4d1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5dcbb4d1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hlinkClick r:id="rId3"/>
            </a:endParaRPr>
          </a:p>
          <a:p>
            <a:pPr marL="0" lvl="0" indent="0">
              <a:buNone/>
            </a:pPr>
            <a:r>
              <a:rPr lang="en-US" dirty="0">
                <a:hlinkClick r:id="rId4"/>
              </a:rPr>
              <a:t>Language Access Planning | LEP.gov</a:t>
            </a:r>
            <a:endParaRPr lang="en-US" dirty="0"/>
          </a:p>
          <a:p>
            <a:pPr marL="0" lvl="0" indent="0">
              <a:buNone/>
            </a:pPr>
            <a:r>
              <a:rPr lang="en-US" dirty="0"/>
              <a:t>(https://www.lep.gov/language-access-planning#toc-translation-and-interpretation-procurement-series-tips-)</a:t>
            </a:r>
          </a:p>
          <a:p>
            <a:pPr marL="0" lvl="0" indent="0">
              <a:buNone/>
            </a:pPr>
            <a:endParaRPr lang="en-US" dirty="0"/>
          </a:p>
          <a:p>
            <a:pPr marL="0" lvl="0" indent="0">
              <a:buNone/>
            </a:pPr>
            <a:endParaRPr lang="en-US" dirty="0">
              <a:hlinkClick r:id="rId3"/>
            </a:endParaRPr>
          </a:p>
          <a:p>
            <a:r>
              <a:rPr lang="en-US" dirty="0">
                <a:hlinkClick r:id="rId5"/>
              </a:rPr>
              <a:t>Before You Hire - Ask Yourself: “What are my Project’s Language Needs?</a:t>
            </a:r>
            <a:r>
              <a:rPr lang="en-US" dirty="0">
                <a:hlinkClick r:id="rId6"/>
              </a:rPr>
              <a:t> </a:t>
            </a:r>
            <a:r>
              <a:rPr lang="en-US" dirty="0"/>
              <a:t> - TIPS to making language service hiring decisions (https://www.lep.gov/sites/lep/files/media/document/2020-03/TIPS_Before_You_Hire.pdf)</a:t>
            </a:r>
          </a:p>
          <a:p>
            <a:endParaRPr lang="en-US" dirty="0">
              <a:hlinkClick r:id="rId7"/>
            </a:endParaRPr>
          </a:p>
          <a:p>
            <a:r>
              <a:rPr lang="en-US" dirty="0">
                <a:hlinkClick r:id="rId7"/>
              </a:rPr>
              <a:t>TIPS on Hiring the Right Telephonic Interpretation Vendor</a:t>
            </a:r>
            <a:r>
              <a:rPr lang="en-US" dirty="0"/>
              <a:t>- TIPS to finding a high-quality telephone interpretation vendor (https://www.lep.gov/sites/lep/files/media/document/2020-03/TIPS_Telephone_Vendor_Selection.pdf)</a:t>
            </a:r>
          </a:p>
          <a:p>
            <a:endParaRPr lang="en-US" dirty="0">
              <a:hlinkClick r:id="rId8"/>
            </a:endParaRPr>
          </a:p>
          <a:p>
            <a:r>
              <a:rPr lang="en-US" dirty="0">
                <a:hlinkClick r:id="rId8"/>
              </a:rPr>
              <a:t>TIPS for Working with Telephone Interpreters </a:t>
            </a:r>
            <a:r>
              <a:rPr lang="en-US" dirty="0"/>
              <a:t>- TIPS for planning, placing, and troubleshooting calls with telephone interpreters(https://www.lep.gov/sites/lep/files/media/document/2020-03/TIPS_Telephone_Interpreters_0.pdf)</a:t>
            </a:r>
          </a:p>
          <a:p>
            <a:endParaRPr lang="en-US" dirty="0">
              <a:hlinkClick r:id="rId9"/>
            </a:endParaRPr>
          </a:p>
          <a:p>
            <a:r>
              <a:rPr lang="en-US" dirty="0">
                <a:hlinkClick r:id="rId9"/>
              </a:rPr>
              <a:t>What Does it Mean to be a Certified Linguist?</a:t>
            </a:r>
            <a:r>
              <a:rPr lang="en-US" dirty="0"/>
              <a:t> - TIPS to discovering vendor and linguist qualifications (https://www.lep.gov/sites/lep/files/media/document/2020-03/TIPS_Trust_Me_Im_Certified.pdf)</a:t>
            </a:r>
          </a:p>
          <a:p>
            <a:endParaRPr lang="en-US" dirty="0">
              <a:hlinkClick r:id="rId10"/>
            </a:endParaRPr>
          </a:p>
          <a:p>
            <a:r>
              <a:rPr lang="en-US" dirty="0">
                <a:hlinkClick r:id="rId10"/>
              </a:rPr>
              <a:t>TIPS on Building an Effective Staff Language Service Program</a:t>
            </a:r>
            <a:r>
              <a:rPr lang="en-US" dirty="0"/>
              <a:t> - TIPS for recruiting, hiring, assessing, and retaining staff linguists (https://www.lep.gov/sites/lep/files/media/document/2020-03/TIPS_Effective_Language_Program.pdf)</a:t>
            </a:r>
          </a:p>
          <a:p>
            <a:pPr marL="0" lvl="0" indent="0">
              <a:buNone/>
            </a:pPr>
            <a:endParaRPr lang="en-US" dirty="0">
              <a:hlinkClick r:id="rId3"/>
            </a:endParaRPr>
          </a:p>
          <a:p>
            <a:pPr marL="0" lvl="0" indent="0">
              <a:buNone/>
            </a:pPr>
            <a:r>
              <a:rPr lang="en-US" dirty="0">
                <a:hlinkClick r:id="rId11"/>
              </a:rPr>
              <a:t>Data and Language Maps | LEP.gov</a:t>
            </a:r>
            <a:r>
              <a:rPr lang="en-US" dirty="0"/>
              <a:t> (https://www.lep.gov/maps)</a:t>
            </a:r>
            <a:endParaRPr lang="en-US" dirty="0">
              <a:hlinkClick r:id="rId3"/>
            </a:endParaRPr>
          </a:p>
          <a:p>
            <a:pPr marL="0" lvl="0" indent="0" algn="l" rtl="0">
              <a:spcBef>
                <a:spcPts val="0"/>
              </a:spcBef>
              <a:spcAft>
                <a:spcPts val="0"/>
              </a:spcAft>
              <a:buNone/>
            </a:pPr>
            <a:endParaRPr lang="en-US" dirty="0">
              <a:hlinkClick r:id="rId3"/>
            </a:endParaRPr>
          </a:p>
          <a:p>
            <a:pPr marL="0" lvl="0" indent="0" algn="l" rtl="0">
              <a:spcBef>
                <a:spcPts val="0"/>
              </a:spcBef>
              <a:spcAft>
                <a:spcPts val="0"/>
              </a:spcAft>
              <a:buNone/>
            </a:pPr>
            <a:r>
              <a:rPr lang="en-US" dirty="0">
                <a:hlinkClick r:id="rId3"/>
              </a:rPr>
              <a:t>Digital Services and Websites | LEP.gov</a:t>
            </a:r>
            <a:r>
              <a:rPr lang="en-US" dirty="0"/>
              <a:t> (https://www.lep.gov/digital-services-and-websites) </a:t>
            </a:r>
          </a:p>
          <a:p>
            <a:pPr marL="0" lvl="0" indent="0" algn="l" rtl="0">
              <a:spcBef>
                <a:spcPts val="0"/>
              </a:spcBef>
              <a:spcAft>
                <a:spcPts val="0"/>
              </a:spcAft>
              <a:buNone/>
            </a:pPr>
            <a:endParaRPr lang="en-US" dirty="0"/>
          </a:p>
          <a:p>
            <a:pPr marL="0" lvl="0" indent="0">
              <a:buNone/>
            </a:pPr>
            <a:r>
              <a:rPr lang="en-US" dirty="0">
                <a:hlinkClick r:id="rId12"/>
              </a:rPr>
              <a:t>Law Enforcement | LEP</a:t>
            </a:r>
            <a:r>
              <a:rPr lang="en-US" dirty="0"/>
              <a:t> (https://www.lep.gov/law-enforcement)</a:t>
            </a:r>
            <a:endParaRPr dirty="0"/>
          </a:p>
        </p:txBody>
      </p:sp>
      <p:sp>
        <p:nvSpPr>
          <p:cNvPr id="2" name="Rectangle 1">
            <a:extLst>
              <a:ext uri="{FF2B5EF4-FFF2-40B4-BE49-F238E27FC236}">
                <a16:creationId xmlns:a16="http://schemas.microsoft.com/office/drawing/2014/main" id="{0F467647-A4FE-41FF-B84D-7F81BBE19BEC}"/>
              </a:ext>
            </a:extLst>
          </p:cNvPr>
          <p:cNvSpPr/>
          <p:nvPr/>
        </p:nvSpPr>
        <p:spPr>
          <a:xfrm>
            <a:off x="685800" y="8686800"/>
            <a:ext cx="2004075" cy="307777"/>
          </a:xfrm>
          <a:prstGeom prst="rect">
            <a:avLst/>
          </a:prstGeom>
        </p:spPr>
        <p:txBody>
          <a:bodyPr wrap="none">
            <a:spAutoFit/>
          </a:bodyPr>
          <a:lstStyle/>
          <a:p>
            <a:r>
              <a:rPr lang="en-US" dirty="0">
                <a:hlinkClick r:id="rId13"/>
              </a:rPr>
              <a:t>State Courts | LEP.gov</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5248dd4f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5248dd4f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244a856e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244a856e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r>
              <a:rPr lang="en-US" sz="1100" b="0" i="0" u="none" strike="noStrike" cap="none" dirty="0">
                <a:solidFill>
                  <a:srgbClr val="000000"/>
                </a:solidFill>
                <a:effectLst/>
                <a:latin typeface="Arial"/>
                <a:ea typeface="Arial"/>
                <a:cs typeface="Arial"/>
                <a:sym typeface="Arial"/>
              </a:rPr>
              <a:t>Guide: </a:t>
            </a:r>
            <a:r>
              <a:rPr lang="en-US" sz="1100" b="0" i="0" u="none" strike="noStrike" cap="none" dirty="0">
                <a:solidFill>
                  <a:srgbClr val="000000"/>
                </a:solidFill>
                <a:effectLst/>
                <a:latin typeface="Arial"/>
                <a:ea typeface="Arial"/>
                <a:cs typeface="Arial"/>
                <a:sym typeface="Arial"/>
                <a:hlinkClick r:id="rId3"/>
              </a:rPr>
              <a:t>Improving Access to Public Websites and Digital Services for LEP Persons</a:t>
            </a:r>
            <a:r>
              <a:rPr lang="en-US" sz="1100" b="0" i="0" u="none" strike="noStrike" cap="none" dirty="0">
                <a:solidFill>
                  <a:srgbClr val="000000"/>
                </a:solidFill>
                <a:effectLst/>
                <a:latin typeface="Arial"/>
                <a:ea typeface="Arial"/>
                <a:cs typeface="Arial"/>
                <a:sym typeface="Arial"/>
              </a:rPr>
              <a:t>, page 5. (https://www.lep.gov/sites/lep/files/media/document/2021-12/2021_12_07_Website_Language_Access_Guide_508.pdf#page=5)</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Webinar: </a:t>
            </a:r>
            <a:r>
              <a:rPr lang="en-US" sz="1100" b="0" i="0" u="none" strike="noStrike" cap="none" dirty="0">
                <a:solidFill>
                  <a:srgbClr val="000000"/>
                </a:solidFill>
                <a:effectLst/>
                <a:latin typeface="Arial"/>
                <a:ea typeface="Arial"/>
                <a:cs typeface="Arial"/>
                <a:sym typeface="Arial"/>
                <a:hlinkClick r:id="rId4"/>
              </a:rPr>
              <a:t>Using Neural Machine Translation for Multilingual Communication</a:t>
            </a:r>
            <a:r>
              <a:rPr lang="en-US" sz="1100" b="0" i="0" u="none" strike="noStrike" cap="none" dirty="0">
                <a:solidFill>
                  <a:srgbClr val="000000"/>
                </a:solidFill>
                <a:effectLst/>
                <a:latin typeface="Arial"/>
                <a:ea typeface="Arial"/>
                <a:cs typeface="Arial"/>
                <a:sym typeface="Arial"/>
              </a:rPr>
              <a:t>, Digital.gov, GSA, October 2019. (https://digital.gov/event/2019/10/15/using-neural-machine-translation-for-multilingual-communication/)</a:t>
            </a:r>
          </a:p>
          <a:p>
            <a:endParaRPr lang="en-US" sz="1100" b="0" i="0" u="none" strike="noStrike" cap="none" dirty="0">
              <a:solidFill>
                <a:srgbClr val="000000"/>
              </a:solidFill>
              <a:effectLst/>
              <a:latin typeface="Arial"/>
              <a:ea typeface="Arial"/>
              <a:cs typeface="Arial"/>
              <a:sym typeface="Arial"/>
              <a:hlinkClick r:id="rId5"/>
            </a:endParaRPr>
          </a:p>
          <a:p>
            <a:r>
              <a:rPr lang="en-US" sz="1100" b="0" i="0" u="none" strike="noStrike" cap="none" dirty="0">
                <a:solidFill>
                  <a:srgbClr val="000000"/>
                </a:solidFill>
                <a:effectLst/>
                <a:latin typeface="Arial"/>
                <a:ea typeface="Arial"/>
                <a:cs typeface="Arial"/>
                <a:sym typeface="Arial"/>
                <a:hlinkClick r:id="rId5"/>
              </a:rPr>
              <a:t>Lost in Translation: Automatic Translation Good Solution or Not</a:t>
            </a:r>
            <a:r>
              <a:rPr lang="en-US" sz="1100" b="0" i="0" u="none" strike="noStrike" cap="none" dirty="0">
                <a:solidFill>
                  <a:srgbClr val="000000"/>
                </a:solidFill>
                <a:effectLst/>
                <a:latin typeface="Arial"/>
                <a:ea typeface="Arial"/>
                <a:cs typeface="Arial"/>
                <a:sym typeface="Arial"/>
              </a:rPr>
              <a:t>, Digital.gov, GSA, October 2012. (https://digital.gov/2012/10/01/automated-translation-good-solution-or-not/)</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U.S. Department of Health and Human Services, Office for Civil Rights, </a:t>
            </a:r>
            <a:r>
              <a:rPr lang="en-US" sz="1100" b="0" i="0" u="none" strike="noStrike" cap="none" dirty="0">
                <a:solidFill>
                  <a:srgbClr val="000000"/>
                </a:solidFill>
                <a:effectLst/>
                <a:latin typeface="Arial"/>
                <a:ea typeface="Arial"/>
                <a:cs typeface="Arial"/>
                <a:sym typeface="Arial"/>
                <a:hlinkClick r:id="rId6"/>
              </a:rPr>
              <a:t>General Questions about Section 1557, Question # 42</a:t>
            </a:r>
            <a:r>
              <a:rPr lang="en-US" sz="1100" b="0" i="0" u="none" strike="noStrike" cap="none" dirty="0">
                <a:solidFill>
                  <a:srgbClr val="000000"/>
                </a:solidFill>
                <a:effectLst/>
                <a:latin typeface="Arial"/>
                <a:ea typeface="Arial"/>
                <a:cs typeface="Arial"/>
                <a:sym typeface="Arial"/>
              </a:rPr>
              <a:t>, May 2017 (https://www.hhs.gov/civil-rights/for-individuals/section-1557/1557faqs/index.html#General%20Questions)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defTabSz="891521">
              <a:defRPr/>
            </a:pPr>
            <a:fld id="{A843AC29-6C7E-4DC8-9189-4857D76A8B52}" type="slidenum">
              <a:rPr lang="en-US">
                <a:solidFill>
                  <a:prstClr val="black"/>
                </a:solidFill>
                <a:latin typeface="Calibri" panose="020F0502020204030204"/>
              </a:rPr>
              <a:pPr defTabSz="891521">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66216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Equity Action Plan Summary: U.S. Department of Justice (whitehouse.gov)</a:t>
            </a:r>
            <a:r>
              <a:rPr lang="en-US" dirty="0"/>
              <a:t> (https://www.whitehouse.gov/wp-content/uploads/2022/04/DOJ-EO13985-equity-summary.pdf)</a:t>
            </a:r>
          </a:p>
        </p:txBody>
      </p:sp>
    </p:spTree>
    <p:extLst>
      <p:ext uri="{BB962C8B-B14F-4D97-AF65-F5344CB8AC3E}">
        <p14:creationId xmlns:p14="http://schemas.microsoft.com/office/powerpoint/2010/main" val="865223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52E5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38000" y="940425"/>
            <a:ext cx="82680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3800">
                <a:solidFill>
                  <a:srgbClr val="FFFFFF"/>
                </a:solidFill>
                <a:latin typeface="Helvetica" pitchFamily="2" charset="0"/>
                <a:ea typeface="Helvetica" pitchFamily="2" charset="0"/>
                <a:cs typeface="Helvetica" pitchFamily="2" charset="0"/>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Department of Justice</a:t>
            </a:r>
            <a:endParaRPr dirty="0"/>
          </a:p>
        </p:txBody>
      </p:sp>
      <p:sp>
        <p:nvSpPr>
          <p:cNvPr id="11" name="Google Shape;11;p2"/>
          <p:cNvSpPr txBox="1">
            <a:spLocks noGrp="1"/>
          </p:cNvSpPr>
          <p:nvPr>
            <p:ph type="subTitle" idx="1"/>
          </p:nvPr>
        </p:nvSpPr>
        <p:spPr>
          <a:xfrm>
            <a:off x="438000" y="2371300"/>
            <a:ext cx="51483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2400">
                <a:solidFill>
                  <a:srgbClr val="FFFFFF"/>
                </a:solidFill>
                <a:latin typeface="Helvetica" pitchFamily="2" charset="0"/>
                <a:ea typeface="Helvetica" pitchFamily="2" charset="0"/>
                <a:cs typeface="Helvetica" pitchFamily="2" charset="0"/>
                <a:sym typeface="Public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3964475"/>
            <a:ext cx="9144000" cy="117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5AE67738-E029-E148-AAC8-A30CED104775}"/>
              </a:ext>
            </a:extLst>
          </p:cNvPr>
          <p:cNvPicPr>
            <a:picLocks noChangeAspect="1"/>
          </p:cNvPicPr>
          <p:nvPr userDrawn="1"/>
        </p:nvPicPr>
        <p:blipFill>
          <a:blip r:embed="rId2"/>
          <a:stretch>
            <a:fillRect/>
          </a:stretch>
        </p:blipFill>
        <p:spPr>
          <a:xfrm>
            <a:off x="438000" y="4270592"/>
            <a:ext cx="2954215" cy="52585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1"/>
        <p:cNvGrpSpPr/>
        <p:nvPr/>
      </p:nvGrpSpPr>
      <p:grpSpPr>
        <a:xfrm>
          <a:off x="0" y="0"/>
          <a:ext cx="0" cy="0"/>
          <a:chOff x="0" y="0"/>
          <a:chExt cx="0" cy="0"/>
        </a:xfrm>
      </p:grpSpPr>
      <p:sp>
        <p:nvSpPr>
          <p:cNvPr id="22" name="Google Shape;22;p4"/>
          <p:cNvSpPr/>
          <p:nvPr/>
        </p:nvSpPr>
        <p:spPr>
          <a:xfrm>
            <a:off x="550475" y="1835700"/>
            <a:ext cx="42600" cy="33078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4200">
                <a:solidFill>
                  <a:srgbClr val="FFFFFF"/>
                </a:solidFill>
                <a:latin typeface="Helvetica" pitchFamily="2" charset="0"/>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r>
              <a:rPr lang="en-US"/>
              <a:t>Click to edit Master title style</a:t>
            </a:r>
            <a:endParaRPr dirty="0"/>
          </a:p>
        </p:txBody>
      </p:sp>
      <p:sp>
        <p:nvSpPr>
          <p:cNvPr id="24" name="Google Shape;24;p4"/>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SemiBold"/>
              <a:buAutoNum type="arabicPeriod"/>
              <a:defRPr sz="2400" b="0">
                <a:solidFill>
                  <a:srgbClr val="FFFFFF"/>
                </a:solidFill>
                <a:latin typeface="Helvetica" pitchFamily="2" charset="0"/>
                <a:ea typeface="Helvetica" pitchFamily="2" charset="0"/>
                <a:cs typeface="Helvetica" pitchFamily="2" charset="0"/>
                <a:sym typeface="Source Sans Pro SemiBold"/>
              </a:defRPr>
            </a:lvl1pPr>
            <a:lvl2pPr lvl="1" algn="ctr" rtl="0">
              <a:lnSpc>
                <a:spcPct val="115000"/>
              </a:lnSpc>
              <a:spcBef>
                <a:spcPts val="0"/>
              </a:spcBef>
              <a:spcAft>
                <a:spcPts val="0"/>
              </a:spcAft>
              <a:buClr>
                <a:srgbClr val="FFFFFF"/>
              </a:buClr>
              <a:buSzPts val="2800"/>
              <a:buAutoNum type="alphaLcPeriod"/>
              <a:defRPr sz="2800">
                <a:solidFill>
                  <a:srgbClr val="FFFFFF"/>
                </a:solidFill>
              </a:defRPr>
            </a:lvl2pPr>
            <a:lvl3pPr lvl="2" algn="ctr" rtl="0">
              <a:lnSpc>
                <a:spcPct val="115000"/>
              </a:lnSpc>
              <a:spcBef>
                <a:spcPts val="0"/>
              </a:spcBef>
              <a:spcAft>
                <a:spcPts val="0"/>
              </a:spcAft>
              <a:buClr>
                <a:srgbClr val="FFFFFF"/>
              </a:buClr>
              <a:buSzPts val="2800"/>
              <a:buAutoNum type="romanLcPeriod"/>
              <a:defRPr sz="2800">
                <a:solidFill>
                  <a:srgbClr val="FFFFFF"/>
                </a:solidFill>
              </a:defRPr>
            </a:lvl3pPr>
            <a:lvl4pPr lvl="3" algn="ctr" rtl="0">
              <a:lnSpc>
                <a:spcPct val="115000"/>
              </a:lnSpc>
              <a:spcBef>
                <a:spcPts val="0"/>
              </a:spcBef>
              <a:spcAft>
                <a:spcPts val="0"/>
              </a:spcAft>
              <a:buClr>
                <a:srgbClr val="FFFFFF"/>
              </a:buClr>
              <a:buSzPts val="2800"/>
              <a:buAutoNum type="arabicPeriod"/>
              <a:defRPr sz="2800">
                <a:solidFill>
                  <a:srgbClr val="FFFFFF"/>
                </a:solidFill>
              </a:defRPr>
            </a:lvl4pPr>
            <a:lvl5pPr lvl="4" algn="ctr" rtl="0">
              <a:lnSpc>
                <a:spcPct val="115000"/>
              </a:lnSpc>
              <a:spcBef>
                <a:spcPts val="0"/>
              </a:spcBef>
              <a:spcAft>
                <a:spcPts val="0"/>
              </a:spcAft>
              <a:buClr>
                <a:srgbClr val="FFFFFF"/>
              </a:buClr>
              <a:buSzPts val="2800"/>
              <a:buAutoNum type="alphaLcPeriod"/>
              <a:defRPr sz="2800">
                <a:solidFill>
                  <a:srgbClr val="FFFFFF"/>
                </a:solidFill>
              </a:defRPr>
            </a:lvl5pPr>
            <a:lvl6pPr lvl="5" algn="ctr" rtl="0">
              <a:lnSpc>
                <a:spcPct val="115000"/>
              </a:lnSpc>
              <a:spcBef>
                <a:spcPts val="0"/>
              </a:spcBef>
              <a:spcAft>
                <a:spcPts val="0"/>
              </a:spcAft>
              <a:buClr>
                <a:srgbClr val="FFFFFF"/>
              </a:buClr>
              <a:buSzPts val="2800"/>
              <a:buAutoNum type="romanLcPeriod"/>
              <a:defRPr sz="2800">
                <a:solidFill>
                  <a:srgbClr val="FFFFFF"/>
                </a:solidFill>
              </a:defRPr>
            </a:lvl6pPr>
            <a:lvl7pPr lvl="6" algn="ctr" rtl="0">
              <a:lnSpc>
                <a:spcPct val="115000"/>
              </a:lnSpc>
              <a:spcBef>
                <a:spcPts val="0"/>
              </a:spcBef>
              <a:spcAft>
                <a:spcPts val="0"/>
              </a:spcAft>
              <a:buClr>
                <a:srgbClr val="FFFFFF"/>
              </a:buClr>
              <a:buSzPts val="2800"/>
              <a:buAutoNum type="arabicPeriod"/>
              <a:defRPr sz="2800">
                <a:solidFill>
                  <a:srgbClr val="FFFFFF"/>
                </a:solidFill>
              </a:defRPr>
            </a:lvl7pPr>
            <a:lvl8pPr lvl="7" algn="ctr" rtl="0">
              <a:lnSpc>
                <a:spcPct val="115000"/>
              </a:lnSpc>
              <a:spcBef>
                <a:spcPts val="0"/>
              </a:spcBef>
              <a:spcAft>
                <a:spcPts val="0"/>
              </a:spcAft>
              <a:buClr>
                <a:srgbClr val="FFFFFF"/>
              </a:buClr>
              <a:buSzPts val="2800"/>
              <a:buAutoNum type="alphaLcPeriod"/>
              <a:defRPr sz="2800">
                <a:solidFill>
                  <a:srgbClr val="FFFFFF"/>
                </a:solidFill>
              </a:defRPr>
            </a:lvl8pPr>
            <a:lvl9pPr lvl="8" algn="ctr" rtl="0">
              <a:lnSpc>
                <a:spcPct val="115000"/>
              </a:lnSpc>
              <a:spcBef>
                <a:spcPts val="0"/>
              </a:spcBef>
              <a:spcAft>
                <a:spcPts val="0"/>
              </a:spcAft>
              <a:buClr>
                <a:srgbClr val="FFFFFF"/>
              </a:buClr>
              <a:buSzPts val="2800"/>
              <a:buAutoNum type="romanLcPeriod"/>
              <a:defRPr sz="2800">
                <a:solidFill>
                  <a:srgbClr val="FFFFFF"/>
                </a:solidFill>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 Bright">
  <p:cSld name="SECTION_HEADER_1">
    <p:bg>
      <p:bgPr>
        <a:solidFill>
          <a:srgbClr val="EDF2F6"/>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4200">
                <a:solidFill>
                  <a:srgbClr val="1C304A"/>
                </a:solidFill>
                <a:latin typeface="Helvetica" pitchFamily="2" charset="0"/>
              </a:defRPr>
            </a:lvl1pPr>
            <a:lvl2pPr lvl="1" algn="ctr" rtl="0">
              <a:spcBef>
                <a:spcPts val="0"/>
              </a:spcBef>
              <a:spcAft>
                <a:spcPts val="0"/>
              </a:spcAft>
              <a:buClr>
                <a:srgbClr val="1C304A"/>
              </a:buClr>
              <a:buSzPts val="5200"/>
              <a:buNone/>
              <a:defRPr sz="5200">
                <a:solidFill>
                  <a:srgbClr val="1C304A"/>
                </a:solidFill>
              </a:defRPr>
            </a:lvl2pPr>
            <a:lvl3pPr lvl="2" algn="ctr" rtl="0">
              <a:spcBef>
                <a:spcPts val="0"/>
              </a:spcBef>
              <a:spcAft>
                <a:spcPts val="0"/>
              </a:spcAft>
              <a:buClr>
                <a:srgbClr val="1C304A"/>
              </a:buClr>
              <a:buSzPts val="5200"/>
              <a:buNone/>
              <a:defRPr sz="5200">
                <a:solidFill>
                  <a:srgbClr val="1C304A"/>
                </a:solidFill>
              </a:defRPr>
            </a:lvl3pPr>
            <a:lvl4pPr lvl="3" algn="ctr" rtl="0">
              <a:spcBef>
                <a:spcPts val="0"/>
              </a:spcBef>
              <a:spcAft>
                <a:spcPts val="0"/>
              </a:spcAft>
              <a:buClr>
                <a:srgbClr val="1C304A"/>
              </a:buClr>
              <a:buSzPts val="5200"/>
              <a:buNone/>
              <a:defRPr sz="5200">
                <a:solidFill>
                  <a:srgbClr val="1C304A"/>
                </a:solidFill>
              </a:defRPr>
            </a:lvl4pPr>
            <a:lvl5pPr lvl="4" algn="ctr" rtl="0">
              <a:spcBef>
                <a:spcPts val="0"/>
              </a:spcBef>
              <a:spcAft>
                <a:spcPts val="0"/>
              </a:spcAft>
              <a:buClr>
                <a:srgbClr val="1C304A"/>
              </a:buClr>
              <a:buSzPts val="5200"/>
              <a:buNone/>
              <a:defRPr sz="5200">
                <a:solidFill>
                  <a:srgbClr val="1C304A"/>
                </a:solidFill>
              </a:defRPr>
            </a:lvl5pPr>
            <a:lvl6pPr lvl="5" algn="ctr" rtl="0">
              <a:spcBef>
                <a:spcPts val="0"/>
              </a:spcBef>
              <a:spcAft>
                <a:spcPts val="0"/>
              </a:spcAft>
              <a:buClr>
                <a:srgbClr val="1C304A"/>
              </a:buClr>
              <a:buSzPts val="5200"/>
              <a:buNone/>
              <a:defRPr sz="5200">
                <a:solidFill>
                  <a:srgbClr val="1C304A"/>
                </a:solidFill>
              </a:defRPr>
            </a:lvl6pPr>
            <a:lvl7pPr lvl="6" algn="ctr" rtl="0">
              <a:spcBef>
                <a:spcPts val="0"/>
              </a:spcBef>
              <a:spcAft>
                <a:spcPts val="0"/>
              </a:spcAft>
              <a:buClr>
                <a:srgbClr val="1C304A"/>
              </a:buClr>
              <a:buSzPts val="5200"/>
              <a:buNone/>
              <a:defRPr sz="5200">
                <a:solidFill>
                  <a:srgbClr val="1C304A"/>
                </a:solidFill>
              </a:defRPr>
            </a:lvl7pPr>
            <a:lvl8pPr lvl="7" algn="ctr" rtl="0">
              <a:spcBef>
                <a:spcPts val="0"/>
              </a:spcBef>
              <a:spcAft>
                <a:spcPts val="0"/>
              </a:spcAft>
              <a:buClr>
                <a:srgbClr val="1C304A"/>
              </a:buClr>
              <a:buSzPts val="5200"/>
              <a:buNone/>
              <a:defRPr sz="5200">
                <a:solidFill>
                  <a:srgbClr val="1C304A"/>
                </a:solidFill>
              </a:defRPr>
            </a:lvl8pPr>
            <a:lvl9pPr lvl="8" algn="ctr" rtl="0">
              <a:spcBef>
                <a:spcPts val="0"/>
              </a:spcBef>
              <a:spcAft>
                <a:spcPts val="0"/>
              </a:spcAft>
              <a:buClr>
                <a:srgbClr val="1C304A"/>
              </a:buClr>
              <a:buSzPts val="5200"/>
              <a:buNone/>
              <a:defRPr sz="5200">
                <a:solidFill>
                  <a:srgbClr val="1C304A"/>
                </a:solidFill>
              </a:defRPr>
            </a:lvl9pPr>
          </a:lstStyle>
          <a:p>
            <a:r>
              <a:rPr lang="en-US"/>
              <a:t>Click to edit Master title style</a:t>
            </a:r>
            <a:endParaRPr dirty="0"/>
          </a:p>
        </p:txBody>
      </p:sp>
      <p:sp>
        <p:nvSpPr>
          <p:cNvPr id="27" name="Google Shape;27;p5"/>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SemiBold"/>
              <a:buAutoNum type="arabicPeriod"/>
              <a:defRPr sz="2400" b="0">
                <a:solidFill>
                  <a:srgbClr val="1C304A"/>
                </a:solidFill>
                <a:latin typeface="Helvetica" pitchFamily="2" charset="0"/>
                <a:ea typeface="Helvetica" pitchFamily="2" charset="0"/>
                <a:cs typeface="Helvetica" pitchFamily="2" charset="0"/>
                <a:sym typeface="Source Sans Pro SemiBold"/>
              </a:defRPr>
            </a:lvl1pPr>
            <a:lvl2pPr lvl="1" algn="ctr" rtl="0">
              <a:lnSpc>
                <a:spcPct val="115000"/>
              </a:lnSpc>
              <a:spcBef>
                <a:spcPts val="0"/>
              </a:spcBef>
              <a:spcAft>
                <a:spcPts val="0"/>
              </a:spcAft>
              <a:buClr>
                <a:srgbClr val="1C304A"/>
              </a:buClr>
              <a:buSzPts val="2800"/>
              <a:buAutoNum type="alphaLcPeriod"/>
              <a:defRPr sz="2800">
                <a:solidFill>
                  <a:srgbClr val="1C304A"/>
                </a:solidFill>
              </a:defRPr>
            </a:lvl2pPr>
            <a:lvl3pPr lvl="2" algn="ctr" rtl="0">
              <a:lnSpc>
                <a:spcPct val="115000"/>
              </a:lnSpc>
              <a:spcBef>
                <a:spcPts val="0"/>
              </a:spcBef>
              <a:spcAft>
                <a:spcPts val="0"/>
              </a:spcAft>
              <a:buClr>
                <a:srgbClr val="1C304A"/>
              </a:buClr>
              <a:buSzPts val="2800"/>
              <a:buAutoNum type="romanLcPeriod"/>
              <a:defRPr sz="2800">
                <a:solidFill>
                  <a:srgbClr val="1C304A"/>
                </a:solidFill>
              </a:defRPr>
            </a:lvl3pPr>
            <a:lvl4pPr lvl="3" algn="ctr" rtl="0">
              <a:lnSpc>
                <a:spcPct val="115000"/>
              </a:lnSpc>
              <a:spcBef>
                <a:spcPts val="0"/>
              </a:spcBef>
              <a:spcAft>
                <a:spcPts val="0"/>
              </a:spcAft>
              <a:buClr>
                <a:srgbClr val="1C304A"/>
              </a:buClr>
              <a:buSzPts val="2800"/>
              <a:buAutoNum type="arabicPeriod"/>
              <a:defRPr sz="2800">
                <a:solidFill>
                  <a:srgbClr val="1C304A"/>
                </a:solidFill>
              </a:defRPr>
            </a:lvl4pPr>
            <a:lvl5pPr lvl="4" algn="ctr" rtl="0">
              <a:lnSpc>
                <a:spcPct val="115000"/>
              </a:lnSpc>
              <a:spcBef>
                <a:spcPts val="0"/>
              </a:spcBef>
              <a:spcAft>
                <a:spcPts val="0"/>
              </a:spcAft>
              <a:buClr>
                <a:srgbClr val="1C304A"/>
              </a:buClr>
              <a:buSzPts val="2800"/>
              <a:buAutoNum type="alphaLcPeriod"/>
              <a:defRPr sz="2800">
                <a:solidFill>
                  <a:srgbClr val="1C304A"/>
                </a:solidFill>
              </a:defRPr>
            </a:lvl5pPr>
            <a:lvl6pPr lvl="5" algn="ctr" rtl="0">
              <a:lnSpc>
                <a:spcPct val="115000"/>
              </a:lnSpc>
              <a:spcBef>
                <a:spcPts val="0"/>
              </a:spcBef>
              <a:spcAft>
                <a:spcPts val="0"/>
              </a:spcAft>
              <a:buClr>
                <a:srgbClr val="1C304A"/>
              </a:buClr>
              <a:buSzPts val="2800"/>
              <a:buAutoNum type="romanLcPeriod"/>
              <a:defRPr sz="2800">
                <a:solidFill>
                  <a:srgbClr val="1C304A"/>
                </a:solidFill>
              </a:defRPr>
            </a:lvl6pPr>
            <a:lvl7pPr lvl="6" algn="ctr" rtl="0">
              <a:lnSpc>
                <a:spcPct val="115000"/>
              </a:lnSpc>
              <a:spcBef>
                <a:spcPts val="0"/>
              </a:spcBef>
              <a:spcAft>
                <a:spcPts val="0"/>
              </a:spcAft>
              <a:buClr>
                <a:srgbClr val="1C304A"/>
              </a:buClr>
              <a:buSzPts val="2800"/>
              <a:buAutoNum type="arabicPeriod"/>
              <a:defRPr sz="2800">
                <a:solidFill>
                  <a:srgbClr val="1C304A"/>
                </a:solidFill>
              </a:defRPr>
            </a:lvl7pPr>
            <a:lvl8pPr lvl="7" algn="ctr" rtl="0">
              <a:lnSpc>
                <a:spcPct val="115000"/>
              </a:lnSpc>
              <a:spcBef>
                <a:spcPts val="0"/>
              </a:spcBef>
              <a:spcAft>
                <a:spcPts val="0"/>
              </a:spcAft>
              <a:buClr>
                <a:srgbClr val="1C304A"/>
              </a:buClr>
              <a:buSzPts val="2800"/>
              <a:buAutoNum type="alphaLcPeriod"/>
              <a:defRPr sz="2800">
                <a:solidFill>
                  <a:srgbClr val="1C304A"/>
                </a:solidFill>
              </a:defRPr>
            </a:lvl8pPr>
            <a:lvl9pPr lvl="8" algn="ctr" rtl="0">
              <a:lnSpc>
                <a:spcPct val="115000"/>
              </a:lnSpc>
              <a:spcBef>
                <a:spcPts val="0"/>
              </a:spcBef>
              <a:spcAft>
                <a:spcPts val="0"/>
              </a:spcAft>
              <a:buClr>
                <a:srgbClr val="1C304A"/>
              </a:buClr>
              <a:buSzPts val="2800"/>
              <a:buAutoNum type="romanLcPeriod"/>
              <a:defRPr sz="2800">
                <a:solidFill>
                  <a:srgbClr val="1C304A"/>
                </a:solidFill>
              </a:defRPr>
            </a:lvl9pPr>
          </a:lstStyle>
          <a:p>
            <a:r>
              <a:rPr lang="en-US"/>
              <a:t>Click to edit Master subtitle style</a:t>
            </a:r>
            <a:endParaRPr dirty="0"/>
          </a:p>
        </p:txBody>
      </p:sp>
      <p:sp>
        <p:nvSpPr>
          <p:cNvPr id="28" name="Google Shape;28;p5"/>
          <p:cNvSpPr/>
          <p:nvPr/>
        </p:nvSpPr>
        <p:spPr>
          <a:xfrm>
            <a:off x="550475" y="1835700"/>
            <a:ext cx="42600" cy="33078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s - Dark" type="titleOnly">
  <p:cSld name="TITLE_ONLY">
    <p:bg>
      <p:bgPr>
        <a:solidFill>
          <a:srgbClr val="112E51"/>
        </a:solidFill>
        <a:effectLst/>
      </p:bgPr>
    </p:bg>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53" name="Google Shape;53;p1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chemeClr val="bg1"/>
                </a:solidFill>
                <a:latin typeface="Helvetica"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dirty="0"/>
          </a:p>
        </p:txBody>
      </p:sp>
      <p:sp>
        <p:nvSpPr>
          <p:cNvPr id="54" name="Google Shape;54;p12"/>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chemeClr val="bg1"/>
                </a:solidFill>
                <a:latin typeface="Helvetica" pitchFamily="2" charset="0"/>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pPr lvl="0"/>
            <a:r>
              <a:rPr lang="en-US"/>
              <a:t>Edit Master text styles</a:t>
            </a:r>
          </a:p>
        </p:txBody>
      </p:sp>
      <p:sp>
        <p:nvSpPr>
          <p:cNvPr id="55" name="Google Shape;55;p12"/>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chemeClr val="bg1"/>
                </a:solidFill>
                <a:latin typeface="Helvetica" pitchFamily="2" charset="0"/>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pPr lvl="0"/>
            <a:r>
              <a:rPr lang="en-US"/>
              <a:t>Edit Master text styles</a:t>
            </a:r>
          </a:p>
        </p:txBody>
      </p:sp>
      <p:sp>
        <p:nvSpPr>
          <p:cNvPr id="56" name="Google Shape;56;p12"/>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chemeClr val="bg1"/>
                </a:solidFill>
                <a:latin typeface="Helvetica" pitchFamily="2" charset="0"/>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 Points - Dark" userDrawn="1">
  <p:cSld name="CUSTOM_8">
    <p:bg>
      <p:bgPr>
        <a:solidFill>
          <a:srgbClr val="152E50"/>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64600" y="1075174"/>
            <a:ext cx="8215200" cy="3298756"/>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00BFE7"/>
              </a:buClr>
              <a:buSzPts val="2800"/>
              <a:buNone/>
              <a:defRPr>
                <a:solidFill>
                  <a:schemeClr val="bg1"/>
                </a:solidFill>
                <a:latin typeface="Helvetica"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dirty="0"/>
          </a:p>
        </p:txBody>
      </p:sp>
      <p:sp>
        <p:nvSpPr>
          <p:cNvPr id="15" name="Google Shape;188;p23">
            <a:extLst>
              <a:ext uri="{FF2B5EF4-FFF2-40B4-BE49-F238E27FC236}">
                <a16:creationId xmlns:a16="http://schemas.microsoft.com/office/drawing/2014/main" id="{39CF632F-5E55-F342-8155-19449D42C82B}"/>
              </a:ext>
            </a:extLst>
          </p:cNvPr>
          <p:cNvSpPr txBox="1"/>
          <p:nvPr userDrawn="1"/>
        </p:nvSpPr>
        <p:spPr>
          <a:xfrm rot="10800000">
            <a:off x="464600" y="481742"/>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bg1"/>
                </a:solidFill>
                <a:latin typeface="Times New Roman" panose="02020603050405020304" pitchFamily="18" charset="0"/>
                <a:ea typeface="Source Sans Pro"/>
                <a:cs typeface="Times New Roman" panose="02020603050405020304" pitchFamily="18" charset="0"/>
                <a:sym typeface="Source Sans Pro"/>
              </a:rPr>
              <a:t>”</a:t>
            </a:r>
            <a:endParaRPr sz="7200" b="1" dirty="0">
              <a:solidFill>
                <a:schemeClr val="bg1"/>
              </a:solidFill>
              <a:latin typeface="Times New Roman" panose="02020603050405020304" pitchFamily="18" charset="0"/>
              <a:ea typeface="Source Sans Pro"/>
              <a:cs typeface="Times New Roman" panose="02020603050405020304" pitchFamily="18" charset="0"/>
              <a:sym typeface="Source Sans Pro"/>
            </a:endParaRPr>
          </a:p>
        </p:txBody>
      </p:sp>
      <p:sp>
        <p:nvSpPr>
          <p:cNvPr id="16" name="Google Shape;188;p23">
            <a:extLst>
              <a:ext uri="{FF2B5EF4-FFF2-40B4-BE49-F238E27FC236}">
                <a16:creationId xmlns:a16="http://schemas.microsoft.com/office/drawing/2014/main" id="{97505976-8223-144E-8D72-1DA7AA03F160}"/>
              </a:ext>
            </a:extLst>
          </p:cNvPr>
          <p:cNvSpPr txBox="1"/>
          <p:nvPr userDrawn="1"/>
        </p:nvSpPr>
        <p:spPr>
          <a:xfrm>
            <a:off x="8212700" y="4601564"/>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dirty="0">
                <a:solidFill>
                  <a:schemeClr val="bg1"/>
                </a:solidFill>
                <a:latin typeface="Times New Roman" panose="02020603050405020304" pitchFamily="18" charset="0"/>
                <a:ea typeface="Source Sans Pro"/>
                <a:cs typeface="Times New Roman" panose="02020603050405020304" pitchFamily="18" charset="0"/>
                <a:sym typeface="Source Sans Pro"/>
              </a:rPr>
              <a:t>”</a:t>
            </a:r>
            <a:endParaRPr sz="7200" b="1" dirty="0">
              <a:solidFill>
                <a:schemeClr val="bg1"/>
              </a:solidFill>
              <a:latin typeface="Times New Roman" panose="02020603050405020304" pitchFamily="18" charset="0"/>
              <a:ea typeface="Source Sans Pro"/>
              <a:cs typeface="Times New Roman" panose="02020603050405020304" pitchFamily="18" charset="0"/>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 Bright 1 1">
  <p:cSld name="CUSTOM_4_1_2_1">
    <p:bg>
      <p:bgPr>
        <a:solidFill>
          <a:srgbClr val="112E51"/>
        </a:solidFill>
        <a:effectLst/>
      </p:bgPr>
    </p:bg>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latin typeface="Helvetica" pitchFamily="2" charset="0"/>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r>
              <a:rPr lang="en-US"/>
              <a:t>Click to edit Master title style</a:t>
            </a:r>
            <a:endParaRPr dirty="0"/>
          </a:p>
        </p:txBody>
      </p:sp>
      <p:sp>
        <p:nvSpPr>
          <p:cNvPr id="220" name="Google Shape;220;p28"/>
          <p:cNvSpPr/>
          <p:nvPr/>
        </p:nvSpPr>
        <p:spPr>
          <a:xfrm>
            <a:off x="0" y="0"/>
            <a:ext cx="121500" cy="5143500"/>
          </a:xfrm>
          <a:prstGeom prst="rect">
            <a:avLst/>
          </a:prstGeom>
          <a:solidFill>
            <a:srgbClr val="FAB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latin typeface="Helvetica" pitchFamily="2" charset="0"/>
              </a:defRPr>
            </a:lvl1pPr>
            <a:lvl2pPr marL="914400" lvl="1" indent="-342900" rtl="0">
              <a:spcBef>
                <a:spcPts val="1600"/>
              </a:spcBef>
              <a:spcAft>
                <a:spcPts val="0"/>
              </a:spcAft>
              <a:buClr>
                <a:srgbClr val="FFFFFF"/>
              </a:buClr>
              <a:buSzPts val="1800"/>
              <a:buChar char="○"/>
              <a:defRPr sz="1800">
                <a:solidFill>
                  <a:srgbClr val="FFFFFF"/>
                </a:solidFill>
              </a:defRPr>
            </a:lvl2pPr>
            <a:lvl3pPr marL="1371600" lvl="2" indent="-342900" rtl="0">
              <a:spcBef>
                <a:spcPts val="1600"/>
              </a:spcBef>
              <a:spcAft>
                <a:spcPts val="0"/>
              </a:spcAft>
              <a:buClr>
                <a:srgbClr val="FFFFFF"/>
              </a:buClr>
              <a:buSzPts val="1800"/>
              <a:buChar char="■"/>
              <a:defRPr sz="1800">
                <a:solidFill>
                  <a:srgbClr val="FFFFFF"/>
                </a:solidFill>
              </a:defRPr>
            </a:lvl3pPr>
            <a:lvl4pPr marL="1828800" lvl="3" indent="-342900" rtl="0">
              <a:spcBef>
                <a:spcPts val="1600"/>
              </a:spcBef>
              <a:spcAft>
                <a:spcPts val="0"/>
              </a:spcAft>
              <a:buClr>
                <a:srgbClr val="FFFFFF"/>
              </a:buClr>
              <a:buSzPts val="1800"/>
              <a:buChar char="●"/>
              <a:defRPr sz="1800">
                <a:solidFill>
                  <a:srgbClr val="FFFFFF"/>
                </a:solidFill>
              </a:defRPr>
            </a:lvl4pPr>
            <a:lvl5pPr marL="2286000" lvl="4" indent="-342900" rtl="0">
              <a:spcBef>
                <a:spcPts val="1600"/>
              </a:spcBef>
              <a:spcAft>
                <a:spcPts val="0"/>
              </a:spcAft>
              <a:buClr>
                <a:srgbClr val="FFFFFF"/>
              </a:buClr>
              <a:buSzPts val="1800"/>
              <a:buChar char="○"/>
              <a:defRPr sz="1800">
                <a:solidFill>
                  <a:srgbClr val="FFFFFF"/>
                </a:solidFill>
              </a:defRPr>
            </a:lvl5pPr>
            <a:lvl6pPr marL="2743200" lvl="5" indent="-342900" rtl="0">
              <a:spcBef>
                <a:spcPts val="1600"/>
              </a:spcBef>
              <a:spcAft>
                <a:spcPts val="0"/>
              </a:spcAft>
              <a:buClr>
                <a:srgbClr val="FFFFFF"/>
              </a:buClr>
              <a:buSzPts val="1800"/>
              <a:buChar char="■"/>
              <a:defRPr sz="1800">
                <a:solidFill>
                  <a:srgbClr val="FFFFFF"/>
                </a:solidFill>
              </a:defRPr>
            </a:lvl6pPr>
            <a:lvl7pPr marL="3200400" lvl="6" indent="-342900" rtl="0">
              <a:spcBef>
                <a:spcPts val="1600"/>
              </a:spcBef>
              <a:spcAft>
                <a:spcPts val="0"/>
              </a:spcAft>
              <a:buClr>
                <a:srgbClr val="FFFFFF"/>
              </a:buClr>
              <a:buSzPts val="1800"/>
              <a:buChar char="●"/>
              <a:defRPr sz="1800">
                <a:solidFill>
                  <a:srgbClr val="FFFFFF"/>
                </a:solidFill>
              </a:defRPr>
            </a:lvl7pPr>
            <a:lvl8pPr marL="3657600" lvl="7" indent="-342900" rtl="0">
              <a:spcBef>
                <a:spcPts val="1600"/>
              </a:spcBef>
              <a:spcAft>
                <a:spcPts val="0"/>
              </a:spcAft>
              <a:buClr>
                <a:srgbClr val="FFFFFF"/>
              </a:buClr>
              <a:buSzPts val="1800"/>
              <a:buChar char="○"/>
              <a:defRPr sz="1800">
                <a:solidFill>
                  <a:srgbClr val="FFFFFF"/>
                </a:solidFill>
              </a:defRPr>
            </a:lvl8pPr>
            <a:lvl9pPr marL="4114800" lvl="8" indent="-342900" rtl="0">
              <a:spcBef>
                <a:spcPts val="1600"/>
              </a:spcBef>
              <a:spcAft>
                <a:spcPts val="1600"/>
              </a:spcAft>
              <a:buClr>
                <a:srgbClr val="FFFFFF"/>
              </a:buClr>
              <a:buSzPts val="1800"/>
              <a:buChar char="■"/>
              <a:defRPr sz="1800">
                <a:solidFill>
                  <a:srgbClr val="FFFFFF"/>
                </a:solidFill>
              </a:defRPr>
            </a:lvl9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osing - Questions">
  <p:cSld name="CUSTOM_5">
    <p:bg>
      <p:bgPr>
        <a:solidFill>
          <a:srgbClr val="112E51"/>
        </a:solidFill>
        <a:effectLst/>
      </p:bgPr>
    </p:bg>
    <p:spTree>
      <p:nvGrpSpPr>
        <p:cNvPr id="1" name="Shape 258"/>
        <p:cNvGrpSpPr/>
        <p:nvPr/>
      </p:nvGrpSpPr>
      <p:grpSpPr>
        <a:xfrm>
          <a:off x="0" y="0"/>
          <a:ext cx="0" cy="0"/>
          <a:chOff x="0" y="0"/>
          <a:chExt cx="0" cy="0"/>
        </a:xfrm>
      </p:grpSpPr>
      <p:sp>
        <p:nvSpPr>
          <p:cNvPr id="259" name="Google Shape;259;p3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3600">
                <a:solidFill>
                  <a:srgbClr val="FFFFFF"/>
                </a:solidFill>
                <a:latin typeface="Helvetica" pitchFamily="2" charset="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dirty="0"/>
          </a:p>
        </p:txBody>
      </p:sp>
      <p:sp>
        <p:nvSpPr>
          <p:cNvPr id="260" name="Google Shape;260;p30"/>
          <p:cNvSpPr txBox="1">
            <a:spLocks noGrp="1"/>
          </p:cNvSpPr>
          <p:nvPr>
            <p:ph type="subTitle" idx="1"/>
          </p:nvPr>
        </p:nvSpPr>
        <p:spPr>
          <a:xfrm>
            <a:off x="451050" y="2175450"/>
            <a:ext cx="82419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SemiBold"/>
              <a:buNone/>
              <a:defRPr sz="2400" b="0">
                <a:solidFill>
                  <a:srgbClr val="FFFFFF"/>
                </a:solidFill>
                <a:latin typeface="Helvetica" pitchFamily="2" charset="0"/>
                <a:ea typeface="Helvetica" pitchFamily="2" charset="0"/>
                <a:cs typeface="Helvetica" pitchFamily="2" charset="0"/>
                <a:sym typeface="Source Sans Pro SemiBold"/>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r>
              <a:rPr lang="en-US"/>
              <a:t>Click to edit Master subtitle style</a:t>
            </a:r>
            <a:endParaRPr/>
          </a:p>
        </p:txBody>
      </p:sp>
      <p:cxnSp>
        <p:nvCxnSpPr>
          <p:cNvPr id="262" name="Google Shape;262;p30"/>
          <p:cNvCxnSpPr/>
          <p:nvPr/>
        </p:nvCxnSpPr>
        <p:spPr>
          <a:xfrm>
            <a:off x="456500" y="3964475"/>
            <a:ext cx="8222700" cy="0"/>
          </a:xfrm>
          <a:prstGeom prst="straightConnector1">
            <a:avLst/>
          </a:prstGeom>
          <a:noFill/>
          <a:ln w="19050" cap="flat" cmpd="sng">
            <a:solidFill>
              <a:srgbClr val="FABD03"/>
            </a:solidFill>
            <a:prstDash val="solid"/>
            <a:round/>
            <a:headEnd type="none" w="med" len="med"/>
            <a:tailEnd type="none" w="med" len="med"/>
          </a:ln>
        </p:spPr>
      </p:cxnSp>
      <p:pic>
        <p:nvPicPr>
          <p:cNvPr id="6" name="Picture 5">
            <a:extLst>
              <a:ext uri="{FF2B5EF4-FFF2-40B4-BE49-F238E27FC236}">
                <a16:creationId xmlns:a16="http://schemas.microsoft.com/office/drawing/2014/main" id="{516B6A3E-3E21-BB4C-A14A-7D8E68877F7D}"/>
              </a:ext>
            </a:extLst>
          </p:cNvPr>
          <p:cNvPicPr>
            <a:picLocks noChangeAspect="1"/>
          </p:cNvPicPr>
          <p:nvPr userDrawn="1"/>
        </p:nvPicPr>
        <p:blipFill>
          <a:blip r:embed="rId2"/>
          <a:srcRect/>
          <a:stretch/>
        </p:blipFill>
        <p:spPr>
          <a:xfrm>
            <a:off x="438000" y="4270592"/>
            <a:ext cx="2954215" cy="52585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Full">
  <p:cSld name="CUSTOM_6_1_1_1">
    <p:bg>
      <p:bgPr>
        <a:solidFill>
          <a:srgbClr val="EDF2F6"/>
        </a:solidFill>
        <a:effectLst/>
      </p:bgPr>
    </p:bg>
    <p:spTree>
      <p:nvGrpSpPr>
        <p:cNvPr id="1" name="Shape 29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3AD5-C5B0-4181-B655-21EE1C920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652EC-102B-4207-BC4C-2A520F03CC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D1F22-B639-41D5-8CD4-248D1A06B2C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A2ACD5E-ABA5-49CC-A042-FE170B16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3760-99E6-4772-9844-E35334D77124}"/>
              </a:ext>
            </a:extLst>
          </p:cNvPr>
          <p:cNvSpPr>
            <a:spLocks noGrp="1"/>
          </p:cNvSpPr>
          <p:nvPr>
            <p:ph type="sldNum" sz="quarter" idx="12"/>
          </p:nvPr>
        </p:nvSpPr>
        <p:spPr/>
        <p:txBody>
          <a:bodyPr/>
          <a:lstStyle/>
          <a:p>
            <a:fld id="{0F0FB630-5DA2-4A2C-8B7A-51ACFA07E3AA}" type="slidenum">
              <a:rPr lang="en-US" smtClean="0"/>
              <a:t>‹#›</a:t>
            </a:fld>
            <a:endParaRPr lang="en-US"/>
          </a:p>
        </p:txBody>
      </p:sp>
    </p:spTree>
    <p:extLst>
      <p:ext uri="{BB962C8B-B14F-4D97-AF65-F5344CB8AC3E}">
        <p14:creationId xmlns:p14="http://schemas.microsoft.com/office/powerpoint/2010/main" val="116436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600" y="445025"/>
            <a:ext cx="8215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dirty="0"/>
          </a:p>
        </p:txBody>
      </p:sp>
      <p:sp>
        <p:nvSpPr>
          <p:cNvPr id="7" name="Google Shape;7;p1"/>
          <p:cNvSpPr txBox="1">
            <a:spLocks noGrp="1"/>
          </p:cNvSpPr>
          <p:nvPr>
            <p:ph type="body" idx="1"/>
          </p:nvPr>
        </p:nvSpPr>
        <p:spPr>
          <a:xfrm>
            <a:off x="464600" y="1152475"/>
            <a:ext cx="8215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5" r:id="rId5"/>
    <p:sldLayoutId id="2147483674" r:id="rId6"/>
    <p:sldLayoutId id="2147483676" r:id="rId7"/>
    <p:sldLayoutId id="2147483685" r:id="rId8"/>
    <p:sldLayoutId id="2147483689" r:id="rId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2D2E29"/>
          </a:solidFill>
          <a:latin typeface="Helvetica" pitchFamily="2" charset="0"/>
          <a:ea typeface="Helvetica"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2D2E29"/>
          </a:solidFill>
          <a:latin typeface="Helvetica" pitchFamily="2" charset="0"/>
          <a:ea typeface="Helvetica"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lep.gov/" TargetMode="External"/><Relationship Id="rId4" Type="http://schemas.openxmlformats.org/officeDocument/2006/relationships/hyperlink" Target="https://www.justice.gov/crt/fc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lep.gov/digital-services-and-website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ctrTitle"/>
          </p:nvPr>
        </p:nvSpPr>
        <p:spPr>
          <a:xfrm>
            <a:off x="437999" y="844175"/>
            <a:ext cx="8437869" cy="1431000"/>
          </a:xfrm>
          <a:prstGeom prst="rect">
            <a:avLst/>
          </a:prstGeom>
        </p:spPr>
        <p:txBody>
          <a:bodyPr spcFirstLastPara="1" wrap="square" lIns="91425" tIns="91425" rIns="91425" bIns="91425" anchor="ctr" anchorCtr="0">
            <a:noAutofit/>
          </a:bodyPr>
          <a:lstStyle/>
          <a:p>
            <a:pPr>
              <a:lnSpc>
                <a:spcPct val="100000"/>
              </a:lnSpc>
            </a:pPr>
            <a:r>
              <a:rPr lang="en-US" sz="3600" dirty="0">
                <a:latin typeface="Helvetica"/>
                <a:cs typeface="Helvetica"/>
              </a:rPr>
              <a:t>The plain language tie to translating digital content</a:t>
            </a:r>
            <a:endParaRPr lang="en" sz="3600" dirty="0"/>
          </a:p>
        </p:txBody>
      </p:sp>
      <p:sp>
        <p:nvSpPr>
          <p:cNvPr id="3" name="Subtitle 2">
            <a:extLst>
              <a:ext uri="{FF2B5EF4-FFF2-40B4-BE49-F238E27FC236}">
                <a16:creationId xmlns:a16="http://schemas.microsoft.com/office/drawing/2014/main" id="{24F0F823-470E-113D-6BCC-B8874E88A8DB}"/>
              </a:ext>
            </a:extLst>
          </p:cNvPr>
          <p:cNvSpPr>
            <a:spLocks noGrp="1"/>
          </p:cNvSpPr>
          <p:nvPr>
            <p:ph type="subTitle" idx="1"/>
          </p:nvPr>
        </p:nvSpPr>
        <p:spPr>
          <a:xfrm>
            <a:off x="437999" y="2620258"/>
            <a:ext cx="7935980" cy="575090"/>
          </a:xfrm>
        </p:spPr>
        <p:txBody>
          <a:bodyPr/>
          <a:lstStyle/>
          <a:p>
            <a:r>
              <a:rPr lang="en-US" dirty="0"/>
              <a:t>March 8, 2023</a:t>
            </a:r>
          </a:p>
        </p:txBody>
      </p:sp>
      <p:sp>
        <p:nvSpPr>
          <p:cNvPr id="4" name="Slide Number Placeholder 5">
            <a:extLst>
              <a:ext uri="{FF2B5EF4-FFF2-40B4-BE49-F238E27FC236}">
                <a16:creationId xmlns:a16="http://schemas.microsoft.com/office/drawing/2014/main" id="{2CBC4A13-7ED8-0665-9B2B-1B2D6C9D55D1}"/>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112E51"/>
                </a:solidFill>
              </a:rPr>
              <a:pPr algn="r"/>
              <a:t>1</a:t>
            </a:fld>
            <a:endParaRPr lang="en" dirty="0">
              <a:solidFill>
                <a:srgbClr val="112E51"/>
              </a:solidFill>
            </a:endParaRPr>
          </a:p>
        </p:txBody>
      </p:sp>
      <p:pic>
        <p:nvPicPr>
          <p:cNvPr id="2" name="Google Shape;14;p2" descr="On the bottom left side of the page: &#10;&#10;The words &quot;U.S. Department of Justice, Civil Rights Division&quot; with a logo next to it:&#10;&#10;An eagle standing on top of a shield. The shield is blue across the top with red and white vertical stripes. In one talon, the eagle holds an olive branch consisting of thirteen leaves and berries, and in the other talon, thirteen arrows. In an arc below the shield is the motto, &quot;Qui Pro Domina Justitia Sequitur.&quot; Within a ring surrounding the shield and eagle are the words &quot;Department of Justice&quot; with 3 gold stars, all contained within a corded edge. The background of the seal is a buff color. The motto and ring are in blue. The name of the Department, the stars, and the corded edges of the logo are in gold. &#10;&#10;On the bottom right side of the page: &#10;&#10;The Digital.gov logo which consists of three ribbons joined together in a hexagon to resemble the shape of a capital letter D, followed by the domain and program name in white bold text, Digital.gov.">
            <a:extLst>
              <a:ext uri="{FF2B5EF4-FFF2-40B4-BE49-F238E27FC236}">
                <a16:creationId xmlns:a16="http://schemas.microsoft.com/office/drawing/2014/main" id="{B07577A6-4E62-8AE0-F58C-65C40DF9FB57}"/>
              </a:ext>
            </a:extLst>
          </p:cNvPr>
          <p:cNvPicPr preferRelativeResize="0"/>
          <p:nvPr/>
        </p:nvPicPr>
        <p:blipFill rotWithShape="1">
          <a:blip r:embed="rId3">
            <a:alphaModFix/>
          </a:blip>
          <a:srcRect/>
          <a:stretch/>
        </p:blipFill>
        <p:spPr>
          <a:xfrm>
            <a:off x="6504667" y="4376405"/>
            <a:ext cx="2456408" cy="393600"/>
          </a:xfrm>
          <a:prstGeom prst="rect">
            <a:avLst/>
          </a:prstGeom>
          <a:noFill/>
          <a:ln>
            <a:noFill/>
          </a:ln>
        </p:spPr>
      </p:pic>
      <p:sp>
        <p:nvSpPr>
          <p:cNvPr id="5" name="TextBox 4">
            <a:extLst>
              <a:ext uri="{FF2B5EF4-FFF2-40B4-BE49-F238E27FC236}">
                <a16:creationId xmlns:a16="http://schemas.microsoft.com/office/drawing/2014/main" id="{CDB90A5A-3045-2BC1-92EF-34DC85D3D0BE}"/>
              </a:ext>
            </a:extLst>
          </p:cNvPr>
          <p:cNvSpPr txBox="1"/>
          <p:nvPr/>
        </p:nvSpPr>
        <p:spPr>
          <a:xfrm>
            <a:off x="6975963" y="3448624"/>
            <a:ext cx="2068975" cy="430887"/>
          </a:xfrm>
          <a:prstGeom prst="rect">
            <a:avLst/>
          </a:prstGeom>
          <a:noFill/>
        </p:spPr>
        <p:txBody>
          <a:bodyPr wrap="square" rtlCol="0">
            <a:spAutoFit/>
          </a:bodyPr>
          <a:lstStyle/>
          <a:p>
            <a:r>
              <a:rPr lang="en-US" sz="1100" dirty="0">
                <a:solidFill>
                  <a:schemeClr val="bg1"/>
                </a:solidFill>
                <a:hlinkClick r:id="rId4">
                  <a:extLst>
                    <a:ext uri="{A12FA001-AC4F-418D-AE19-62706E023703}">
                      <ahyp:hlinkClr xmlns:ahyp="http://schemas.microsoft.com/office/drawing/2018/hyperlinkcolor" val="tx"/>
                    </a:ext>
                  </a:extLst>
                </a:hlinkClick>
              </a:rPr>
              <a:t>https://www.justice.gov/crt/fcs</a:t>
            </a:r>
            <a:endParaRPr lang="en-US" sz="1100" dirty="0">
              <a:solidFill>
                <a:schemeClr val="bg1"/>
              </a:solidFill>
            </a:endParaRPr>
          </a:p>
          <a:p>
            <a:r>
              <a:rPr lang="en-US" sz="1100" dirty="0">
                <a:solidFill>
                  <a:schemeClr val="bg1"/>
                </a:solidFill>
                <a:hlinkClick r:id="rId5">
                  <a:extLst>
                    <a:ext uri="{A12FA001-AC4F-418D-AE19-62706E023703}">
                      <ahyp:hlinkClr xmlns:ahyp="http://schemas.microsoft.com/office/drawing/2018/hyperlinkcolor" val="tx"/>
                    </a:ext>
                  </a:extLst>
                </a:hlinkClick>
              </a:rPr>
              <a:t>https://www.lep.gov/</a:t>
            </a:r>
            <a:r>
              <a:rPr lang="en-US" sz="1100"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8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a:p>
            <a:pPr marL="0" lvl="0" indent="0" algn="l" rtl="0">
              <a:spcBef>
                <a:spcPts val="0"/>
              </a:spcBef>
              <a:spcAft>
                <a:spcPts val="0"/>
              </a:spcAft>
              <a:buNone/>
            </a:pPr>
            <a:r>
              <a:rPr lang="en" dirty="0"/>
              <a:t>&amp; Discussion</a:t>
            </a:r>
            <a:endParaRPr dirty="0"/>
          </a:p>
        </p:txBody>
      </p:sp>
      <p:sp>
        <p:nvSpPr>
          <p:cNvPr id="2" name="Slide Number Placeholder 5">
            <a:extLst>
              <a:ext uri="{FF2B5EF4-FFF2-40B4-BE49-F238E27FC236}">
                <a16:creationId xmlns:a16="http://schemas.microsoft.com/office/drawing/2014/main" id="{82F53192-D2BC-A2EC-E085-462387BD8800}"/>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10</a:t>
            </a:fld>
            <a:endParaRPr lang="en"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ctrTitle"/>
          </p:nvPr>
        </p:nvSpPr>
        <p:spPr>
          <a:xfrm>
            <a:off x="438000" y="940425"/>
            <a:ext cx="5037600" cy="14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rPr>
              <a:t>My Story</a:t>
            </a:r>
            <a:endParaRPr dirty="0"/>
          </a:p>
        </p:txBody>
      </p:sp>
      <p:sp>
        <p:nvSpPr>
          <p:cNvPr id="321" name="Google Shape;321;p43"/>
          <p:cNvSpPr txBox="1"/>
          <p:nvPr/>
        </p:nvSpPr>
        <p:spPr>
          <a:xfrm>
            <a:off x="4443984" y="4341993"/>
            <a:ext cx="4427780" cy="435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rgbClr val="434343"/>
                </a:solidFill>
                <a:latin typeface="Helvetica" pitchFamily="2" charset="0"/>
                <a:ea typeface="Source Sans Pro"/>
                <a:cs typeface="Source Sans Pro"/>
                <a:sym typeface="Source Sans Pro"/>
              </a:rPr>
              <a:t>Christine Stoneman, Chief, FCS (she/her)</a:t>
            </a:r>
            <a:endParaRPr sz="1800" dirty="0">
              <a:solidFill>
                <a:srgbClr val="434343"/>
              </a:solidFill>
              <a:latin typeface="Helvetica" pitchFamily="2" charset="0"/>
              <a:ea typeface="Source Sans Pro"/>
              <a:cs typeface="Source Sans Pro"/>
              <a:sym typeface="Source Sans Pro"/>
            </a:endParaRPr>
          </a:p>
        </p:txBody>
      </p:sp>
      <p:sp>
        <p:nvSpPr>
          <p:cNvPr id="3" name="Slide Number Placeholder 5">
            <a:extLst>
              <a:ext uri="{FF2B5EF4-FFF2-40B4-BE49-F238E27FC236}">
                <a16:creationId xmlns:a16="http://schemas.microsoft.com/office/drawing/2014/main" id="{3ABE190D-EA42-B4AC-9568-7F704CECA3AB}"/>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112E51"/>
                </a:solidFill>
              </a:rPr>
              <a:pPr algn="r"/>
              <a:t>2</a:t>
            </a:fld>
            <a:endParaRPr lang="en" dirty="0">
              <a:solidFill>
                <a:srgbClr val="112E5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txBox="1">
            <a:spLocks noGrp="1"/>
          </p:cNvSpPr>
          <p:nvPr>
            <p:ph type="ctrTitle"/>
          </p:nvPr>
        </p:nvSpPr>
        <p:spPr>
          <a:xfrm>
            <a:off x="451050" y="259080"/>
            <a:ext cx="8241900" cy="601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Executive Order 13166	</a:t>
            </a:r>
            <a:endParaRPr dirty="0"/>
          </a:p>
        </p:txBody>
      </p:sp>
      <p:sp>
        <p:nvSpPr>
          <p:cNvPr id="340" name="Google Shape;340;p46"/>
          <p:cNvSpPr txBox="1">
            <a:spLocks noGrp="1"/>
          </p:cNvSpPr>
          <p:nvPr>
            <p:ph type="subTitle" idx="1"/>
          </p:nvPr>
        </p:nvSpPr>
        <p:spPr>
          <a:xfrm>
            <a:off x="834450" y="1634844"/>
            <a:ext cx="8011838" cy="31356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Issued in 2000.  All agencies must take reasonable steps to provide meaningful access for individuals who are limited English proficient (LEP)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Reaffirmed many times since then.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November 2021, Attorney General Garland Memorandum</a:t>
            </a:r>
          </a:p>
          <a:p>
            <a:pPr marL="0" lvl="0" indent="0" algn="l" rtl="0">
              <a:spcBef>
                <a:spcPts val="0"/>
              </a:spcBef>
              <a:spcAft>
                <a:spcPts val="0"/>
              </a:spcAft>
              <a:buNone/>
            </a:pPr>
            <a:r>
              <a:rPr lang="en-US" sz="1200" dirty="0"/>
              <a:t>https://www.justice.gov/file/1553196</a:t>
            </a:r>
            <a:endParaRPr sz="1200" dirty="0"/>
          </a:p>
        </p:txBody>
      </p:sp>
      <p:sp>
        <p:nvSpPr>
          <p:cNvPr id="4" name="Slide Number Placeholder 5">
            <a:extLst>
              <a:ext uri="{FF2B5EF4-FFF2-40B4-BE49-F238E27FC236}">
                <a16:creationId xmlns:a16="http://schemas.microsoft.com/office/drawing/2014/main" id="{BC400869-7B19-FB71-BA2D-C0CF61AF7103}"/>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3</a:t>
            </a:fld>
            <a:endParaRPr lang="en" dirty="0">
              <a:solidFill>
                <a:srgbClr val="FFFFFF"/>
              </a:solidFill>
            </a:endParaRPr>
          </a:p>
        </p:txBody>
      </p:sp>
      <p:sp>
        <p:nvSpPr>
          <p:cNvPr id="2" name="TextBox 1">
            <a:extLst>
              <a:ext uri="{FF2B5EF4-FFF2-40B4-BE49-F238E27FC236}">
                <a16:creationId xmlns:a16="http://schemas.microsoft.com/office/drawing/2014/main" id="{BDE7F074-955C-38A4-092F-327A6977CD17}"/>
              </a:ext>
            </a:extLst>
          </p:cNvPr>
          <p:cNvSpPr txBox="1"/>
          <p:nvPr/>
        </p:nvSpPr>
        <p:spPr>
          <a:xfrm>
            <a:off x="526652" y="874949"/>
            <a:ext cx="4761534" cy="276999"/>
          </a:xfrm>
          <a:prstGeom prst="rect">
            <a:avLst/>
          </a:prstGeom>
          <a:noFill/>
        </p:spPr>
        <p:txBody>
          <a:bodyPr wrap="square">
            <a:spAutoFit/>
          </a:bodyPr>
          <a:lstStyle/>
          <a:p>
            <a:r>
              <a:rPr lang="en-US" sz="1200" dirty="0">
                <a:solidFill>
                  <a:schemeClr val="bg1"/>
                </a:solidFill>
              </a:rPr>
              <a:t>https://www.lep.gov/executive-order-13166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3" name="Title 2">
            <a:extLst>
              <a:ext uri="{FF2B5EF4-FFF2-40B4-BE49-F238E27FC236}">
                <a16:creationId xmlns:a16="http://schemas.microsoft.com/office/drawing/2014/main" id="{5C9ECE03-0A17-2044-B307-D2289F55E721}"/>
              </a:ext>
            </a:extLst>
          </p:cNvPr>
          <p:cNvSpPr>
            <a:spLocks noGrp="1"/>
          </p:cNvSpPr>
          <p:nvPr>
            <p:ph type="title"/>
          </p:nvPr>
        </p:nvSpPr>
        <p:spPr>
          <a:xfrm>
            <a:off x="464600" y="1075174"/>
            <a:ext cx="8215200" cy="3295120"/>
          </a:xfrm>
        </p:spPr>
        <p:txBody>
          <a:bodyPr/>
          <a:lstStyle/>
          <a:p>
            <a:r>
              <a:rPr lang="en-US" dirty="0"/>
              <a:t>All people in this country, regardless of the language they speak, deserve meaningful access to programs and activities that are conducted or supported by federal agencies.</a:t>
            </a:r>
            <a:br>
              <a:rPr lang="en-US" dirty="0"/>
            </a:br>
            <a:br>
              <a:rPr lang="en-US" dirty="0"/>
            </a:br>
            <a:r>
              <a:rPr lang="en-US" dirty="0"/>
              <a:t>Attorney General Merrick Garland</a:t>
            </a:r>
          </a:p>
        </p:txBody>
      </p:sp>
      <p:sp>
        <p:nvSpPr>
          <p:cNvPr id="4" name="Slide Number Placeholder 5">
            <a:extLst>
              <a:ext uri="{FF2B5EF4-FFF2-40B4-BE49-F238E27FC236}">
                <a16:creationId xmlns:a16="http://schemas.microsoft.com/office/drawing/2014/main" id="{FF2F68A3-6CD4-5525-04D6-64317BDAACF8}"/>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4</a:t>
            </a:fld>
            <a:endParaRPr lang="en"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WWW.LEP.GOV</a:t>
            </a:r>
            <a:endParaRPr dirty="0"/>
          </a:p>
        </p:txBody>
      </p:sp>
      <p:sp>
        <p:nvSpPr>
          <p:cNvPr id="376" name="Google Shape;376;p52"/>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Source Sans Pro"/>
              <a:buChar char="●"/>
            </a:pPr>
            <a:r>
              <a:rPr lang="en-US" dirty="0"/>
              <a:t>Information about the law and policies requiring language access</a:t>
            </a:r>
          </a:p>
          <a:p>
            <a:pPr marL="457200" lvl="0" indent="-342900" algn="l" rtl="0">
              <a:spcBef>
                <a:spcPts val="0"/>
              </a:spcBef>
              <a:spcAft>
                <a:spcPts val="0"/>
              </a:spcAft>
              <a:buClr>
                <a:srgbClr val="FFFFFF"/>
              </a:buClr>
              <a:buSzPts val="1800"/>
              <a:buFont typeface="Source Sans Pro"/>
              <a:buChar char="●"/>
            </a:pPr>
            <a:endParaRPr lang="en-US" dirty="0"/>
          </a:p>
          <a:p>
            <a:pPr marL="457200" lvl="0" indent="-342900" algn="l" rtl="0">
              <a:spcBef>
                <a:spcPts val="0"/>
              </a:spcBef>
              <a:spcAft>
                <a:spcPts val="0"/>
              </a:spcAft>
              <a:buClr>
                <a:srgbClr val="FFFFFF"/>
              </a:buClr>
              <a:buSzPts val="1800"/>
              <a:buFont typeface="Source Sans Pro"/>
              <a:buChar char="●"/>
            </a:pPr>
            <a:r>
              <a:rPr lang="en-US" dirty="0"/>
              <a:t>Tips and tools to help agencies deliver language access</a:t>
            </a:r>
          </a:p>
          <a:p>
            <a:pPr marL="457200" lvl="0" indent="-342900" algn="l" rtl="0">
              <a:spcBef>
                <a:spcPts val="0"/>
              </a:spcBef>
              <a:spcAft>
                <a:spcPts val="0"/>
              </a:spcAft>
              <a:buClr>
                <a:srgbClr val="FFFFFF"/>
              </a:buClr>
              <a:buSzPts val="1800"/>
              <a:buFont typeface="Source Sans Pro"/>
              <a:buChar char="●"/>
            </a:pPr>
            <a:endParaRPr lang="en-US" dirty="0"/>
          </a:p>
          <a:p>
            <a:pPr marL="457200" lvl="0" indent="-342900" algn="l" rtl="0">
              <a:spcBef>
                <a:spcPts val="0"/>
              </a:spcBef>
              <a:spcAft>
                <a:spcPts val="0"/>
              </a:spcAft>
              <a:buClr>
                <a:srgbClr val="FFFFFF"/>
              </a:buClr>
              <a:buSzPts val="1800"/>
              <a:buFont typeface="Source Sans Pro"/>
              <a:buChar char="●"/>
            </a:pPr>
            <a:r>
              <a:rPr lang="en-US" dirty="0"/>
              <a:t>Examples of federal agency plans</a:t>
            </a:r>
          </a:p>
          <a:p>
            <a:pPr marL="457200" lvl="0" indent="-342900" algn="l" rtl="0">
              <a:spcBef>
                <a:spcPts val="0"/>
              </a:spcBef>
              <a:spcAft>
                <a:spcPts val="0"/>
              </a:spcAft>
              <a:buClr>
                <a:srgbClr val="FFFFFF"/>
              </a:buClr>
              <a:buSzPts val="1800"/>
              <a:buFont typeface="Source Sans Pro"/>
              <a:buChar char="●"/>
            </a:pPr>
            <a:endParaRPr lang="en-US" dirty="0"/>
          </a:p>
          <a:p>
            <a:pPr marL="457200" lvl="0" indent="-342900" algn="l" rtl="0">
              <a:spcBef>
                <a:spcPts val="0"/>
              </a:spcBef>
              <a:spcAft>
                <a:spcPts val="0"/>
              </a:spcAft>
              <a:buClr>
                <a:srgbClr val="FFFFFF"/>
              </a:buClr>
              <a:buSzPts val="1800"/>
              <a:buFont typeface="Source Sans Pro"/>
              <a:buChar char="●"/>
            </a:pPr>
            <a:r>
              <a:rPr lang="en-US" dirty="0"/>
              <a:t>Examples of work we have done with recipients of federal funds.</a:t>
            </a:r>
            <a:endParaRPr dirty="0"/>
          </a:p>
        </p:txBody>
      </p:sp>
      <p:sp>
        <p:nvSpPr>
          <p:cNvPr id="3" name="Slide Number Placeholder 5">
            <a:extLst>
              <a:ext uri="{FF2B5EF4-FFF2-40B4-BE49-F238E27FC236}">
                <a16:creationId xmlns:a16="http://schemas.microsoft.com/office/drawing/2014/main" id="{23AC576C-9B9F-9EC5-82F0-F91125F315E8}"/>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5</a:t>
            </a:fld>
            <a:endParaRPr lang="en"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ctrTitle"/>
          </p:nvPr>
        </p:nvSpPr>
        <p:spPr>
          <a:xfrm>
            <a:off x="914400" y="344202"/>
            <a:ext cx="777855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dirty="0"/>
            </a:br>
            <a:br>
              <a:rPr lang="en-US" dirty="0"/>
            </a:br>
            <a:br>
              <a:rPr lang="en-US" dirty="0"/>
            </a:br>
            <a:br>
              <a:rPr lang="en-US" dirty="0"/>
            </a:br>
            <a:r>
              <a:rPr lang="en-US" dirty="0"/>
              <a:t>But why are we talking about Plain Language when we are talking about translations and interpretation?  </a:t>
            </a:r>
            <a:endParaRPr dirty="0"/>
          </a:p>
        </p:txBody>
      </p:sp>
      <p:sp>
        <p:nvSpPr>
          <p:cNvPr id="4" name="Slide Number Placeholder 5">
            <a:extLst>
              <a:ext uri="{FF2B5EF4-FFF2-40B4-BE49-F238E27FC236}">
                <a16:creationId xmlns:a16="http://schemas.microsoft.com/office/drawing/2014/main" id="{870F9E52-EF0E-4549-2FF2-C684B9CAD9A6}"/>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112E51"/>
                </a:solidFill>
              </a:rPr>
              <a:pPr algn="r"/>
              <a:t>6</a:t>
            </a:fld>
            <a:endParaRPr lang="en" dirty="0">
              <a:solidFill>
                <a:srgbClr val="112E5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note on machine translation</a:t>
            </a:r>
            <a:endParaRPr dirty="0"/>
          </a:p>
        </p:txBody>
      </p:sp>
      <p:sp>
        <p:nvSpPr>
          <p:cNvPr id="403" name="Google Shape;403;p56"/>
          <p:cNvSpPr txBox="1">
            <a:spLocks noGrp="1"/>
          </p:cNvSpPr>
          <p:nvPr>
            <p:ph type="body" idx="1"/>
          </p:nvPr>
        </p:nvSpPr>
        <p:spPr>
          <a:xfrm>
            <a:off x="464600" y="1152475"/>
            <a:ext cx="7623806" cy="3416400"/>
          </a:xfrm>
          <a:prstGeom prst="rect">
            <a:avLst/>
          </a:prstGeom>
        </p:spPr>
        <p:txBody>
          <a:bodyPr spcFirstLastPara="1" wrap="square" lIns="91425" tIns="91425" rIns="91425" bIns="91425" anchor="t" anchorCtr="0">
            <a:noAutofit/>
          </a:bodyPr>
          <a:lstStyle/>
          <a:p>
            <a:pPr marL="0" indent="0">
              <a:spcAft>
                <a:spcPts val="1600"/>
              </a:spcAft>
              <a:buNone/>
            </a:pPr>
            <a:r>
              <a:rPr lang="en-US" sz="2400" kern="1200" dirty="0">
                <a:latin typeface="Calibri" panose="020F0502020204030204"/>
              </a:rPr>
              <a:t>“It is seldom, if ever, sufficient to use machine translation for vital information without first having that translation  checked by a competent human translator.”</a:t>
            </a:r>
          </a:p>
        </p:txBody>
      </p:sp>
      <p:sp>
        <p:nvSpPr>
          <p:cNvPr id="8" name="Round Same Side Corner Rectangle 13">
            <a:extLst>
              <a:ext uri="{FF2B5EF4-FFF2-40B4-BE49-F238E27FC236}">
                <a16:creationId xmlns:a16="http://schemas.microsoft.com/office/drawing/2014/main" id="{71332354-D9AF-4C37-B36C-50F98532F1EC}"/>
              </a:ext>
            </a:extLst>
          </p:cNvPr>
          <p:cNvSpPr/>
          <p:nvPr/>
        </p:nvSpPr>
        <p:spPr>
          <a:xfrm>
            <a:off x="54464" y="3430955"/>
            <a:ext cx="8450801" cy="1040192"/>
          </a:xfrm>
          <a:prstGeom prst="round2SameRect">
            <a:avLst>
              <a:gd name="adj1" fmla="val 50000"/>
              <a:gd name="adj2" fmla="val 0"/>
            </a:avLst>
          </a:prstGeom>
          <a:solidFill>
            <a:srgbClr val="E7F7FD"/>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683C6">
                    <a:lumMod val="50000"/>
                  </a:srgbClr>
                </a:solidFill>
                <a:effectLst/>
                <a:uLnTx/>
                <a:uFillTx/>
                <a:latin typeface="Arial" panose="020B0604020202020204" pitchFamily="34" charset="0"/>
                <a:ea typeface="+mn-ea"/>
                <a:cs typeface="Arial" panose="020B0604020202020204" pitchFamily="34" charset="0"/>
              </a:rPr>
              <a:t>LEP.gov, </a:t>
            </a:r>
            <a:r>
              <a:rPr kumimoji="0" lang="en-US" sz="2800" b="1" i="0" u="none" strike="noStrike" kern="1200" cap="none" spc="0" normalizeH="0" baseline="0" noProof="0" dirty="0">
                <a:ln>
                  <a:noFill/>
                </a:ln>
                <a:solidFill>
                  <a:srgbClr val="6EAC1C"/>
                </a:solidFill>
                <a:effectLst/>
                <a:uLnTx/>
                <a:uFillTx/>
                <a:latin typeface="Arial" pitchFamily="34" charset="0"/>
                <a:ea typeface="Tahoma" pitchFamily="34" charset="0"/>
                <a:cs typeface="Arial" pitchFamily="34" charset="0"/>
                <a:hlinkClick r:id="rId3"/>
              </a:rPr>
              <a:t>www.lep.gov/digital-services-and-websites</a:t>
            </a:r>
            <a:r>
              <a:rPr kumimoji="0" lang="en-US" sz="2800" b="1" i="0" u="none" strike="noStrike" kern="1200" cap="none" spc="0" normalizeH="0" baseline="0" noProof="0" dirty="0">
                <a:ln>
                  <a:noFill/>
                </a:ln>
                <a:solidFill>
                  <a:srgbClr val="6EAC1C"/>
                </a:solidFill>
                <a:effectLst/>
                <a:uLnTx/>
                <a:uFillTx/>
                <a:latin typeface="Arial" pitchFamily="34" charset="0"/>
                <a:ea typeface="Tahoma" pitchFamily="34" charset="0"/>
                <a:cs typeface="Arial" pitchFamily="34" charset="0"/>
              </a:rPr>
              <a:t> </a:t>
            </a:r>
          </a:p>
        </p:txBody>
      </p:sp>
      <p:sp>
        <p:nvSpPr>
          <p:cNvPr id="2" name="Slide Number Placeholder 5">
            <a:extLst>
              <a:ext uri="{FF2B5EF4-FFF2-40B4-BE49-F238E27FC236}">
                <a16:creationId xmlns:a16="http://schemas.microsoft.com/office/drawing/2014/main" id="{BFCC9579-3B18-6394-EE57-619583AC0760}"/>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7</a:t>
            </a:fld>
            <a:endParaRPr lang="en"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38634"/>
            <a:ext cx="9144000" cy="572700"/>
          </a:xfrm>
          <a:solidFill>
            <a:srgbClr val="293E4F"/>
          </a:solidFill>
        </p:spPr>
        <p:txBody>
          <a:bodyPr/>
          <a:lstStyle/>
          <a:p>
            <a:pPr lvl="0" algn="ctr">
              <a:buSzTx/>
            </a:pPr>
            <a:r>
              <a:rPr lang="en-US" sz="3000" dirty="0">
                <a:solidFill>
                  <a:srgbClr val="FFFFFF"/>
                </a:solidFill>
                <a:latin typeface="Century Gothic" panose="020B0502020202020204" pitchFamily="34" charset="0"/>
                <a:cs typeface="Arial"/>
                <a:sym typeface="Arial"/>
              </a:rPr>
              <a:t>Machine Translation Is Easy </a:t>
            </a:r>
            <a:r>
              <a:rPr lang="en-US" sz="3000" u="sng" dirty="0">
                <a:solidFill>
                  <a:srgbClr val="FFFFFF"/>
                </a:solidFill>
                <a:latin typeface="Century Gothic" panose="020B0502020202020204" pitchFamily="34" charset="0"/>
                <a:cs typeface="Arial"/>
                <a:sym typeface="Arial"/>
              </a:rPr>
              <a:t>BUT</a:t>
            </a:r>
            <a:r>
              <a:rPr lang="en-US" sz="3000" dirty="0">
                <a:solidFill>
                  <a:srgbClr val="FFFFFF"/>
                </a:solidFill>
                <a:latin typeface="Century Gothic" panose="020B0502020202020204" pitchFamily="34" charset="0"/>
                <a:cs typeface="Arial"/>
                <a:sym typeface="Arial"/>
              </a:rPr>
              <a:t> It Is Not Reliable</a:t>
            </a:r>
            <a:endParaRPr lang="en-US" dirty="0"/>
          </a:p>
        </p:txBody>
      </p:sp>
      <p:sp>
        <p:nvSpPr>
          <p:cNvPr id="8" name="TextBox 7">
            <a:extLst>
              <a:ext uri="{FF2B5EF4-FFF2-40B4-BE49-F238E27FC236}">
                <a16:creationId xmlns:a16="http://schemas.microsoft.com/office/drawing/2014/main" id="{6CD2FD95-B163-41A7-8CC7-A4BDD4DEE3E8}"/>
              </a:ext>
            </a:extLst>
          </p:cNvPr>
          <p:cNvSpPr txBox="1"/>
          <p:nvPr/>
        </p:nvSpPr>
        <p:spPr>
          <a:xfrm>
            <a:off x="976745" y="1306105"/>
            <a:ext cx="3314700" cy="3231654"/>
          </a:xfrm>
          <a:prstGeom prst="rect">
            <a:avLst/>
          </a:prstGeom>
          <a:noFill/>
        </p:spPr>
        <p:txBody>
          <a:bodyPr wrap="square" rtlCol="0">
            <a:spAutoFit/>
          </a:bodyPr>
          <a:lstStyle/>
          <a:p>
            <a:pPr algn="ctr"/>
            <a:r>
              <a:rPr lang="en-US" sz="2100" b="1" cap="small" dirty="0">
                <a:solidFill>
                  <a:schemeClr val="bg2">
                    <a:lumMod val="75000"/>
                  </a:schemeClr>
                </a:solidFill>
                <a:latin typeface="Times New Roman" panose="02020603050405020304" pitchFamily="18" charset="0"/>
                <a:cs typeface="Times New Roman" panose="02020603050405020304" pitchFamily="18" charset="0"/>
              </a:rPr>
              <a:t>original or source text</a:t>
            </a:r>
            <a:endParaRPr lang="en-US" sz="2100" b="1" dirty="0">
              <a:solidFill>
                <a:schemeClr val="bg2">
                  <a:lumMod val="75000"/>
                </a:schemeClr>
              </a:solidFill>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I understand that the material and information will be used for authorized civil rights compliance and enforcement activities. </a:t>
            </a:r>
          </a:p>
          <a:p>
            <a:endParaRPr lang="en-US" sz="21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From the Department of Justice Civil Rights Complaint form</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0C7604-9D74-4C4B-9FC1-7CC116EA84EA}"/>
              </a:ext>
            </a:extLst>
          </p:cNvPr>
          <p:cNvSpPr txBox="1"/>
          <p:nvPr/>
        </p:nvSpPr>
        <p:spPr>
          <a:xfrm>
            <a:off x="5029201" y="1352271"/>
            <a:ext cx="3143249" cy="3185487"/>
          </a:xfrm>
          <a:prstGeom prst="rect">
            <a:avLst/>
          </a:prstGeom>
          <a:noFill/>
        </p:spPr>
        <p:txBody>
          <a:bodyPr wrap="square" rtlCol="0">
            <a:spAutoFit/>
          </a:bodyPr>
          <a:lstStyle/>
          <a:p>
            <a:pPr algn="ctr"/>
            <a:r>
              <a:rPr lang="en-US" sz="1800" b="1" cap="small" dirty="0">
                <a:solidFill>
                  <a:srgbClr val="FF0000"/>
                </a:solidFill>
                <a:latin typeface="Times New Roman" panose="02020603050405020304" pitchFamily="18" charset="0"/>
                <a:cs typeface="Times New Roman" panose="02020603050405020304" pitchFamily="18" charset="0"/>
              </a:rPr>
              <a:t>MACHINE TRANSLATION</a:t>
            </a:r>
            <a:endParaRPr lang="en-US" sz="1800" dirty="0">
              <a:solidFill>
                <a:srgbClr val="FF0000"/>
              </a:solidFill>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I understand that these information and materials will be used in compliance and enforcement of citizenship. </a:t>
            </a:r>
          </a:p>
          <a:p>
            <a:endParaRPr lang="en-US" sz="21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Translated from Korean using an online translation tool</a:t>
            </a:r>
            <a:endParaRPr lang="en-US" sz="1800" dirty="0">
              <a:latin typeface="Times New Roman" panose="02020603050405020304" pitchFamily="18" charset="0"/>
              <a:cs typeface="Times New Roman" panose="02020603050405020304" pitchFamily="18" charset="0"/>
            </a:endParaRPr>
          </a:p>
        </p:txBody>
      </p:sp>
      <p:sp>
        <p:nvSpPr>
          <p:cNvPr id="5" name="Slide Number Placeholder 5">
            <a:extLst>
              <a:ext uri="{FF2B5EF4-FFF2-40B4-BE49-F238E27FC236}">
                <a16:creationId xmlns:a16="http://schemas.microsoft.com/office/drawing/2014/main" id="{D19C5811-E8D3-A0B8-B373-18D14D7528B8}"/>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112E51"/>
                </a:solidFill>
              </a:rPr>
              <a:pPr algn="r"/>
              <a:t>8</a:t>
            </a:fld>
            <a:endParaRPr lang="en" dirty="0">
              <a:solidFill>
                <a:srgbClr val="112E51"/>
              </a:solidFill>
            </a:endParaRPr>
          </a:p>
        </p:txBody>
      </p:sp>
    </p:spTree>
    <p:extLst>
      <p:ext uri="{BB962C8B-B14F-4D97-AF65-F5344CB8AC3E}">
        <p14:creationId xmlns:p14="http://schemas.microsoft.com/office/powerpoint/2010/main" val="211342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09A2-0FE7-41D5-9B1B-A218E7BE766C}"/>
              </a:ext>
            </a:extLst>
          </p:cNvPr>
          <p:cNvSpPr>
            <a:spLocks noGrp="1"/>
          </p:cNvSpPr>
          <p:nvPr>
            <p:ph type="title"/>
          </p:nvPr>
        </p:nvSpPr>
        <p:spPr/>
        <p:txBody>
          <a:bodyPr/>
          <a:lstStyle/>
          <a:p>
            <a:r>
              <a:rPr lang="en-US" dirty="0"/>
              <a:t>Could your agency/does it already have an Intranet Site for Staff?  </a:t>
            </a:r>
            <a:br>
              <a:rPr lang="en-US" dirty="0"/>
            </a:br>
            <a:br>
              <a:rPr lang="en-US" dirty="0"/>
            </a:br>
            <a:r>
              <a:rPr lang="en-US" dirty="0"/>
              <a:t>Could it include…</a:t>
            </a:r>
          </a:p>
        </p:txBody>
      </p:sp>
      <p:sp>
        <p:nvSpPr>
          <p:cNvPr id="3" name="Text Placeholder 2">
            <a:extLst>
              <a:ext uri="{FF2B5EF4-FFF2-40B4-BE49-F238E27FC236}">
                <a16:creationId xmlns:a16="http://schemas.microsoft.com/office/drawing/2014/main" id="{44B05841-FC0A-45AD-B694-D3A8A5E24ED0}"/>
              </a:ext>
            </a:extLst>
          </p:cNvPr>
          <p:cNvSpPr>
            <a:spLocks noGrp="1"/>
          </p:cNvSpPr>
          <p:nvPr>
            <p:ph type="body" idx="1"/>
          </p:nvPr>
        </p:nvSpPr>
        <p:spPr>
          <a:xfrm>
            <a:off x="3732757" y="1746044"/>
            <a:ext cx="5016900" cy="3125700"/>
          </a:xfrm>
        </p:spPr>
        <p:txBody>
          <a:bodyPr/>
          <a:lstStyle/>
          <a:p>
            <a:r>
              <a:rPr lang="en-US" dirty="0"/>
              <a:t>How to procure interpreter and translator services</a:t>
            </a:r>
          </a:p>
          <a:p>
            <a:r>
              <a:rPr lang="en-US" dirty="0"/>
              <a:t>When to obtain interpretation and translation</a:t>
            </a:r>
          </a:p>
          <a:p>
            <a:r>
              <a:rPr lang="en-US" dirty="0"/>
              <a:t>Glossaries</a:t>
            </a:r>
          </a:p>
          <a:p>
            <a:r>
              <a:rPr lang="en-US" dirty="0"/>
              <a:t>Policies</a:t>
            </a:r>
          </a:p>
          <a:p>
            <a:r>
              <a:rPr lang="en-US" dirty="0"/>
              <a:t>Plain Language Guides and 508 compliant Templates</a:t>
            </a:r>
          </a:p>
          <a:p>
            <a:r>
              <a:rPr lang="en-US" dirty="0"/>
              <a:t>Where to go for help</a:t>
            </a:r>
          </a:p>
        </p:txBody>
      </p:sp>
      <p:sp>
        <p:nvSpPr>
          <p:cNvPr id="5" name="Slide Number Placeholder 5">
            <a:extLst>
              <a:ext uri="{FF2B5EF4-FFF2-40B4-BE49-F238E27FC236}">
                <a16:creationId xmlns:a16="http://schemas.microsoft.com/office/drawing/2014/main" id="{9AC9D6FE-976F-4000-D53A-1B2583B031CC}"/>
              </a:ext>
            </a:extLst>
          </p:cNvPr>
          <p:cNvSpPr txBox="1">
            <a:spLocks/>
          </p:cNvSpPr>
          <p:nvPr/>
        </p:nvSpPr>
        <p:spPr>
          <a:xfrm>
            <a:off x="8472458" y="4770473"/>
            <a:ext cx="548700" cy="2863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rgbClr val="FFFFFF"/>
                </a:solidFill>
              </a:rPr>
              <a:pPr algn="r"/>
              <a:t>9</a:t>
            </a:fld>
            <a:endParaRPr lang="en" dirty="0">
              <a:solidFill>
                <a:srgbClr val="FFFFFF"/>
              </a:solidFill>
            </a:endParaRPr>
          </a:p>
        </p:txBody>
      </p:sp>
    </p:spTree>
    <p:extLst>
      <p:ext uri="{BB962C8B-B14F-4D97-AF65-F5344CB8AC3E}">
        <p14:creationId xmlns:p14="http://schemas.microsoft.com/office/powerpoint/2010/main" val="3597470371"/>
      </p:ext>
    </p:extLst>
  </p:cSld>
  <p:clrMapOvr>
    <a:masterClrMapping/>
  </p:clrMapOvr>
</p:sld>
</file>

<file path=ppt/theme/theme1.xml><?xml version="1.0" encoding="utf-8"?>
<a:theme xmlns:a="http://schemas.openxmlformats.org/drawingml/2006/main" name="Login Theme">
  <a:themeElements>
    <a:clrScheme name="DOJ colors">
      <a:dk1>
        <a:srgbClr val="2E2E29"/>
      </a:dk1>
      <a:lt1>
        <a:srgbClr val="FFFFFF"/>
      </a:lt1>
      <a:dk2>
        <a:srgbClr val="152E51"/>
      </a:dk2>
      <a:lt2>
        <a:srgbClr val="ECF1F5"/>
      </a:lt2>
      <a:accent1>
        <a:srgbClr val="FFAB40"/>
      </a:accent1>
      <a:accent2>
        <a:srgbClr val="212121"/>
      </a:accent2>
      <a:accent3>
        <a:srgbClr val="78909C"/>
      </a:accent3>
      <a:accent4>
        <a:srgbClr val="FFAB40"/>
      </a:accent4>
      <a:accent5>
        <a:srgbClr val="F6F6F0"/>
      </a:accent5>
      <a:accent6>
        <a:srgbClr val="F9BD2E"/>
      </a:accent6>
      <a:hlink>
        <a:srgbClr val="201DCC"/>
      </a:hlink>
      <a:folHlink>
        <a:srgbClr val="9D00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OJ-CRT-template" id="{FD206852-9F56-F640-B6A0-69030BA33DD8}" vid="{0C4A9A4A-D440-704E-8681-C14EE9F61A5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7B7A20C72BD94989D8F36E9C318E84" ma:contentTypeVersion="11" ma:contentTypeDescription="Create a new document." ma:contentTypeScope="" ma:versionID="d570aee0af08c8c70f60431de4389edd">
  <xsd:schema xmlns:xsd="http://www.w3.org/2001/XMLSchema" xmlns:xs="http://www.w3.org/2001/XMLSchema" xmlns:p="http://schemas.microsoft.com/office/2006/metadata/properties" xmlns:ns2="6637d51f-1a66-48b1-a34f-66e1b36e88f6" xmlns:ns3="7b3cbe81-c5e4-4840-ada4-90adb055cfd4" targetNamespace="http://schemas.microsoft.com/office/2006/metadata/properties" ma:root="true" ma:fieldsID="70b60c5e30a2dc0aa90e828739da7a3d" ns2:_="" ns3:_="">
    <xsd:import namespace="6637d51f-1a66-48b1-a34f-66e1b36e88f6"/>
    <xsd:import namespace="7b3cbe81-c5e4-4840-ada4-90adb055cf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7d51f-1a66-48b1-a34f-66e1b36e88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3cbe81-c5e4-4840-ada4-90adb055cfd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0F9764-B3EB-48E2-91BC-E214F025009F}">
  <ds:schemaRefs>
    <ds:schemaRef ds:uri="http://schemas.microsoft.com/sharepoint/v3/contenttype/forms"/>
  </ds:schemaRefs>
</ds:datastoreItem>
</file>

<file path=customXml/itemProps2.xml><?xml version="1.0" encoding="utf-8"?>
<ds:datastoreItem xmlns:ds="http://schemas.openxmlformats.org/officeDocument/2006/customXml" ds:itemID="{66B576B7-4867-41A4-9EF5-070A9EDA3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7d51f-1a66-48b1-a34f-66e1b36e88f6"/>
    <ds:schemaRef ds:uri="7b3cbe81-c5e4-4840-ada4-90adb055cf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5DD8C3-5BB2-4A0D-A20C-2E1E4F591047}">
  <ds:schemaRefs>
    <ds:schemaRef ds:uri="http://purl.org/dc/terms/"/>
    <ds:schemaRef ds:uri="6637d51f-1a66-48b1-a34f-66e1b36e88f6"/>
    <ds:schemaRef ds:uri="http://schemas.microsoft.com/office/2006/metadata/properties"/>
    <ds:schemaRef ds:uri="7b3cbe81-c5e4-4840-ada4-90adb055cfd4"/>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DOJ-CRT-template</Template>
  <TotalTime>238</TotalTime>
  <Words>1473</Words>
  <Application>Microsoft Office PowerPoint</Application>
  <PresentationFormat>On-screen Show (16:9)</PresentationFormat>
  <Paragraphs>121</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Helvetica</vt:lpstr>
      <vt:lpstr>Arial</vt:lpstr>
      <vt:lpstr>Public Sans</vt:lpstr>
      <vt:lpstr>Times New Roman</vt:lpstr>
      <vt:lpstr>Source Sans Pro SemiBold</vt:lpstr>
      <vt:lpstr>Source Sans Pro</vt:lpstr>
      <vt:lpstr>Calibri</vt:lpstr>
      <vt:lpstr>Century Gothic</vt:lpstr>
      <vt:lpstr>Login Theme</vt:lpstr>
      <vt:lpstr>The plain language tie to translating digital content</vt:lpstr>
      <vt:lpstr>My Story</vt:lpstr>
      <vt:lpstr>Executive Order 13166 </vt:lpstr>
      <vt:lpstr>All people in this country, regardless of the language they speak, deserve meaningful access to programs and activities that are conducted or supported by federal agencies.  Attorney General Merrick Garland</vt:lpstr>
      <vt:lpstr>WWW.LEP.GOV</vt:lpstr>
      <vt:lpstr>    But why are we talking about Plain Language when we are talking about translations and interpretation?  </vt:lpstr>
      <vt:lpstr>A note on machine translation</vt:lpstr>
      <vt:lpstr>Machine Translation Is Easy BUT It Is Not Reliable</vt:lpstr>
      <vt:lpstr>Could your agency/does it already have an Intranet Site for Staff?    Could it include…</vt:lpstr>
      <vt:lpstr>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Justice</dc:title>
  <dc:creator>Tran, Isabelle (CRT)</dc:creator>
  <cp:lastModifiedBy>LauraJChidlow</cp:lastModifiedBy>
  <cp:revision>59</cp:revision>
  <dcterms:created xsi:type="dcterms:W3CDTF">2021-12-17T00:36:27Z</dcterms:created>
  <dcterms:modified xsi:type="dcterms:W3CDTF">2023-03-07T14:35:41Z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0x010100E37B7A20C72BD94989D8F36E9C318E84</vt:lpwstr>
  </property>
</Properties>
</file>