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83" r:id="rId11"/>
    <p:sldId id="281" r:id="rId12"/>
    <p:sldId id="280" r:id="rId13"/>
    <p:sldId id="268" r:id="rId14"/>
    <p:sldId id="270" r:id="rId15"/>
    <p:sldId id="269" r:id="rId16"/>
    <p:sldId id="273" r:id="rId17"/>
    <p:sldId id="284" r:id="rId18"/>
    <p:sldId id="271" r:id="rId19"/>
    <p:sldId id="272" r:id="rId20"/>
    <p:sldId id="276" r:id="rId21"/>
    <p:sldId id="285" r:id="rId22"/>
    <p:sldId id="287" r:id="rId23"/>
    <p:sldId id="288" r:id="rId24"/>
    <p:sldId id="275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71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F3DC1-82DF-4E03-8DE3-202A0E584D0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8099-FFD9-416D-A168-63148774E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Microsoft Office / Mike Catania using photoshop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VHA Innovation Ecosystem via VA Office of Healthcare Innovation and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Mike Catania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VHA Innovation Ecosystem via VA Office of Healthcare Innovation and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MS 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5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VHA Innovation Ecosystem via VA Office of Healthcare Innovation and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VHA Innovation Ecosystem via VA Office of Healthcare Innovation and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MS 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Veterans Healthcare Administration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54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MS 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Justin Sternberg (with permission)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VHA Innovation Ecosystem via VA Office of Healthcare Innovation and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VA Greater Los Angeles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MS </a:t>
            </a:r>
            <a:r>
              <a:rPr lang="en-US" dirty="0" err="1"/>
              <a:t>OFfice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099-FFD9-416D-A168-63148774E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247D-EF45-EFD7-A11F-2B75FAE3E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82886-122B-C958-3169-676159FC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729F-C89E-5CF6-0256-E727B8A5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71B7-CB44-4E73-A6A7-E2DA04D4056E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10B9-B20B-3D7F-2F85-97414B8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DA5E-98AA-B2C3-D12E-04BFE176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64C5-44FB-0247-348C-705978CD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22182-A13A-871A-523C-17E542D8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2F64-CB36-1B59-EDD8-6323E52A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F554-FEE0-42A7-81F5-F76696F10F1B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DF13-0B41-0361-6055-07E07D3D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2138-6F5F-C945-B257-BCD795AC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198CC-D21B-1955-BF03-18A5679B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73E71-484A-D3FB-FB5C-4B6E34290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3082-12E8-7223-0751-54956085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425F-4C0E-4EEE-95B3-3DA0C703A887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308E-C15E-D919-9897-4FD88658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1FCB-D5BA-47DE-C5DF-EAF05A7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327D-50FE-537C-1242-4E90CDCB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A0A2-10FB-84CF-E2E9-DC3A7CE5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B049-42AD-AFAF-9C18-BD5713C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AF8-D606-438A-B154-2D67E6CA2394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1DF9-D6CB-4FC4-AAFC-1D74E79E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0CA5-7905-D166-74C0-FF13961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8F85-4A01-F816-6B78-6774A160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1184-BF8F-593F-8613-A1D080B9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9301-8D0F-EEB8-8E25-E6971FEF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983A-2389-4839-B67D-C449235F297E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9121-FACC-2A38-01EB-AC6E9136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820-1763-8E64-7ADC-27D6C448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CD05-D79E-FA48-0DE8-BA042BF1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EF90-2506-B2DE-D93B-AFCD330CB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477F9-C9A1-5205-49B9-6246240F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A6AA0-1643-B0F5-73E9-5F50387A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2F91-7167-45A8-AB33-839D3C15F1A1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14B-BF2C-E43F-1609-081D0AFC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F6382-4132-C3C2-9544-59220C0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F581-CFF1-B1E1-80F3-6C0D6698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0579-0931-F14A-84F0-3790267D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B6CA-3567-98B2-5901-E94FFE2A7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EC0FC-F9FA-7D6A-462C-815D59F82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9346-2E08-E30E-C2C7-5A2FD37E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E8D8-F219-E826-F49D-BF6F6EE6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6987-DF60-4E3F-BF77-E3BA92922CB5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22705-17AC-B76A-1CAB-1DB52330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1B170-DF4D-1DEC-606B-86149B40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224-5516-2836-C795-AC9F42CD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AD19B-EFFA-3E50-8816-DD8703D4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778-70B3-407B-AF6F-DBA85C0AD57C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F5D7-5B62-6415-D3F1-C74D26F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3045B-A2AE-5C88-2D2B-0C46BB1B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A81C9-FB60-FA5A-DCC6-8E4C8AEC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C28E-5DDE-435A-BFFB-1A8B21FC6FBB}" type="datetime1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B9246-996B-EAFB-AE26-AD41B6F7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29B3E-2C23-B4D1-A45B-E25119A3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96B7-1E26-0266-DC4B-D6904F09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F12A-F6FC-96FD-4D3F-BED8DA26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2446-BB9F-5BE3-8F9B-04B9D752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81F84-CC4E-E7DE-1F45-3A1074B1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1321-D514-4310-9178-06E5BC6CE148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E4033-4D87-FE0F-47EF-2D88A94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1732-5630-2B16-6FF1-A812A0A9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7B5-CFDF-7265-F2CB-B2DEDC8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F076F-70D7-9A62-3F25-4008F1ABF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0CCC2-9197-2482-F03C-7794246D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2FA8-62EB-B43C-7380-F69A2671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750-0B02-4F32-8670-1ED7E447611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AD982-AEC9-A9BF-0EC4-77FE7CED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0CB4-CF96-C7AD-BAB8-8D7D59D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84C25-964E-7BFA-5E91-88BE4DD9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9F42E-FBDE-D374-85D0-F0CC72794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5E61-C09A-D6D1-517A-2EF082AE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B8D9-09A0-4B84-82E2-E6D31797B338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DB5E-999E-9BAF-DA8A-D68ACEE5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88BD-574B-F8AC-F1D1-28CD8CA20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E43E-C7E2-4D16-8F1A-7F64B9525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41A4EE-0C3D-4829-28E9-5DF2E2AD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420" y="-2166532"/>
            <a:ext cx="4329987" cy="4249557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BA5D927B-208D-EB30-E485-93FE3F4E5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387600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Business Case For Innovation</a:t>
            </a:r>
          </a:p>
        </p:txBody>
      </p:sp>
      <p:grpSp>
        <p:nvGrpSpPr>
          <p:cNvPr id="4" name="Group 3" descr="White background with 15 sticky notes arranged evenly across and down the slide. ">
            <a:extLst>
              <a:ext uri="{FF2B5EF4-FFF2-40B4-BE49-F238E27FC236}">
                <a16:creationId xmlns:a16="http://schemas.microsoft.com/office/drawing/2014/main" id="{BEFA7274-8A60-4E78-BEB5-45A8C638EBD9}"/>
              </a:ext>
            </a:extLst>
          </p:cNvPr>
          <p:cNvGrpSpPr/>
          <p:nvPr/>
        </p:nvGrpSpPr>
        <p:grpSpPr>
          <a:xfrm>
            <a:off x="488420" y="74461"/>
            <a:ext cx="11222169" cy="6285242"/>
            <a:chOff x="488420" y="74461"/>
            <a:chExt cx="11222169" cy="62852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571C75-5CDF-2682-62FF-8F165E808CD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5430" y="74462"/>
              <a:ext cx="2025583" cy="202558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3362A8-3BCC-E713-55A1-461604C68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2824" y="74462"/>
              <a:ext cx="2025583" cy="202558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1E22C9-285B-BD1C-E47F-86FAC4C7C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0218" y="74462"/>
              <a:ext cx="2025583" cy="202558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033C9B-942F-3CD0-F492-6E6338B6C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7612" y="74462"/>
              <a:ext cx="2025583" cy="202558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47BD65-B6DA-18F3-3E22-A6186BDE6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85006" y="74461"/>
              <a:ext cx="2025583" cy="202558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42841B1-1D00-AB04-0BF7-8E0E7BFC1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420" y="2100044"/>
              <a:ext cx="2025583" cy="20255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8AF76C2-5D9E-23CE-5C67-A1CE548E5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5814" y="2100044"/>
              <a:ext cx="2025583" cy="202558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0FA108-C1AB-5800-AD3B-5185BD01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3208" y="2100044"/>
              <a:ext cx="2025583" cy="20255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22777D-F585-ECA0-6E23-F39F8171D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0602" y="2100044"/>
              <a:ext cx="2025583" cy="202558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ADFD1A-96EF-9A2B-C482-8DB07A200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77996" y="2100043"/>
              <a:ext cx="2025583" cy="202558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4B48F6-56FF-760D-6225-11195E9FD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420" y="4224822"/>
              <a:ext cx="2025583" cy="202558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F83180-F1A8-2FE1-C31B-3B7A824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5814" y="4224822"/>
              <a:ext cx="2025583" cy="202558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9E22F1-6568-9BD6-F5EA-983C95589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3208" y="4224822"/>
              <a:ext cx="2025583" cy="202558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8C19F57-D67F-7EA1-087E-32F1683A7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77996" y="4224822"/>
              <a:ext cx="2025583" cy="2025583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DDD23B-B8C8-7D55-4EA4-293C26932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22974" y="2141345"/>
              <a:ext cx="2063482" cy="4218358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1A3C94-6D96-1477-7F93-F081978EE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66759" y="2503918"/>
              <a:ext cx="1444239" cy="752030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A2AB0-95C9-68DB-110A-2AEED7D83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66760" y="2998860"/>
              <a:ext cx="922946" cy="480587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207DBD-41BF-C3A9-7ABE-DD422CC14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2104" y="2512348"/>
              <a:ext cx="1444239" cy="752030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5112C6-9C9F-D23B-E19D-536F0555F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2105" y="3007290"/>
              <a:ext cx="922946" cy="480587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35E932-ED8B-08BA-3F97-B99547AC6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962" y="4646207"/>
              <a:ext cx="1444239" cy="752030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F1C441-4F7B-72E0-26B0-C5E34B11F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963" y="5141149"/>
              <a:ext cx="922946" cy="480587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2AD689-8F62-79DC-7AB4-5871AFAE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05686" y="2435022"/>
              <a:ext cx="16850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The Business 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Case For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Innovation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DBBDE9-3238-B05F-5756-98D1E9A55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692103" y="2435021"/>
              <a:ext cx="14285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Wednesday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June 8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68F682-7106-9F79-0AEB-F49FBAAB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278428" y="4468170"/>
              <a:ext cx="1580882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badi" panose="020B0604020104020204" pitchFamily="34" charset="0"/>
                </a:rPr>
                <a:t>Mike Catania</a:t>
              </a:r>
            </a:p>
            <a:p>
              <a:endParaRPr lang="en-US" sz="2000" dirty="0">
                <a:latin typeface="Abadi" panose="020B0604020104020204" pitchFamily="34" charset="0"/>
              </a:endParaRPr>
            </a:p>
            <a:p>
              <a:r>
                <a:rPr lang="en-US" dirty="0">
                  <a:latin typeface="Abadi" panose="020B0604020104020204" pitchFamily="34" charset="0"/>
                </a:rPr>
                <a:t>US Dept. of</a:t>
              </a:r>
            </a:p>
            <a:p>
              <a:r>
                <a:rPr lang="en-US" dirty="0">
                  <a:latin typeface="Abadi" panose="020B0604020104020204" pitchFamily="34" charset="0"/>
                </a:rPr>
                <a:t>Veterans</a:t>
              </a:r>
            </a:p>
            <a:p>
              <a:r>
                <a:rPr lang="en-US" dirty="0">
                  <a:latin typeface="Abadi" panose="020B0604020104020204" pitchFamily="34" charset="0"/>
                </a:rPr>
                <a:t>Affairs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A04B04B-4910-CE81-201B-675020625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33827" y="4195875"/>
              <a:ext cx="2025583" cy="2025583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6B8DD8-5782-9CF1-8E3E-4373E2CA2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00233" y="1060723"/>
              <a:ext cx="2063482" cy="4218358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39C509-FB57-0286-D54D-B1755A3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097160" y="3225437"/>
              <a:ext cx="115808" cy="2043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8CC9BA-996B-41B7-943D-E697E55E0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76930" y="2166129"/>
              <a:ext cx="115808" cy="2025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EAB2B-9BE1-BE21-F3CB-4DDC6195C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2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8DB6B-8138-3617-5C2C-A06858749A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0825"/>
            <a:ext cx="10515600" cy="1325563"/>
          </a:xfrm>
        </p:spPr>
        <p:txBody>
          <a:bodyPr/>
          <a:lstStyle/>
          <a:p>
            <a:r>
              <a:rPr lang="en-US" dirty="0"/>
              <a:t>The process of human-centered design reprise</a:t>
            </a:r>
          </a:p>
        </p:txBody>
      </p:sp>
      <p:pic>
        <p:nvPicPr>
          <p:cNvPr id="4" name="Picture 3" descr="Picture of the VHA Innovation Ecosystem. Shows 6 loops with arrows. Each loop is a different color with a different title: Emphasize, Define, Ideate, Protype, Test, Implement. ">
            <a:extLst>
              <a:ext uri="{FF2B5EF4-FFF2-40B4-BE49-F238E27FC236}">
                <a16:creationId xmlns:a16="http://schemas.microsoft.com/office/drawing/2014/main" id="{45F23109-FB15-0741-7D5A-E23676784D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318"/>
          <a:stretch/>
        </p:blipFill>
        <p:spPr>
          <a:xfrm>
            <a:off x="1275753" y="998853"/>
            <a:ext cx="9640494" cy="43869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3691E-9F59-7D44-4AA8-D78EA62E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AC0EB017-23CA-1E7F-4FFE-B8323FB5A1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en-US" dirty="0"/>
              <a:t>How do we measure returns on learning?</a:t>
            </a:r>
          </a:p>
        </p:txBody>
      </p:sp>
      <p:pic>
        <p:nvPicPr>
          <p:cNvPr id="6" name="Picture 5" descr="Photo of Mike Catania - his face and neck only.  ">
            <a:extLst>
              <a:ext uri="{FF2B5EF4-FFF2-40B4-BE49-F238E27FC236}">
                <a16:creationId xmlns:a16="http://schemas.microsoft.com/office/drawing/2014/main" id="{6F5329DC-073E-C506-DC56-191F1D5EE7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1" y="2586590"/>
            <a:ext cx="3769760" cy="3769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65B39-F830-BBB0-3562-0A441A2B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87219" y="557311"/>
            <a:ext cx="4751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ABS(New Range – Old Range)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Amount Spent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C5271-21DA-64E1-BB13-549E8872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8977" y="581936"/>
            <a:ext cx="362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Abadi" panose="020B0604020104020204" pitchFamily="34" charset="0"/>
              </a:rPr>
              <a:t>ROL =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885C7E-F351-8245-6FC3-E625CE5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01102" y="1323934"/>
            <a:ext cx="492206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85D1F0-8022-7CC0-17D7-EBEF8A61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5297" y="1031546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100%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94E0D-9F78-6E72-5A7F-995404AC92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9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8DB6B-8138-3617-5C2C-A06858749A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0825"/>
            <a:ext cx="10515600" cy="1325563"/>
          </a:xfrm>
        </p:spPr>
        <p:txBody>
          <a:bodyPr/>
          <a:lstStyle/>
          <a:p>
            <a:r>
              <a:rPr lang="en-US" dirty="0"/>
              <a:t>The process of human-centered design part two</a:t>
            </a:r>
          </a:p>
        </p:txBody>
      </p:sp>
      <p:pic>
        <p:nvPicPr>
          <p:cNvPr id="4" name="Picture 3" descr="Picture of the VHA Innovation Ecosystem. Shows 6 loops with arrows. Each loop is a different color with a different title: Emphasize, Define, Ideate, Protype, Test, Implement. ">
            <a:extLst>
              <a:ext uri="{FF2B5EF4-FFF2-40B4-BE49-F238E27FC236}">
                <a16:creationId xmlns:a16="http://schemas.microsoft.com/office/drawing/2014/main" id="{45F23109-FB15-0741-7D5A-E23676784D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318"/>
          <a:stretch/>
        </p:blipFill>
        <p:spPr>
          <a:xfrm>
            <a:off x="1275753" y="998853"/>
            <a:ext cx="9640494" cy="43869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3691E-9F59-7D44-4AA8-D78EA62E23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E19BE1-AB6E-A85D-DBB4-DD46B8FD1F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591" y="-1939925"/>
            <a:ext cx="10515600" cy="1325563"/>
          </a:xfrm>
        </p:spPr>
        <p:txBody>
          <a:bodyPr/>
          <a:lstStyle/>
          <a:p>
            <a:r>
              <a:rPr lang="en-US" dirty="0"/>
              <a:t>The eye</a:t>
            </a:r>
            <a:r>
              <a:rPr lang="en-US" baseline="0" dirty="0"/>
              <a:t>(s) of the tiger</a:t>
            </a:r>
            <a:endParaRPr lang="en-US" dirty="0"/>
          </a:p>
        </p:txBody>
      </p:sp>
      <p:pic>
        <p:nvPicPr>
          <p:cNvPr id="5" name="Picture 4" descr="Close up photo of a tiger's face, primarily focused on its green eyes. ">
            <a:extLst>
              <a:ext uri="{FF2B5EF4-FFF2-40B4-BE49-F238E27FC236}">
                <a16:creationId xmlns:a16="http://schemas.microsoft.com/office/drawing/2014/main" id="{8B77C902-3404-C545-F373-EB06EF898D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91" y="-301021"/>
            <a:ext cx="12411182" cy="74600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D92FD-03DE-16C1-A101-474A98ABFE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75B14-97E3-1A04-D21D-143A84B251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0825"/>
            <a:ext cx="10515600" cy="1325563"/>
          </a:xfrm>
        </p:spPr>
        <p:txBody>
          <a:bodyPr/>
          <a:lstStyle/>
          <a:p>
            <a:r>
              <a:rPr lang="en-US" dirty="0"/>
              <a:t>VA’s Spark Seed Spread</a:t>
            </a:r>
            <a:r>
              <a:rPr lang="en-US" baseline="0" dirty="0"/>
              <a:t> program</a:t>
            </a:r>
            <a:endParaRPr lang="en-US" dirty="0"/>
          </a:p>
        </p:txBody>
      </p:sp>
      <p:pic>
        <p:nvPicPr>
          <p:cNvPr id="3074" name="Picture 2" descr="3 icons in a row. 1st is a yellow circle with a large and small white star within it. 2nd is a green circle with a plant growing inside. 3rd is an orange circle with white line inside it with 3 arrows coming from the line. Below the icons are the words Spark-Seed-Spread in large dark blue font. Below that in all caps blue font is INNOVATION INVESTMENT PROGRAM. Below that in gray font is Powered by the VHA Innovators Network.">
            <a:extLst>
              <a:ext uri="{FF2B5EF4-FFF2-40B4-BE49-F238E27FC236}">
                <a16:creationId xmlns:a16="http://schemas.microsoft.com/office/drawing/2014/main" id="{0E8CBAFE-F728-7A7D-EB0D-5D35288E96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995363"/>
            <a:ext cx="80105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7E6A3-24FC-C000-4602-554DB74F65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AAA23B4-37AD-497B-CA36-B2D77AD853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60" y="-1520837"/>
            <a:ext cx="10515600" cy="1325563"/>
          </a:xfrm>
        </p:spPr>
        <p:txBody>
          <a:bodyPr/>
          <a:lstStyle/>
          <a:p>
            <a:r>
              <a:rPr lang="en-US" dirty="0"/>
              <a:t>Return</a:t>
            </a:r>
            <a:r>
              <a:rPr lang="en-US" baseline="0" dirty="0"/>
              <a:t> on Investment (ROI): Portfolio Wide instead of Project Wide</a:t>
            </a:r>
            <a:endParaRPr lang="en-US" dirty="0"/>
          </a:p>
        </p:txBody>
      </p:sp>
      <p:grpSp>
        <p:nvGrpSpPr>
          <p:cNvPr id="3" name="Group 2" descr="Diagram with 3 orange squares. The larger square has the words HCD Innovation Program. The smaller squares are connected to it - one has the words Overnight Testing Kits, the other has the words Blockchain Scheduler. ">
            <a:extLst>
              <a:ext uri="{FF2B5EF4-FFF2-40B4-BE49-F238E27FC236}">
                <a16:creationId xmlns:a16="http://schemas.microsoft.com/office/drawing/2014/main" id="{7A6AB147-D0A2-48CA-8A20-8B5320951889}"/>
              </a:ext>
            </a:extLst>
          </p:cNvPr>
          <p:cNvGrpSpPr/>
          <p:nvPr/>
        </p:nvGrpSpPr>
        <p:grpSpPr>
          <a:xfrm>
            <a:off x="667820" y="461162"/>
            <a:ext cx="4599794" cy="5620865"/>
            <a:chOff x="667820" y="461162"/>
            <a:chExt cx="4599794" cy="56208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B477BE-20C4-E7EC-4D9C-D22C815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7820" y="2208944"/>
              <a:ext cx="2034284" cy="203428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HCD Innovation Program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B81328-BAEE-9D0D-CA5B-0688266CE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34993" y="809946"/>
              <a:ext cx="1285983" cy="12859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Overnight Testing Kits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D01DE4-D4C3-1F5A-8AAF-B017DFB6B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63942" y="461162"/>
              <a:ext cx="142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Spent: $102K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041D9E-E760-8526-35C1-864A32ADB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197197" y="2095929"/>
              <a:ext cx="1761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Returned: $527K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94B36-1887-D399-5B53-06C786F78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4" idx="0"/>
              <a:endCxn id="6" idx="1"/>
            </p:cNvCxnSpPr>
            <p:nvPr/>
          </p:nvCxnSpPr>
          <p:spPr>
            <a:xfrm flipV="1">
              <a:off x="1684962" y="1452938"/>
              <a:ext cx="1750031" cy="756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738DD1-EA42-F9D6-BC6D-EBCA5833B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06042" y="4427303"/>
              <a:ext cx="1285983" cy="12859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Blockchain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324955-4E69-583F-6853-7C665814F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434991" y="4078519"/>
              <a:ext cx="142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Spent: $45K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A68F7-73DC-0775-F9D2-685514F2B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506042" y="5712695"/>
              <a:ext cx="1761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Returned: </a:t>
              </a:r>
              <a:r>
                <a:rPr lang="en-US" dirty="0">
                  <a:solidFill>
                    <a:srgbClr val="C00000"/>
                  </a:solidFill>
                </a:rPr>
                <a:t>$0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4C2286-EA8C-2725-156A-635D4196F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" idx="2"/>
              <a:endCxn id="11" idx="1"/>
            </p:cNvCxnSpPr>
            <p:nvPr/>
          </p:nvCxnSpPr>
          <p:spPr>
            <a:xfrm>
              <a:off x="1684962" y="4243228"/>
              <a:ext cx="1821080" cy="8270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74C5578-D48D-7F18-B8D1-5559FCADE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7471026" y="544997"/>
            <a:ext cx="2842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Portfolio ROI</a:t>
            </a:r>
          </a:p>
          <a:p>
            <a:endParaRPr lang="en-US" dirty="0"/>
          </a:p>
          <a:p>
            <a:pPr algn="ctr"/>
            <a:r>
              <a:rPr lang="en-US" dirty="0"/>
              <a:t>(($527K+0) – ($102K+$45K))</a:t>
            </a:r>
          </a:p>
          <a:p>
            <a:pPr algn="ctr"/>
            <a:r>
              <a:rPr lang="en-US" dirty="0"/>
              <a:t>---------------------------------</a:t>
            </a:r>
          </a:p>
          <a:p>
            <a:pPr algn="ctr"/>
            <a:r>
              <a:rPr lang="en-US" dirty="0"/>
              <a:t>($102K+45K)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433A7-0616-A7EB-8D56-ED755AB416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0313086" y="172659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EB43D-7622-C2B5-5CAC-416AFB28AD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7560377" y="2611421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($527K – $147K)</a:t>
            </a:r>
          </a:p>
          <a:p>
            <a:pPr algn="ctr"/>
            <a:r>
              <a:rPr lang="en-US" dirty="0"/>
              <a:t>---------------------------------</a:t>
            </a:r>
          </a:p>
          <a:p>
            <a:pPr algn="ctr"/>
            <a:r>
              <a:rPr lang="en-US" dirty="0"/>
              <a:t>($147K)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DACE7-7B26-EC59-9062-73C5AAEBC5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0385005" y="290819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100%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637167-9048-AD54-03B4-324AC1F6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472719" y="2465261"/>
            <a:ext cx="581517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677992-2867-F5B1-7072-3CFEF8F6F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500426" y="3799190"/>
            <a:ext cx="581517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6EB7D4-84EE-77AC-B132-93E431BEDE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7651132" y="3945349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($527K – $147K)</a:t>
            </a:r>
          </a:p>
          <a:p>
            <a:pPr algn="ctr"/>
            <a:r>
              <a:rPr lang="en-US" dirty="0"/>
              <a:t>---------------------------------</a:t>
            </a:r>
          </a:p>
          <a:p>
            <a:pPr algn="ctr"/>
            <a:r>
              <a:rPr lang="en-US" dirty="0"/>
              <a:t>($147K)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79B55C-F935-9F48-4DA2-A18B0BB43D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0475760" y="42421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2A32A7-4B0F-156B-FE6D-A68023D8F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320320" y="5070295"/>
            <a:ext cx="581517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E88F39-7D90-6CB3-E8E7-C6F5F967F5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7087846" y="5420307"/>
            <a:ext cx="425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2.59 * 100% = 259% ROI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14DD4A-C3F4-C75E-320E-384681861A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74C5578-D48D-7F18-B8D1-5559FCAD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471026" y="544997"/>
            <a:ext cx="2842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Portfolio ROI</a:t>
            </a:r>
          </a:p>
          <a:p>
            <a:endParaRPr lang="en-US" dirty="0"/>
          </a:p>
          <a:p>
            <a:pPr algn="ctr"/>
            <a:r>
              <a:rPr lang="en-US" dirty="0"/>
              <a:t>(($527K+0) – ($102K+$45K))</a:t>
            </a:r>
          </a:p>
          <a:p>
            <a:pPr algn="ctr"/>
            <a:r>
              <a:rPr lang="en-US" dirty="0"/>
              <a:t>---------------------------------</a:t>
            </a:r>
          </a:p>
          <a:p>
            <a:pPr algn="ctr"/>
            <a:r>
              <a:rPr lang="en-US" dirty="0"/>
              <a:t>($102K+45K)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433A7-0616-A7EB-8D56-ED755AB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313086" y="172659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EB43D-7622-C2B5-5CAC-416AFB28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60377" y="2611421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($527K – $147K)</a:t>
            </a:r>
          </a:p>
          <a:p>
            <a:pPr algn="ctr"/>
            <a:r>
              <a:rPr lang="en-US" dirty="0"/>
              <a:t>---------------------------------</a:t>
            </a:r>
          </a:p>
          <a:p>
            <a:pPr algn="ctr"/>
            <a:r>
              <a:rPr lang="en-US" dirty="0"/>
              <a:t>($147K)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DACE7-7B26-EC59-9062-73C5AAEBC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385005" y="290819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100%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637167-9048-AD54-03B4-324AC1F6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472719" y="2465261"/>
            <a:ext cx="581517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677992-2867-F5B1-7072-3CFEF8F6F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500426" y="3799190"/>
            <a:ext cx="581517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6EB7D4-84EE-77AC-B132-93E431BED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1132" y="3945349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($527K – $147K)</a:t>
            </a:r>
          </a:p>
          <a:p>
            <a:pPr algn="ctr"/>
            <a:r>
              <a:rPr lang="en-US" dirty="0"/>
              <a:t>---------------------------------</a:t>
            </a:r>
          </a:p>
          <a:p>
            <a:pPr algn="ctr"/>
            <a:r>
              <a:rPr lang="en-US" dirty="0"/>
              <a:t>($147K)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79B55C-F935-9F48-4DA2-A18B0BB43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75760" y="42421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100%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2A32A7-4B0F-156B-FE6D-A68023D8F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320320" y="5070295"/>
            <a:ext cx="581517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E88F39-7D90-6CB3-E8E7-C6F5F967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087846" y="5420307"/>
            <a:ext cx="425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2.59 * 100% = 259% ROI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3A98-CE07-914B-E6CF-80F0C3F6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" y="-1600262"/>
            <a:ext cx="10515600" cy="1325563"/>
          </a:xfrm>
        </p:spPr>
        <p:txBody>
          <a:bodyPr/>
          <a:lstStyle/>
          <a:p>
            <a:r>
              <a:rPr lang="en-US" dirty="0"/>
              <a:t>Return on Investment (ROI):</a:t>
            </a:r>
            <a:r>
              <a:rPr lang="en-US" baseline="0" dirty="0"/>
              <a:t> Balanced 50/50 outcomes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927EF-AEE4-97EC-2440-13974281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 descr="Diagram with 3 orange squares. The larger square has the words HCD Innovation Program. The smaller squares are connected to it - one has the words Overnight Testing Kits, the other has the words Blockchain Scheduler. ">
            <a:extLst>
              <a:ext uri="{FF2B5EF4-FFF2-40B4-BE49-F238E27FC236}">
                <a16:creationId xmlns:a16="http://schemas.microsoft.com/office/drawing/2014/main" id="{67F14FE8-954D-47D7-BD95-41671CF08AA0}"/>
              </a:ext>
            </a:extLst>
          </p:cNvPr>
          <p:cNvGrpSpPr/>
          <p:nvPr/>
        </p:nvGrpSpPr>
        <p:grpSpPr>
          <a:xfrm>
            <a:off x="667820" y="461162"/>
            <a:ext cx="4868515" cy="5620865"/>
            <a:chOff x="667820" y="461162"/>
            <a:chExt cx="4868515" cy="56208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B477BE-20C4-E7EC-4D9C-D22C815A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7820" y="2208944"/>
              <a:ext cx="2034284" cy="203428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HCD Innovation Program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B81328-BAEE-9D0D-CA5B-0688266CE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34993" y="809946"/>
              <a:ext cx="1285983" cy="12859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Overnight Testing Kits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D01DE4-D4C3-1F5A-8AAF-B017DFB6B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63942" y="461162"/>
              <a:ext cx="142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Spent: $102K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041D9E-E760-8526-35C1-864A32ADB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197197" y="2095929"/>
              <a:ext cx="1761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Returned: $527K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94B36-1887-D399-5B53-06C786F78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4" idx="0"/>
              <a:endCxn id="6" idx="1"/>
            </p:cNvCxnSpPr>
            <p:nvPr/>
          </p:nvCxnSpPr>
          <p:spPr>
            <a:xfrm flipV="1">
              <a:off x="1684962" y="1452938"/>
              <a:ext cx="1750031" cy="756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738DD1-EA42-F9D6-BC6D-EBCA5833B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06042" y="4427303"/>
              <a:ext cx="1285983" cy="12859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Blockchain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324955-4E69-583F-6853-7C665814F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434991" y="4078519"/>
              <a:ext cx="142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Spent: $45K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A68F7-73DC-0775-F9D2-685514F2B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506042" y="5712695"/>
              <a:ext cx="1761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Returned: </a:t>
              </a:r>
              <a:r>
                <a:rPr lang="en-US" dirty="0">
                  <a:solidFill>
                    <a:srgbClr val="C00000"/>
                  </a:solidFill>
                </a:rPr>
                <a:t>$0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4C2286-EA8C-2725-156A-635D4196F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" idx="2"/>
              <a:endCxn id="11" idx="1"/>
            </p:cNvCxnSpPr>
            <p:nvPr/>
          </p:nvCxnSpPr>
          <p:spPr>
            <a:xfrm>
              <a:off x="1684962" y="4243228"/>
              <a:ext cx="1821080" cy="8270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849478-8B87-6447-1728-27371F6C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863074" y="128881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560020-087A-3661-EC2D-43ECD5308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952521" y="490235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4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375B14-97E3-1A04-D21D-143A84B251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0825"/>
            <a:ext cx="10515600" cy="1325563"/>
          </a:xfrm>
        </p:spPr>
        <p:txBody>
          <a:bodyPr/>
          <a:lstStyle/>
          <a:p>
            <a:r>
              <a:rPr lang="en-US" dirty="0"/>
              <a:t>VA’s Spark Seed Spread</a:t>
            </a:r>
            <a:r>
              <a:rPr lang="en-US" baseline="0" dirty="0"/>
              <a:t> program reprise</a:t>
            </a:r>
            <a:endParaRPr lang="en-US" dirty="0"/>
          </a:p>
        </p:txBody>
      </p:sp>
      <p:pic>
        <p:nvPicPr>
          <p:cNvPr id="3074" name="Picture 2" descr="3 icons in a row. 1st is a yellow circle with a large and small white star within it. 2nd is a green circle with a plant growing inside. 3rd is an orange circle with white line inside it with 3 arrows coming from the line. Below the icons are the words Spark-Seed-Spread in large dark blue font. Below that in all caps blue font is INNOVATION INVESTMENT PROGRAM. Below that in gray font is Powered by the VHA Innovators Network.">
            <a:extLst>
              <a:ext uri="{FF2B5EF4-FFF2-40B4-BE49-F238E27FC236}">
                <a16:creationId xmlns:a16="http://schemas.microsoft.com/office/drawing/2014/main" id="{0E8CBAFE-F728-7A7D-EB0D-5D35288E96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995363"/>
            <a:ext cx="80105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7E6A3-24FC-C000-4602-554DB74F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C2A35-63D9-BB1F-A91C-7729F09F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982" y="1058237"/>
            <a:ext cx="924674" cy="893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9FCF1-684D-7C6B-75FB-3EC8DB16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731176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5775A-1397-035C-1C21-E5AC88D65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1952089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(80%)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($1000)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60799-CDBF-9F08-FE7F-20D39E62E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48656" y="1178102"/>
            <a:ext cx="686656" cy="32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09AA84-15CC-83CF-C721-0A323E40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448656" y="1505163"/>
            <a:ext cx="686656" cy="89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3CF94-9EEF-FD82-2737-2FED9B3F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356" y="164387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5FB4C-B3C2-C303-5184-66A765BE5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6072" y="6043770"/>
            <a:ext cx="998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Spark </a:t>
            </a:r>
          </a:p>
          <a:p>
            <a:pPr algn="ctr"/>
            <a:r>
              <a:rPr lang="en-US" sz="1600" dirty="0"/>
              <a:t>Challenge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1CB04-7381-FD94-8DA6-93EC812F4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312" y="174660"/>
            <a:ext cx="2859496" cy="2764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(20%)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E54BAE-EECA-ECA9-52E1-87DCCEADF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311" y="3429000"/>
            <a:ext cx="2859495" cy="2764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4000" dirty="0">
                <a:solidFill>
                  <a:srgbClr val="C00000"/>
                </a:solidFill>
              </a:rPr>
              <a:t>($1000)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4E163F-A3B1-3391-7625-C51B445D1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" idx="3"/>
            <a:endCxn id="47" idx="1"/>
          </p:cNvCxnSpPr>
          <p:nvPr/>
        </p:nvCxnSpPr>
        <p:spPr>
          <a:xfrm>
            <a:off x="3059986" y="1178102"/>
            <a:ext cx="2885326" cy="37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2426B6-080B-2AA4-2DC6-7157A0F0B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48" idx="1"/>
          </p:cNvCxnSpPr>
          <p:nvPr/>
        </p:nvCxnSpPr>
        <p:spPr>
          <a:xfrm>
            <a:off x="3059986" y="2399015"/>
            <a:ext cx="2885325" cy="24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D3AA28D-BDEA-209B-2C62-01BD90C5B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89889" y="534256"/>
            <a:ext cx="302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= Did we invest?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20% of applicants did not receive investments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09D687-0898-F4A5-12BE-89C9B1789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89889" y="3467528"/>
            <a:ext cx="3020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 = Did we invest?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80% of applicants received an investment of $1,000/</a:t>
            </a:r>
            <a:r>
              <a:rPr lang="en-US" sz="2400" dirty="0" err="1"/>
              <a:t>ea</a:t>
            </a:r>
            <a:endParaRPr lang="en-US" sz="2400" dirty="0"/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1147E506-AC6F-AD9A-4AF8-0FCAC2ABC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2248"/>
            <a:ext cx="10515600" cy="1325563"/>
          </a:xfrm>
        </p:spPr>
        <p:txBody>
          <a:bodyPr/>
          <a:lstStyle/>
          <a:p>
            <a:r>
              <a:rPr lang="en-US" dirty="0"/>
              <a:t>How iNet</a:t>
            </a:r>
            <a:r>
              <a:rPr lang="en-US" baseline="0" dirty="0"/>
              <a:t> invests in the Spark Seed Spread Program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F3EF7-2942-5743-7E2C-83C4ED6A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C2A35-63D9-BB1F-A91C-7729F09F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982" y="1058237"/>
            <a:ext cx="924674" cy="893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9FCF1-684D-7C6B-75FB-3EC8DB16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731176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5775A-1397-035C-1C21-E5AC88D65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1952089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B4372-1442-6741-BA7A-B2EADA3A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1458929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C562F-46B0-C3F2-C1F6-79D3FD80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2679842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($2000)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3717-02CB-1F93-02AD-4887C84D5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2352780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3B4DC-FDFF-5C69-5D80-7C724E9E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3573693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($5000)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C8B-6B6D-77CB-CB16-19158032C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2845941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(75%)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BA749-32EF-5030-278E-10B71A41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4066854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($10,000)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C8897-3A36-6E3D-0F47-EE2E969F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3292867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A6937-675D-B4EA-6E82-C0CACBA7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4513780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$200K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406E-33AF-C290-9BB8-AD2845C4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5734693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(10%)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$400K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60799-CDBF-9F08-FE7F-20D39E62E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48656" y="1178102"/>
            <a:ext cx="686656" cy="32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09AA84-15CC-83CF-C721-0A323E40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448656" y="1505163"/>
            <a:ext cx="686656" cy="89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9825E-09D1-C3FD-9E3C-D3AE6D8B2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59986" y="1905855"/>
            <a:ext cx="522269" cy="493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373208-C0CC-200E-B024-55EC94CA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059986" y="2399015"/>
            <a:ext cx="522269" cy="72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96AB35-4863-1CA4-D7EB-229E5FB02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6929" y="2799706"/>
            <a:ext cx="522269" cy="327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AFBB54-DEE1-BD76-1372-39CE44897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6929" y="3126768"/>
            <a:ext cx="522269" cy="89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AA520-B34A-65E3-B0FA-0A3995549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953872" y="3292867"/>
            <a:ext cx="524837" cy="72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B94AE9-336E-D1CE-FC0D-FDA536CD3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953872" y="4020619"/>
            <a:ext cx="524837" cy="493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DCD3C8-110B-33AD-6E55-C14F839D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403383" y="3739793"/>
            <a:ext cx="519701" cy="77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367E4-B419-AF8E-7199-E675E852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403383" y="4513780"/>
            <a:ext cx="519701" cy="446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315CD-340F-7F22-4DE7-99965E7C2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403383" y="4513780"/>
            <a:ext cx="519701" cy="1667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3CF94-9EEF-FD82-2737-2FED9B3F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356" y="164387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AE89B-7BD6-A019-C53E-FBEF1471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5334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522575-806D-C18D-F66F-C72A68FA3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62242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5A1DD-8B4B-0606-7B98-486FBC58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4134" y="174661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5FB4C-B3C2-C303-5184-66A765BE5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6072" y="6043770"/>
            <a:ext cx="998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Spark </a:t>
            </a:r>
          </a:p>
          <a:p>
            <a:pPr algn="ctr"/>
            <a:r>
              <a:rPr lang="en-US" sz="1600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D736B-10FD-8D70-7230-295A6740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72796" y="61197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Spark Idea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B9430-8EF0-B2F7-06E7-3B00AB5AB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95620" y="611911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2F572-2544-7007-9104-1BD81E43B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45131" y="6119112"/>
            <a:ext cx="7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Spread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56D5F-07CF-222E-636B-41ADBC73E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180" y="-1407757"/>
            <a:ext cx="10515600" cy="1325563"/>
          </a:xfrm>
        </p:spPr>
        <p:txBody>
          <a:bodyPr/>
          <a:lstStyle/>
          <a:p>
            <a:r>
              <a:rPr lang="en-US" dirty="0"/>
              <a:t>Breakdown of iNet</a:t>
            </a:r>
            <a:r>
              <a:rPr lang="en-US" baseline="0" dirty="0"/>
              <a:t> investments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79491-ACBD-B90C-09FE-FD32869AE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EFCD6D-C939-17C9-7928-7BE6C93247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350" y="-2187575"/>
            <a:ext cx="10515600" cy="1325563"/>
          </a:xfrm>
        </p:spPr>
        <p:txBody>
          <a:bodyPr/>
          <a:lstStyle/>
          <a:p>
            <a:r>
              <a:rPr lang="en-US" dirty="0"/>
              <a:t>Innovation and the uselessness of the term</a:t>
            </a:r>
          </a:p>
        </p:txBody>
      </p:sp>
      <p:pic>
        <p:nvPicPr>
          <p:cNvPr id="5" name="Content Placeholder 4" descr="Picture of a brain made out of yellow sticky paper. ">
            <a:extLst>
              <a:ext uri="{FF2B5EF4-FFF2-40B4-BE49-F238E27FC236}">
                <a16:creationId xmlns:a16="http://schemas.microsoft.com/office/drawing/2014/main" id="{1FB771A5-0598-F0B1-EC2F-E80FE0F980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1126"/>
            <a:ext cx="12312073" cy="820804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E9126-8843-BE48-D137-B26395667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B49430-8723-88F4-A707-0E7B6BE8FE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3" y="-1598247"/>
            <a:ext cx="10515600" cy="1325563"/>
          </a:xfrm>
        </p:spPr>
        <p:txBody>
          <a:bodyPr/>
          <a:lstStyle/>
          <a:p>
            <a:r>
              <a:rPr lang="en-US" dirty="0"/>
              <a:t>Even deeper breakdown of iNet investments and portfolio returns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C2A35-63D9-BB1F-A91C-7729F09F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982" y="1058237"/>
            <a:ext cx="924674" cy="893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9FCF1-684D-7C6B-75FB-3EC8DB16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731176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5775A-1397-035C-1C21-E5AC88D65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1952089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 </a:t>
            </a:r>
            <a:r>
              <a:rPr lang="en-US" sz="1600" dirty="0">
                <a:solidFill>
                  <a:schemeClr val="tx1"/>
                </a:solidFill>
              </a:rPr>
              <a:t>(80%)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B4372-1442-6741-BA7A-B2EADA3A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1458929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C562F-46B0-C3F2-C1F6-79D3FD80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2679842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(60%)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($2000)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3717-02CB-1F93-02AD-4887C84D5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2352780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3B4DC-FDFF-5C69-5D80-7C724E9E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3573693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($5000)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C8B-6B6D-77CB-CB16-19158032C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2845941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(75%)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BA749-32EF-5030-278E-10B71A41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4066854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(25%)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($10,000)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C8897-3A36-6E3D-0F47-EE2E969F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3292867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A6937-675D-B4EA-6E82-C0CACBA7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4513780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$200K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406E-33AF-C290-9BB8-AD2845C4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5734693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(10%)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$400K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60799-CDBF-9F08-FE7F-20D39E62E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48656" y="1178102"/>
            <a:ext cx="686656" cy="32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09AA84-15CC-83CF-C721-0A323E40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448656" y="1505163"/>
            <a:ext cx="686656" cy="89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9825E-09D1-C3FD-9E3C-D3AE6D8B2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59986" y="1905855"/>
            <a:ext cx="522269" cy="493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373208-C0CC-200E-B024-55EC94CA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059986" y="2399015"/>
            <a:ext cx="522269" cy="72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96AB35-4863-1CA4-D7EB-229E5FB02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6929" y="2799706"/>
            <a:ext cx="522269" cy="327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AFBB54-DEE1-BD76-1372-39CE44897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6929" y="3126768"/>
            <a:ext cx="522269" cy="89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AA520-B34A-65E3-B0FA-0A3995549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953872" y="3292867"/>
            <a:ext cx="524837" cy="72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B94AE9-336E-D1CE-FC0D-FDA536CD3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953872" y="4020619"/>
            <a:ext cx="524837" cy="493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DCD3C8-110B-33AD-6E55-C14F839D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403383" y="3739793"/>
            <a:ext cx="519701" cy="77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367E4-B419-AF8E-7199-E675E852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403383" y="4513780"/>
            <a:ext cx="519701" cy="446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315CD-340F-7F22-4DE7-99965E7C2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403383" y="4513780"/>
            <a:ext cx="519701" cy="1667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3CF94-9EEF-FD82-2737-2FED9B3F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356" y="164387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AE89B-7BD6-A019-C53E-FBEF1471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5334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522575-806D-C18D-F66F-C72A68FA3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62242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5A1DD-8B4B-0606-7B98-486FBC58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4134" y="174661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5FB4C-B3C2-C303-5184-66A765BE5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6072" y="6043770"/>
            <a:ext cx="998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Spark </a:t>
            </a:r>
          </a:p>
          <a:p>
            <a:pPr algn="ctr"/>
            <a:r>
              <a:rPr lang="en-US" sz="1600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D736B-10FD-8D70-7230-295A6740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72796" y="61197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Spark Idea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B9430-8EF0-B2F7-06E7-3B00AB5AB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95620" y="611911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2F572-2544-7007-9104-1BD81E43B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45131" y="6119112"/>
            <a:ext cx="7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82781-21F0-9DD5-2E7E-F7B741E7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6607" y="11262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10BD32-1440-A902-4C34-B31A429DE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39826" y="36750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F935F-8D4C-3BE0-8081-181C6FA70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9826" y="1058237"/>
            <a:ext cx="620595" cy="541422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D8747B-6A19-BB70-52AC-9A6C48758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2" idx="0"/>
          </p:cNvCxnSpPr>
          <p:nvPr/>
        </p:nvCxnSpPr>
        <p:spPr>
          <a:xfrm>
            <a:off x="3582255" y="430924"/>
            <a:ext cx="443207" cy="5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08C9AD-750C-1479-FBD9-9F73B5A25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09216" y="294441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333441-72AC-B199-6030-2633F7A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B49430-8723-88F4-A707-0E7B6BE8FE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3" y="-1598247"/>
            <a:ext cx="10515600" cy="1325563"/>
          </a:xfrm>
        </p:spPr>
        <p:txBody>
          <a:bodyPr/>
          <a:lstStyle/>
          <a:p>
            <a:r>
              <a:rPr lang="en-US" dirty="0"/>
              <a:t>Even deeper breakdown of iNet investments and portfolio returns with joint probabilities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C2A35-63D9-BB1F-A91C-7729F09F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982" y="1058237"/>
            <a:ext cx="924674" cy="893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9FCF1-684D-7C6B-75FB-3EC8DB16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731176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5775A-1397-035C-1C21-E5AC88D65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1952089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 </a:t>
            </a:r>
            <a:r>
              <a:rPr lang="en-US" sz="1600" dirty="0">
                <a:solidFill>
                  <a:schemeClr val="tx1"/>
                </a:solidFill>
              </a:rPr>
              <a:t>(80%)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B4372-1442-6741-BA7A-B2EADA3A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1458929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C562F-46B0-C3F2-C1F6-79D3FD80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2679842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(60%)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($2000)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3717-02CB-1F93-02AD-4887C84D5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2352780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3B4DC-FDFF-5C69-5D80-7C724E9E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3573693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($5000)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C8B-6B6D-77CB-CB16-19158032C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2845941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(75%)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BA749-32EF-5030-278E-10B71A41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4066854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(25%)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($10,000)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C8897-3A36-6E3D-0F47-EE2E969F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3292867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A6937-675D-B4EA-6E82-C0CACBA7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4513780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$200K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406E-33AF-C290-9BB8-AD2845C4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5734693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(10%)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$400K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60799-CDBF-9F08-FE7F-20D39E62E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48656" y="1178102"/>
            <a:ext cx="686656" cy="32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09AA84-15CC-83CF-C721-0A323E40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448656" y="1505163"/>
            <a:ext cx="686656" cy="89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9825E-09D1-C3FD-9E3C-D3AE6D8B2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59986" y="1905855"/>
            <a:ext cx="522269" cy="493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373208-C0CC-200E-B024-55EC94CA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059986" y="2399015"/>
            <a:ext cx="522269" cy="72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96AB35-4863-1CA4-D7EB-229E5FB02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6929" y="2799706"/>
            <a:ext cx="522269" cy="327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AFBB54-DEE1-BD76-1372-39CE44897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6929" y="3126768"/>
            <a:ext cx="522269" cy="89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AA520-B34A-65E3-B0FA-0A3995549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953872" y="3292867"/>
            <a:ext cx="524837" cy="72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B94AE9-336E-D1CE-FC0D-FDA536CD3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953872" y="4020619"/>
            <a:ext cx="524837" cy="493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DCD3C8-110B-33AD-6E55-C14F839D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403383" y="3739793"/>
            <a:ext cx="519701" cy="77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367E4-B419-AF8E-7199-E675E852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403383" y="4513780"/>
            <a:ext cx="519701" cy="446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315CD-340F-7F22-4DE7-99965E7C2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403383" y="4513780"/>
            <a:ext cx="519701" cy="1667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3CF94-9EEF-FD82-2737-2FED9B3F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356" y="164387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AE89B-7BD6-A019-C53E-FBEF1471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5334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522575-806D-C18D-F66F-C72A68FA3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62242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5A1DD-8B4B-0606-7B98-486FBC58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4134" y="174661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5FB4C-B3C2-C303-5184-66A765BE5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6072" y="6043770"/>
            <a:ext cx="998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Spark </a:t>
            </a:r>
          </a:p>
          <a:p>
            <a:pPr algn="ctr"/>
            <a:r>
              <a:rPr lang="en-US" sz="1600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D736B-10FD-8D70-7230-295A6740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72796" y="61197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Spark Idea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B9430-8EF0-B2F7-06E7-3B00AB5AB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95620" y="611911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2F572-2544-7007-9104-1BD81E43B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45131" y="6119112"/>
            <a:ext cx="7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82781-21F0-9DD5-2E7E-F7B741E7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6607" y="11262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10BD32-1440-A902-4C34-B31A429DE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39826" y="36750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08C9AD-750C-1479-FBD9-9F73B5A25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09216" y="294441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F5D461-563F-1D17-E9C2-8363AF12F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70732" y="19677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38879-DD5B-3B07-0171-BE62A883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97092" y="456370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A35F7B-2758-3E5F-72F7-2E1FD474A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24565" y="23804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5061F6-1A1D-4FC1-8AF4-08AA714C4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61776" y="505172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9.22%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672BCF-55A5-33AD-9425-C6AE2C52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8871" y="35736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497BC-1E58-C6FF-88A4-3D79F74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8871" y="47940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2FF46-3926-C500-F43B-349CF6AE2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8871" y="593444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0.6%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333441-72AC-B199-6030-2633F7A4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C2A35-63D9-BB1F-A91C-7729F09F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982" y="1058237"/>
            <a:ext cx="924674" cy="893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9FCF1-684D-7C6B-75FB-3EC8DB16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731176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(20%)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5775A-1397-035C-1C21-E5AC88D65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5312" y="1952089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 </a:t>
            </a:r>
            <a:r>
              <a:rPr lang="en-US" sz="1600" dirty="0">
                <a:solidFill>
                  <a:schemeClr val="tx1"/>
                </a:solidFill>
              </a:rPr>
              <a:t>(80%)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B4372-1442-6741-BA7A-B2EADA3A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1458929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C562F-46B0-C3F2-C1F6-79D3FD80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2255" y="2679842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(60%)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($2000)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3717-02CB-1F93-02AD-4887C84D5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2352780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3B4DC-FDFF-5C69-5D80-7C724E9E3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198" y="3573693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($5000)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C8B-6B6D-77CB-CB16-19158032C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2845941"/>
            <a:ext cx="924674" cy="893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(75%)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BA749-32EF-5030-278E-10B71A41B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8709" y="4066854"/>
            <a:ext cx="924674" cy="893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(25%)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($10,000)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C8897-3A36-6E3D-0F47-EE2E969F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3292867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(50%)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$0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A6937-675D-B4EA-6E82-C0CACBA7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4513780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(40%)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$200K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9406E-33AF-C290-9BB8-AD2845C4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3084" y="5734693"/>
            <a:ext cx="924674" cy="89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(10%)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$400K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60799-CDBF-9F08-FE7F-20D39E62E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448656" y="1178102"/>
            <a:ext cx="686656" cy="327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09AA84-15CC-83CF-C721-0A323E40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448656" y="1505163"/>
            <a:ext cx="686656" cy="89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A9825E-09D1-C3FD-9E3C-D3AE6D8B2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059986" y="1905855"/>
            <a:ext cx="522269" cy="493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373208-C0CC-200E-B024-55EC94CAD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059986" y="2399015"/>
            <a:ext cx="522269" cy="72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96AB35-4863-1CA4-D7EB-229E5FB02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6929" y="2799706"/>
            <a:ext cx="522269" cy="327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AFBB54-DEE1-BD76-1372-39CE44897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6929" y="3126768"/>
            <a:ext cx="522269" cy="893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AA520-B34A-65E3-B0FA-0A3995549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953872" y="3292867"/>
            <a:ext cx="524837" cy="727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B94AE9-336E-D1CE-FC0D-FDA536CD3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953872" y="4020619"/>
            <a:ext cx="524837" cy="493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DCD3C8-110B-33AD-6E55-C14F839D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403383" y="3739793"/>
            <a:ext cx="519701" cy="77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367E4-B419-AF8E-7199-E675E8528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403383" y="4513780"/>
            <a:ext cx="519701" cy="446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315CD-340F-7F22-4DE7-99965E7C2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403383" y="4513780"/>
            <a:ext cx="519701" cy="1667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3CF94-9EEF-FD82-2737-2FED9B3F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8356" y="164387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AE89B-7BD6-A019-C53E-FBEF1471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5334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522575-806D-C18D-F66F-C72A68FA3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62242" y="164386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5A1DD-8B4B-0606-7B98-486FBC58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4134" y="174661"/>
            <a:ext cx="1288551" cy="66062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A5FB4C-B3C2-C303-5184-66A765BE5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6072" y="6043770"/>
            <a:ext cx="998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Spark </a:t>
            </a:r>
          </a:p>
          <a:p>
            <a:pPr algn="ctr"/>
            <a:r>
              <a:rPr lang="en-US" sz="1600" dirty="0"/>
              <a:t>Challenge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7D736B-10FD-8D70-7230-295A6740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72796" y="611971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Spark Idea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B9430-8EF0-B2F7-06E7-3B00AB5AB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95620" y="611911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92F572-2544-7007-9104-1BD81E43B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45131" y="6119112"/>
            <a:ext cx="7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Spread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49430-8723-88F4-A707-0E7B6BE8F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63" y="-15982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Even deeper breakdown of iNet investments and portfolio returns with JPs and portfolio value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333441-72AC-B199-6030-2633F7A41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82781-21F0-9DD5-2E7E-F7B741E7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6607" y="11262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10BD32-1440-A902-4C34-B31A429DE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39826" y="36750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08C9AD-750C-1479-FBD9-9F73B5A25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09216" y="294441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F5D461-563F-1D17-E9C2-8363AF12F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70732" y="19677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38879-DD5B-3B07-0171-BE62A883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97092" y="456370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A35F7B-2758-3E5F-72F7-2E1FD474A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24565" y="23804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5061F6-1A1D-4FC1-8AF4-08AA714C4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61776" y="505172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9.22%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672BCF-55A5-33AD-9425-C6AE2C52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8871" y="35736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497BC-1E58-C6FF-88A4-3D79F74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8871" y="47940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2FF46-3926-C500-F43B-349CF6AE2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8871" y="593444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75F9B-6353-2793-D542-DD41B5134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8606" y="801846"/>
            <a:ext cx="294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$954,080</a:t>
            </a:r>
          </a:p>
          <a:p>
            <a:r>
              <a:rPr lang="en-US" sz="3600" dirty="0"/>
              <a:t>Portfolio Value</a:t>
            </a:r>
          </a:p>
        </p:txBody>
      </p:sp>
    </p:spTree>
    <p:extLst>
      <p:ext uri="{BB962C8B-B14F-4D97-AF65-F5344CB8AC3E}">
        <p14:creationId xmlns:p14="http://schemas.microsoft.com/office/powerpoint/2010/main" val="141733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027-A10F-1807-5022-4D072AC7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badi" panose="020B0604020104020204" pitchFamily="34" charset="0"/>
              </a:rPr>
              <a:t>Return on Investment (ROI): Innovation 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AD6DF-C0A1-2E18-09BC-688C1538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02860" y="1644068"/>
            <a:ext cx="548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(Amount Gained – Amount Spent)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Amount Spent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156F-4259-3A66-AE23-80581A462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863" y="1668693"/>
            <a:ext cx="33121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Abadi" panose="020B0604020104020204" pitchFamily="34" charset="0"/>
              </a:rPr>
              <a:t>ROI =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DBBF8B-196C-DC83-C94F-371E14F3E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84988" y="2410691"/>
            <a:ext cx="492206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87CD328-F496-5386-09EE-3CAC1DBB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777" y="3651165"/>
            <a:ext cx="5569441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807E-43FE-07E6-54E4-4A03D6BD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4691" y="3651164"/>
            <a:ext cx="5057307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D4BC3-3EA0-9F1A-2ADE-33C2B2755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7237" y="3881866"/>
            <a:ext cx="516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We’ll spend $375,000 annually on innovation to capture $950,000 in cost avoidance and increased revenue.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/>
              <a:t>For every $1 you put in, you would get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$1.53 back </a:t>
            </a:r>
            <a:r>
              <a:rPr lang="en-US" sz="2400" dirty="0"/>
              <a:t>plus your initial investment.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1500C-5AF7-3852-9A6C-E7CF74AD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183" y="2118303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147F-2F78-031F-5690-FFBA1B40D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64662" y="3905296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($950,000 - $375,000)</a:t>
            </a:r>
          </a:p>
          <a:p>
            <a:pPr algn="ctr"/>
            <a:r>
              <a:rPr lang="en-US" sz="2400" dirty="0"/>
              <a:t>$375,000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B31137-A07F-502E-6145-EF52F9F4C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4320794"/>
            <a:ext cx="2313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4F1A0-9F18-9987-33F8-48E6AC4B3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0708" y="4103817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3ED77-72EF-7A4D-A7D8-F693654CC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53291" y="4798424"/>
            <a:ext cx="1380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$575,000</a:t>
            </a:r>
          </a:p>
          <a:p>
            <a:pPr algn="ctr"/>
            <a:r>
              <a:rPr lang="en-US" sz="2400" dirty="0"/>
              <a:t>$375,000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E1418-DFDF-92F2-16AD-CCA1FB8C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013486" y="504145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78DB6D-8FB6-473F-4318-A8892F0F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5213300"/>
            <a:ext cx="1047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D5598D-7D63-D21A-A0B6-FCD572365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70073" y="5839895"/>
            <a:ext cx="321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1.53 * 100% = </a:t>
            </a:r>
            <a:r>
              <a:rPr lang="en-US" sz="2400" b="1" dirty="0">
                <a:solidFill>
                  <a:srgbClr val="0070C0"/>
                </a:solidFill>
              </a:rPr>
              <a:t>153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% ROI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FE710F-CC35-576D-20D5-EA4094018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74691" y="4745529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A94CBC-7B53-6471-2173-E5084C5B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2673" y="5719966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7DBE90-DDF4-E73C-5337-01E13D77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78999" y="3328215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C40F"/>
                </a:solidFill>
              </a:rPr>
              <a:t>Sample Calculation of ROI in Three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753A3-DF72-AEFA-9A4F-CB1B704FF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322" y="6355947"/>
            <a:ext cx="2743200" cy="365125"/>
          </a:xfrm>
        </p:spPr>
        <p:txBody>
          <a:bodyPr/>
          <a:lstStyle/>
          <a:p>
            <a:fld id="{C384E43E-C7E2-4D16-8F1A-7F64B9525C3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0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C117F-DB50-A923-319C-EAF2D91BA0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en-US" dirty="0"/>
              <a:t>Hines</a:t>
            </a:r>
            <a:r>
              <a:rPr lang="en-US" baseline="0" dirty="0"/>
              <a:t> Medical Center in Chicago</a:t>
            </a:r>
            <a:endParaRPr lang="en-US" dirty="0"/>
          </a:p>
        </p:txBody>
      </p:sp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dward Hines VA Hospital in Chicago.">
            <a:extLst>
              <a:ext uri="{FF2B5EF4-FFF2-40B4-BE49-F238E27FC236}">
                <a16:creationId xmlns:a16="http://schemas.microsoft.com/office/drawing/2014/main" id="{B24F4A5B-07CB-EF8F-C9FE-D83DD4498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C8B9C-F3FD-80AF-1A8E-A99F25FE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37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2188-D686-B2AC-406F-0B12678688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-22447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 descr="Another picture of a brain made of yellow stickies. ">
            <a:extLst>
              <a:ext uri="{FF2B5EF4-FFF2-40B4-BE49-F238E27FC236}">
                <a16:creationId xmlns:a16="http://schemas.microsoft.com/office/drawing/2014/main" id="{1FB771A5-0598-F0B1-EC2F-E80FE0F980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1126"/>
            <a:ext cx="12312073" cy="820804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C6549-88D5-9C78-FDBB-4DE9ADEF21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D1AEE9-82A3-6785-2C07-987D4B4E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32537" y="3993259"/>
            <a:ext cx="57586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Mike Catania</a:t>
            </a:r>
          </a:p>
          <a:p>
            <a:pPr algn="ctr"/>
            <a:r>
              <a:rPr lang="en-US" sz="4400" dirty="0"/>
              <a:t>michael.catania@va.gov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28876-3FB4-80F4-8ECE-1DD725906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56053" y="1664413"/>
            <a:ext cx="4385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DCE4D6-039F-8E76-D8A1-C4DCA05D5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1711325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7774B5-F6E9-BEE9-3620-8CA8B516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F4243F-6BBF-7B5A-7452-AD1B03337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4401" y="2915497"/>
            <a:ext cx="3631963" cy="293120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4C012A-9990-7FB8-1DE5-A3D8B574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5" y="-1592791"/>
            <a:ext cx="10515600" cy="1325563"/>
          </a:xfrm>
        </p:spPr>
        <p:txBody>
          <a:bodyPr/>
          <a:lstStyle/>
          <a:p>
            <a:r>
              <a:rPr lang="en-US" dirty="0"/>
              <a:t>2021 VA Innovation Fellows of Greater Los Angeles</a:t>
            </a:r>
          </a:p>
        </p:txBody>
      </p:sp>
      <p:graphicFrame>
        <p:nvGraphicFramePr>
          <p:cNvPr id="2" name="Object 1" descr="2021 VA Innovation Fellows profile slide from announcement deck showing the four selected fellows including Mike Catania, the speaker in today's presentation.&#10;">
            <a:extLst>
              <a:ext uri="{FF2B5EF4-FFF2-40B4-BE49-F238E27FC236}">
                <a16:creationId xmlns:a16="http://schemas.microsoft.com/office/drawing/2014/main" id="{6809FFAD-ED52-7C12-DE91-8A7CB201D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24988"/>
              </p:ext>
            </p:extLst>
          </p:nvPr>
        </p:nvGraphicFramePr>
        <p:xfrm>
          <a:off x="1786219" y="1365250"/>
          <a:ext cx="8062841" cy="412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11656800" imgH="5968080" progId="Photoshop.Image.12">
                  <p:embed/>
                </p:oleObj>
              </mc:Choice>
              <mc:Fallback>
                <p:oleObj name="Image" r:id="rId4" imgW="11656800" imgH="59680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6219" y="1365250"/>
                        <a:ext cx="8062841" cy="412749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B79040-8EF1-1E33-CB9A-07C718E9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8DB6B-8138-3617-5C2C-A06858749A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0825"/>
            <a:ext cx="10515600" cy="1325563"/>
          </a:xfrm>
        </p:spPr>
        <p:txBody>
          <a:bodyPr/>
          <a:lstStyle/>
          <a:p>
            <a:r>
              <a:rPr lang="en-US" dirty="0"/>
              <a:t>The process of human-centered design</a:t>
            </a:r>
          </a:p>
        </p:txBody>
      </p:sp>
      <p:pic>
        <p:nvPicPr>
          <p:cNvPr id="4" name="Picture 3" descr="Picture of the VHA Innovation Ecosystem. Shows 6 loops with arrows. Each loop is a different color with a different title: Emphasize, Define, Ideate, Protype, Test, Implement. ">
            <a:extLst>
              <a:ext uri="{FF2B5EF4-FFF2-40B4-BE49-F238E27FC236}">
                <a16:creationId xmlns:a16="http://schemas.microsoft.com/office/drawing/2014/main" id="{45F23109-FB15-0741-7D5A-E23676784D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318"/>
          <a:stretch/>
        </p:blipFill>
        <p:spPr>
          <a:xfrm>
            <a:off x="1275753" y="998853"/>
            <a:ext cx="9640494" cy="43869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3691E-9F59-7D44-4AA8-D78EA62E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027-A10F-1807-5022-4D072AC7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badi" panose="020B0604020104020204" pitchFamily="34" charset="0"/>
              </a:rPr>
              <a:t>Return on Investment (ROI)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AD6DF-C0A1-2E18-09BC-688C1538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02860" y="1644068"/>
            <a:ext cx="548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(Amount Gained – Amount Spent)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Amount Spent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156F-4259-3A66-AE23-80581A462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863" y="1668693"/>
            <a:ext cx="33121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Abadi" panose="020B0604020104020204" pitchFamily="34" charset="0"/>
              </a:rPr>
              <a:t>ROI =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DBBF8B-196C-DC83-C94F-371E14F3E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84988" y="2410691"/>
            <a:ext cx="492206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87CD328-F496-5386-09EE-3CAC1DBB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868" y="3768135"/>
            <a:ext cx="5569441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807E-43FE-07E6-54E4-4A03D6BD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8782" y="3768134"/>
            <a:ext cx="5057307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D4BC3-3EA0-9F1A-2ADE-33C2B2755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7237" y="3913396"/>
            <a:ext cx="516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bought a house for $100,000 and sold it for $150,000 your ROI would be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50%.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/>
              <a:t>For every $1 you put in, you would get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$0.50 back </a:t>
            </a:r>
            <a:r>
              <a:rPr lang="en-US" sz="2400" dirty="0"/>
              <a:t>plus your initial investment.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1500C-5AF7-3852-9A6C-E7CF74AD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183" y="2118303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147F-2F78-031F-5690-FFBA1B40D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64659" y="3936826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($150,000 - $100,000)</a:t>
            </a:r>
          </a:p>
          <a:p>
            <a:pPr algn="ctr"/>
            <a:r>
              <a:rPr lang="en-US" sz="2400" dirty="0"/>
              <a:t>$100,000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B31137-A07F-502E-6145-EF52F9F4C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4352324"/>
            <a:ext cx="2313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4F1A0-9F18-9987-33F8-48E6AC4B3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0708" y="4135347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3ED77-72EF-7A4D-A7D8-F693654CC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53291" y="4829954"/>
            <a:ext cx="1380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$50,000</a:t>
            </a:r>
          </a:p>
          <a:p>
            <a:pPr algn="ctr"/>
            <a:r>
              <a:rPr lang="en-US" sz="2400" dirty="0"/>
              <a:t>$100,000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E1418-DFDF-92F2-16AD-CCA1FB8C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013486" y="50729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78DB6D-8FB6-473F-4318-A8892F0F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5244830"/>
            <a:ext cx="1047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D5598D-7D63-D21A-A0B6-FCD572365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34290" y="5847508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0.5 * 100% =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50%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FE710F-CC35-576D-20D5-EA4094018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74691" y="4777059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A94CBC-7B53-6471-2173-E5084C5B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2673" y="5751496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7DBE90-DDF4-E73C-5337-01E13D77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63090" y="3445185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C40F"/>
                </a:solidFill>
              </a:rPr>
              <a:t>Sample Calculation of ROI in Three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4DEC6-F794-F62F-94B8-D35EF378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322" y="6340071"/>
            <a:ext cx="2743200" cy="365125"/>
          </a:xfrm>
        </p:spPr>
        <p:txBody>
          <a:bodyPr/>
          <a:lstStyle/>
          <a:p>
            <a:fld id="{C384E43E-C7E2-4D16-8F1A-7F64B9525C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28D72-4D85-2166-C769-1BBF80F674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5942"/>
            <a:ext cx="10515600" cy="1325563"/>
          </a:xfrm>
        </p:spPr>
        <p:txBody>
          <a:bodyPr/>
          <a:lstStyle/>
          <a:p>
            <a:r>
              <a:rPr lang="en-US" dirty="0"/>
              <a:t>Pitch</a:t>
            </a:r>
            <a:r>
              <a:rPr lang="en-US" baseline="0" dirty="0"/>
              <a:t> 1: Reducing Same-Day Cancellations at VA Greater Los Angeles</a:t>
            </a:r>
            <a:endParaRPr lang="en-US" dirty="0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050" name="Picture 2" descr="Picture of the VA in Greater Los Angeles">
            <a:extLst>
              <a:ext uri="{FF2B5EF4-FFF2-40B4-BE49-F238E27FC236}">
                <a16:creationId xmlns:a16="http://schemas.microsoft.com/office/drawing/2014/main" id="{E00A6664-6461-3DAE-369B-321C80A694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0" r="6419" b="-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21294-C8EB-2AF9-EF34-23A5C4184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E43E-C7E2-4D16-8F1A-7F64B9525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027-A10F-1807-5022-4D072AC7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badi" panose="020B0604020104020204" pitchFamily="34" charset="0"/>
              </a:rPr>
              <a:t>Return on Investment (ROI): Overnight COVID Testing Kits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AD6DF-C0A1-2E18-09BC-688C1538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02860" y="1644068"/>
            <a:ext cx="548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(Amount Gained – Amount Spent)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Amount Spent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156F-4259-3A66-AE23-80581A462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863" y="1668693"/>
            <a:ext cx="33121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Abadi" panose="020B0604020104020204" pitchFamily="34" charset="0"/>
              </a:rPr>
              <a:t>ROI =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DBBF8B-196C-DC83-C94F-371E14F3E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84988" y="2410691"/>
            <a:ext cx="492206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87CD328-F496-5386-09EE-3CAC1DBB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777" y="3651165"/>
            <a:ext cx="5569441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807E-43FE-07E6-54E4-4A03D6BD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4691" y="3651164"/>
            <a:ext cx="5057307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D4BC3-3EA0-9F1A-2ADE-33C2B2755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7237" y="3881866"/>
            <a:ext cx="516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We’ll spend $102K annually in kits and delivery to capture $547,500 in cost avoidance.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/>
              <a:t>For every $1 you put in, you would get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$4.37 back </a:t>
            </a:r>
            <a:r>
              <a:rPr lang="en-US" sz="2400" dirty="0"/>
              <a:t>plus your initial investment.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1500C-5AF7-3852-9A6C-E7CF74AD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183" y="2118303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147F-2F78-031F-5690-FFBA1B40D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64660" y="3905296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($547,500 - $102,000)</a:t>
            </a:r>
          </a:p>
          <a:p>
            <a:pPr algn="ctr"/>
            <a:r>
              <a:rPr lang="en-US" sz="2400" dirty="0"/>
              <a:t>$102,000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B31137-A07F-502E-6145-EF52F9F4C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4320794"/>
            <a:ext cx="2313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4F1A0-9F18-9987-33F8-48E6AC4B3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0708" y="4103817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3ED77-72EF-7A4D-A7D8-F693654CC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53291" y="4798424"/>
            <a:ext cx="1380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$445,500</a:t>
            </a:r>
          </a:p>
          <a:p>
            <a:pPr algn="ctr"/>
            <a:r>
              <a:rPr lang="en-US" sz="2400" dirty="0"/>
              <a:t>$102,000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E1418-DFDF-92F2-16AD-CCA1FB8C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013486" y="504145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78DB6D-8FB6-473F-4318-A8892F0F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5213300"/>
            <a:ext cx="1047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D5598D-7D63-D21A-A0B6-FCD572365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70075" y="5839895"/>
            <a:ext cx="321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4.37 * 100% =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437% ROI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FE710F-CC35-576D-20D5-EA4094018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74691" y="4745529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A94CBC-7B53-6471-2173-E5084C5B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2673" y="5719966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7DBE90-DDF4-E73C-5337-01E13D77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78999" y="3328215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C40F"/>
                </a:solidFill>
              </a:rPr>
              <a:t>Sample Calculation of ROI in Three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753A3-DF72-AEFA-9A4F-CB1B704F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322" y="6355947"/>
            <a:ext cx="2743200" cy="365125"/>
          </a:xfrm>
        </p:spPr>
        <p:txBody>
          <a:bodyPr/>
          <a:lstStyle/>
          <a:p>
            <a:fld id="{C384E43E-C7E2-4D16-8F1A-7F64B9525C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D027-A10F-1807-5022-4D072AC7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badi" panose="020B0604020104020204" pitchFamily="34" charset="0"/>
              </a:rPr>
              <a:t>ROI on Overnight COVID Testing Kits: User Journey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AD6DF-C0A1-2E18-09BC-688C15387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23161" y="2353779"/>
            <a:ext cx="548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(Amount Gained – Amount Spent)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Amount Spent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156F-4259-3A66-AE23-80581A462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13168" y="2629884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ROI =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807E-43FE-07E6-54E4-4A03D6BD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4691" y="3651164"/>
            <a:ext cx="5057307" cy="2871387"/>
          </a:xfrm>
          <a:prstGeom prst="rect">
            <a:avLst/>
          </a:prstGeom>
          <a:noFill/>
          <a:ln w="57150">
            <a:solidFill>
              <a:srgbClr val="F1C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1500C-5AF7-3852-9A6C-E7CF74AD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0064" y="266930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F147F-2F78-031F-5690-FFBA1B40D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64660" y="3905296"/>
            <a:ext cx="293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($547,500 - $102,000)</a:t>
            </a:r>
          </a:p>
          <a:p>
            <a:pPr algn="ctr"/>
            <a:r>
              <a:rPr lang="en-US" sz="2400" dirty="0"/>
              <a:t>$102,000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B31137-A07F-502E-6145-EF52F9F4C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4320794"/>
            <a:ext cx="2313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4F1A0-9F18-9987-33F8-48E6AC4B3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0708" y="4103817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3ED77-72EF-7A4D-A7D8-F693654CC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53291" y="4798424"/>
            <a:ext cx="1380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$445,500</a:t>
            </a:r>
          </a:p>
          <a:p>
            <a:pPr algn="ctr"/>
            <a:r>
              <a:rPr lang="en-US" sz="2400" dirty="0"/>
              <a:t>$102,000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E1418-DFDF-92F2-16AD-CCA1FB8C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013486" y="504145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100%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78DB6D-8FB6-473F-4318-A8892F0F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4812" y="5213300"/>
            <a:ext cx="10478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D5598D-7D63-D21A-A0B6-FCD572365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70075" y="5839895"/>
            <a:ext cx="321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4.37 * 100% =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437% ROI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FE710F-CC35-576D-20D5-EA4094018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74691" y="4745529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A94CBC-7B53-6471-2173-E5084C5B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2673" y="5719966"/>
            <a:ext cx="505730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7DBE90-DDF4-E73C-5337-01E13D77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78999" y="3328215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C40F"/>
                </a:solidFill>
              </a:rPr>
              <a:t>Sample Calculation of ROI in Three 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95A3EB-743F-5EDE-3E74-ECDF01814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28030" y="2836181"/>
            <a:ext cx="3022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A0ABC3AF-5333-23E5-E1A1-2D0202E2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38999"/>
              </p:ext>
            </p:extLst>
          </p:nvPr>
        </p:nvGraphicFramePr>
        <p:xfrm>
          <a:off x="353501" y="986654"/>
          <a:ext cx="5473590" cy="55781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6699">
                  <a:extLst>
                    <a:ext uri="{9D8B030D-6E8A-4147-A177-3AD203B41FA5}">
                      <a16:colId xmlns:a16="http://schemas.microsoft.com/office/drawing/2014/main" val="3671001137"/>
                    </a:ext>
                  </a:extLst>
                </a:gridCol>
                <a:gridCol w="4226891">
                  <a:extLst>
                    <a:ext uri="{9D8B030D-6E8A-4147-A177-3AD203B41FA5}">
                      <a16:colId xmlns:a16="http://schemas.microsoft.com/office/drawing/2014/main" val="1894797723"/>
                    </a:ext>
                  </a:extLst>
                </a:gridCol>
              </a:tblGrid>
              <a:tr h="5417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User Journey Findings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0854"/>
                  </a:ext>
                </a:extLst>
              </a:tr>
              <a:tr h="541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 Scheduled Procedures Performed at the Hospital Each 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4222479"/>
                  </a:ext>
                </a:extLst>
              </a:tr>
              <a:tr h="541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 of Daily Procedures Performed on Untested Veterans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523477"/>
                  </a:ext>
                </a:extLst>
              </a:tr>
              <a:tr h="541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 Scheduled Procedures Performed on Untested Veterans (60 * 80% = 48)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97252"/>
                  </a:ext>
                </a:extLst>
              </a:tr>
              <a:tr h="3861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17,520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kits annually (365 * 48)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035588"/>
                  </a:ext>
                </a:extLst>
              </a:tr>
              <a:tr h="3861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$5.82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 per kit + bulk rate overnight shipping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740135"/>
                  </a:ext>
                </a:extLst>
              </a:tr>
              <a:tr h="541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Untested Veterans Sent Home After Testing Positive for COVID-19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8932896"/>
                  </a:ext>
                </a:extLst>
              </a:tr>
              <a:tr h="3861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 of rescheduling one same-day procedure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6462196"/>
                  </a:ext>
                </a:extLst>
              </a:tr>
              <a:tr h="541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Daily cost of rescheduling same-day procedure</a:t>
                      </a:r>
                    </a:p>
                    <a:p>
                      <a:r>
                        <a:rPr lang="en-US" sz="1600" dirty="0"/>
                        <a:t>($300 * 5 Untested Veterans who test positive)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000545"/>
                  </a:ext>
                </a:extLst>
              </a:tr>
              <a:tr h="541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$547,500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 costs of rescheduling same-day procedures (365 * $1500)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208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$102,000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 costs of mailing kits (17,520  kits * $5.82)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9648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1D2189-FB1C-63DE-9683-6009798BF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8464" y="6355947"/>
            <a:ext cx="2743200" cy="365125"/>
          </a:xfrm>
        </p:spPr>
        <p:txBody>
          <a:bodyPr/>
          <a:lstStyle/>
          <a:p>
            <a:fld id="{C384E43E-C7E2-4D16-8F1A-7F64B9525C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3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BF930B-727B-AEE3-8524-3771FDD171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3900" y="-2035175"/>
            <a:ext cx="10515600" cy="1325563"/>
          </a:xfrm>
        </p:spPr>
        <p:txBody>
          <a:bodyPr/>
          <a:lstStyle/>
          <a:p>
            <a:r>
              <a:rPr lang="en-US" dirty="0"/>
              <a:t>Measuring ROI on Innovation Programs</a:t>
            </a:r>
          </a:p>
        </p:txBody>
      </p:sp>
      <p:pic>
        <p:nvPicPr>
          <p:cNvPr id="5" name="Picture 4" descr="Picture of a lightbulb. The bulb is made up of scrunched up yellow paper. The rest of the lightbulb is drawn with black pen, emphasizing the light coming out from the bulb. ">
            <a:extLst>
              <a:ext uri="{FF2B5EF4-FFF2-40B4-BE49-F238E27FC236}">
                <a16:creationId xmlns:a16="http://schemas.microsoft.com/office/drawing/2014/main" id="{CA896C66-65C5-F0E0-FE03-17BA3725D5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4856" y="-535260"/>
            <a:ext cx="12666856" cy="84445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A8F94-AD4D-AC64-4F26-7C442EC72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0226"/>
            <a:ext cx="2743200" cy="365125"/>
          </a:xfrm>
        </p:spPr>
        <p:txBody>
          <a:bodyPr/>
          <a:lstStyle/>
          <a:p>
            <a:fld id="{C384E43E-C7E2-4D16-8F1A-7F64B9525C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9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1361</Words>
  <Application>Microsoft Office PowerPoint</Application>
  <PresentationFormat>Widescreen</PresentationFormat>
  <Paragraphs>424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Abadi</vt:lpstr>
      <vt:lpstr>Arial</vt:lpstr>
      <vt:lpstr>Calibri</vt:lpstr>
      <vt:lpstr>Calibri Light</vt:lpstr>
      <vt:lpstr>Impact</vt:lpstr>
      <vt:lpstr>Office Theme</vt:lpstr>
      <vt:lpstr>Image</vt:lpstr>
      <vt:lpstr>The Business Case For Innovation</vt:lpstr>
      <vt:lpstr>Innovation and the uselessness of the term</vt:lpstr>
      <vt:lpstr>2021 VA Innovation Fellows of Greater Los Angeles</vt:lpstr>
      <vt:lpstr>The process of human-centered design</vt:lpstr>
      <vt:lpstr>Return on Investment (ROI)</vt:lpstr>
      <vt:lpstr>Pitch 1: Reducing Same-Day Cancellations at VA Greater Los Angeles</vt:lpstr>
      <vt:lpstr>Return on Investment (ROI): Overnight COVID Testing Kits</vt:lpstr>
      <vt:lpstr>ROI on Overnight COVID Testing Kits: User Journey Findings</vt:lpstr>
      <vt:lpstr>Measuring ROI on Innovation Programs</vt:lpstr>
      <vt:lpstr>The process of human-centered design reprise</vt:lpstr>
      <vt:lpstr>How do we measure returns on learning?</vt:lpstr>
      <vt:lpstr>The process of human-centered design part two</vt:lpstr>
      <vt:lpstr>The eye(s) of the tiger</vt:lpstr>
      <vt:lpstr>VA’s Spark Seed Spread program</vt:lpstr>
      <vt:lpstr>Return on Investment (ROI): Portfolio Wide instead of Project Wide</vt:lpstr>
      <vt:lpstr>Return on Investment (ROI): Balanced 50/50 outcomes</vt:lpstr>
      <vt:lpstr>VA’s Spark Seed Spread program reprise</vt:lpstr>
      <vt:lpstr>How iNet invests in the Spark Seed Spread Program</vt:lpstr>
      <vt:lpstr>Breakdown of iNet investments</vt:lpstr>
      <vt:lpstr>Even deeper breakdown of iNet investments and portfolio returns</vt:lpstr>
      <vt:lpstr>Even deeper breakdown of iNet investments and portfolio returns with joint probabilities</vt:lpstr>
      <vt:lpstr>Even deeper breakdown of iNet investments and portfolio returns with JPs and portfolio value</vt:lpstr>
      <vt:lpstr>Return on Investment (ROI): Innovation Portfolio</vt:lpstr>
      <vt:lpstr>Hines Medical Center in Chicago</vt:lpstr>
      <vt:lpstr>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Business Case For Innovation</dc:title>
  <dc:creator>Michael Catania</dc:creator>
  <cp:lastModifiedBy>LauraJChidlow</cp:lastModifiedBy>
  <cp:revision>7</cp:revision>
  <dcterms:created xsi:type="dcterms:W3CDTF">2022-05-25T00:24:33Z</dcterms:created>
  <dcterms:modified xsi:type="dcterms:W3CDTF">2022-06-03T17:45:05Z</dcterms:modified>
</cp:coreProperties>
</file>