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embedTrueTypeFonts="1" saveSubsetFonts="1" autoCompressPictures="0">
  <p:sldMasterIdLst>
    <p:sldMasterId id="2147483695" r:id="rId1"/>
    <p:sldMasterId id="2147483696" r:id="rId2"/>
  </p:sldMasterIdLst>
  <p:notesMasterIdLst>
    <p:notesMasterId r:id="rId9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</p:sldIdLst>
  <p:sldSz cx="9144000" cy="5143500" type="screen16x9"/>
  <p:notesSz cx="6858000" cy="9144000"/>
  <p:embeddedFontLst>
    <p:embeddedFont>
      <p:font typeface="IBM Plex Mono" panose="020B0509050203000203" pitchFamily="49" charset="0"/>
      <p:regular r:id="rId98"/>
      <p:bold r:id="rId99"/>
      <p:italic r:id="rId100"/>
      <p:boldItalic r:id="rId101"/>
    </p:embeddedFont>
    <p:embeddedFont>
      <p:font typeface="IBM Plex Mono Medium" panose="020B0609050203000203" pitchFamily="49" charset="0"/>
      <p:regular r:id="rId102"/>
      <p:bold r:id="rId103"/>
      <p:italic r:id="rId104"/>
      <p:boldItalic r:id="rId105"/>
    </p:embeddedFont>
    <p:embeddedFont>
      <p:font typeface="Public Sans" panose="020B0604020202020204" charset="0"/>
      <p:regular r:id="rId106"/>
      <p:bold r:id="rId107"/>
      <p:italic r:id="rId108"/>
      <p:boldItalic r:id="rId109"/>
    </p:embeddedFont>
    <p:embeddedFont>
      <p:font typeface="Public Sans ExtraBold" panose="020B0604020202020204" charset="0"/>
      <p:bold r:id="rId110"/>
      <p:italic r:id="rId111"/>
      <p:boldItalic r:id="rId112"/>
    </p:embeddedFont>
    <p:embeddedFont>
      <p:font typeface="Public Sans ExtraLight" panose="020B0604020202020204" charset="0"/>
      <p:regular r:id="rId113"/>
      <p:bold r:id="rId114"/>
      <p:italic r:id="rId115"/>
      <p:boldItalic r:id="rId116"/>
    </p:embeddedFont>
    <p:embeddedFont>
      <p:font typeface="Public Sans Light" panose="020B0604020202020204" charset="0"/>
      <p:regular r:id="rId117"/>
      <p:bold r:id="rId118"/>
      <p:italic r:id="rId119"/>
      <p:boldItalic r:id="rId120"/>
    </p:embeddedFont>
    <p:embeddedFont>
      <p:font typeface="Public Sans Medium" panose="020B0604020202020204" charset="0"/>
      <p:regular r:id="rId121"/>
      <p:bold r:id="rId122"/>
      <p:italic r:id="rId123"/>
      <p:boldItalic r:id="rId124"/>
    </p:embeddedFont>
    <p:embeddedFont>
      <p:font typeface="Public Sans Thin" panose="020B0604020202020204" charset="0"/>
      <p:regular r:id="rId125"/>
      <p:bold r:id="rId126"/>
      <p:italic r:id="rId127"/>
      <p:boldItalic r:id="rId1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74"/>
    <p:restoredTop sz="73768"/>
  </p:normalViewPr>
  <p:slideViewPr>
    <p:cSldViewPr snapToGrid="0">
      <p:cViewPr varScale="1">
        <p:scale>
          <a:sx n="65" d="100"/>
          <a:sy n="65" d="100"/>
        </p:scale>
        <p:origin x="336" y="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708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font" Target="fonts/font20.fntdata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font" Target="fonts/font15.fntdata"/><Relationship Id="rId16" Type="http://schemas.openxmlformats.org/officeDocument/2006/relationships/slide" Target="slides/slide14.xml"/><Relationship Id="rId107" Type="http://schemas.openxmlformats.org/officeDocument/2006/relationships/font" Target="fonts/font10.fntdata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font" Target="fonts/font5.fntdata"/><Relationship Id="rId123" Type="http://schemas.openxmlformats.org/officeDocument/2006/relationships/font" Target="fonts/font26.fntdata"/><Relationship Id="rId128" Type="http://schemas.openxmlformats.org/officeDocument/2006/relationships/font" Target="fonts/font31.fntdata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font" Target="fonts/font16.fntdata"/><Relationship Id="rId118" Type="http://schemas.openxmlformats.org/officeDocument/2006/relationships/font" Target="fonts/font21.fntdata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font" Target="fonts/font6.fntdata"/><Relationship Id="rId108" Type="http://schemas.openxmlformats.org/officeDocument/2006/relationships/font" Target="fonts/font11.fntdata"/><Relationship Id="rId124" Type="http://schemas.openxmlformats.org/officeDocument/2006/relationships/font" Target="fonts/font27.fntdata"/><Relationship Id="rId129" Type="http://schemas.openxmlformats.org/officeDocument/2006/relationships/presProps" Target="presProps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font" Target="fonts/font17.fntdata"/><Relationship Id="rId119" Type="http://schemas.openxmlformats.org/officeDocument/2006/relationships/font" Target="fonts/font22.fntdata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viewProps" Target="viewProps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font" Target="fonts/font12.fntdata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notesMaster" Target="notesMasters/notesMaster1.xml"/><Relationship Id="rId104" Type="http://schemas.openxmlformats.org/officeDocument/2006/relationships/font" Target="fonts/font7.fntdata"/><Relationship Id="rId120" Type="http://schemas.openxmlformats.org/officeDocument/2006/relationships/font" Target="fonts/font23.fntdata"/><Relationship Id="rId125" Type="http://schemas.openxmlformats.org/officeDocument/2006/relationships/font" Target="fonts/font28.fntdata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font" Target="fonts/font13.fntdata"/><Relationship Id="rId115" Type="http://schemas.openxmlformats.org/officeDocument/2006/relationships/font" Target="fonts/font18.fntdata"/><Relationship Id="rId131" Type="http://schemas.openxmlformats.org/officeDocument/2006/relationships/theme" Target="theme/theme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font" Target="fonts/font3.fntdata"/><Relationship Id="rId105" Type="http://schemas.openxmlformats.org/officeDocument/2006/relationships/font" Target="fonts/font8.fntdata"/><Relationship Id="rId126" Type="http://schemas.openxmlformats.org/officeDocument/2006/relationships/font" Target="fonts/font29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font" Target="fonts/font1.fntdata"/><Relationship Id="rId121" Type="http://schemas.openxmlformats.org/officeDocument/2006/relationships/font" Target="fonts/font24.fntdata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font" Target="fonts/font19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font" Target="fonts/font14.fntdata"/><Relationship Id="rId132" Type="http://schemas.openxmlformats.org/officeDocument/2006/relationships/tableStyles" Target="tableStyles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font" Target="fonts/font9.fntdata"/><Relationship Id="rId127" Type="http://schemas.openxmlformats.org/officeDocument/2006/relationships/font" Target="fonts/font30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font" Target="fonts/font2.fntdata"/><Relationship Id="rId101" Type="http://schemas.openxmlformats.org/officeDocument/2006/relationships/font" Target="fonts/font4.fntdata"/><Relationship Id="rId122" Type="http://schemas.openxmlformats.org/officeDocument/2006/relationships/font" Target="fonts/font2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45af80a169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45af80a169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e5a6dcb03b_0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e5a6dcb03b_0_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e5a6dcb03b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e5a6dcb03b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e5a6dcb03b_0_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e5a6dcb03b_0_5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e5a6dcb03b_0_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e5a6dcb03b_0_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e5a6dcb03b_0_5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e5a6dcb03b_0_5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e5a6dcb03b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e5a6dcb03b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e5a6dcb03b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e5a6dcb03b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e5a6dcb03b_0_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e5a6dcb03b_0_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e5a6dcb03b_0_6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e5a6dcb03b_0_6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e5a6dcb03b_0_6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e5a6dcb03b_0_6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2b3ab2e8ba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2b3ab2e8ba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e5a6dcb03b_0_6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e5a6dcb03b_0_6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6e088a98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6e088a982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6e088a982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6e088a982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e5a6dcb03b_0_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e5a6dcb03b_0_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e5a6dcb03b_0_6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e5a6dcb03b_0_6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e5a6dcb03b_0_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e5a6dcb03b_0_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e5a6dcb03b_0_6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e5a6dcb03b_0_6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e5a6dcb03b_0_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e5a6dcb03b_0_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e5a6dcb03b_0_6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e5a6dcb03b_0_6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e5a6dcb03b_0_10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e5a6dcb03b_0_10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08c9ccee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08c9ccee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e5a6dcb03b_0_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e5a6dcb03b_0_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e5a6dcb03b_0_6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e5a6dcb03b_0_6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e5a6dcb03b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e5a6dcb03b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e5a6dcb03b_0_6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e5a6dcb03b_0_6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e5a6dcb03b_0_6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e5a6dcb03b_0_6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e5a6dcb03b_0_9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e5a6dcb03b_0_9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e5a6dcb03b_0_6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e5a6dcb03b_0_6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e5a6dcb03b_0_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e5a6dcb03b_0_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e5a6dcb03b_0_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1e5a6dcb03b_0_6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e5a6dcb03b_0_9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1e5a6dcb03b_0_9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e5a6dcb03b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e5a6dcb03b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e5a6dcb03b_0_9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1e5a6dcb03b_0_9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e5a6dcb03b_0_9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e5a6dcb03b_0_9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e5a6dcb03b_0_9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e5a6dcb03b_0_9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e5a6dcb03b_0_9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e5a6dcb03b_0_9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e5a6dcb03b_0_9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1e5a6dcb03b_0_9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e5a6dcb03b_0_9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e5a6dcb03b_0_9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e5a6dcb03b_0_10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e5a6dcb03b_0_10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e5a6dcb03b_0_6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e5a6dcb03b_0_6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e5a6dcb03b_0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1e5a6dcb03b_0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e5a6dcb03b_0_7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1e5a6dcb03b_0_7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e5a6dcb03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e5a6dcb03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1e5a6dcb03b_0_7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1e5a6dcb03b_0_7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e5a6dcb03b_0_7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e5a6dcb03b_0_7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e5a6dcb03b_0_7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e5a6dcb03b_0_7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e5a6dcb03b_0_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e5a6dcb03b_0_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1e5a6dcb03b_0_7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1e5a6dcb03b_0_7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e5a6dcb03b_0_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1e5a6dcb03b_0_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e5a6dcb03b_0_7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1e5a6dcb03b_0_7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e5a6dcb03b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e5a6dcb03b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e5a6dcb03b_0_1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e5a6dcb03b_0_1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e5a6dcb03b_0_10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1e5a6dcb03b_0_10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e5a6dcb03b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e5a6dcb03b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e5a6dcb03b_0_10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1e5a6dcb03b_0_10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e5a6dcb03b_0_10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1e5a6dcb03b_0_10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1e5a6dcb03b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1e5a6dcb03b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1e5a6dcb03b_0_8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1e5a6dcb03b_0_8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26dc418537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26dc418537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26dc418537b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26dc418537b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26dc418537b_1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26dc418537b_1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26dc418537b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26dc418537b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26dc418537b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26dc418537b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26dc418537b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26dc418537b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e5a6dcb03b_0_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e5a6dcb03b_0_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26dc418537b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26dc418537b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26dc418537b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26dc418537b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26dc418537b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26dc418537b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26e088a982d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26e088a982d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26e088a982d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26e088a982d_3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26e088a982d_2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26e088a982d_2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26e088a982d_3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26e088a982d_3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26e088a982d_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26e088a982d_2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26e088a982d_3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26e088a982d_3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6e088a982d_2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6e088a982d_2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e5a6dcb03b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e5a6dcb03b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26e088a982d_3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26e088a982d_3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26e088a982d_2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26e088a982d_2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26e088a982d_3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26e088a982d_3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26e088a982d_2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26e088a982d_2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26e088a982d_3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26e088a982d_3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26e088a982d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26e088a982d_2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26e088a982d_3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26e088a982d_3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26e088a982d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26e088a982d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26e088a982d_2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26e088a982d_2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26dc418537b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26dc418537b_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e5a6dcb03b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e5a6dcb03b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26dc418537b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26dc418537b_1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23ba5fc8ece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23ba5fc8ece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23ba5fc8ece_0_10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23ba5fc8ece_0_10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2b3ab2e8ba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12b3ab2e8ba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12b3ab2e8ba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12b3ab2e8ba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3133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92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ublic Sans Thin"/>
              <a:buNone/>
              <a:defRPr sz="4000" b="0">
                <a:solidFill>
                  <a:schemeClr val="dk2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>
            <a:spLocks noGrp="1"/>
          </p:cNvSpPr>
          <p:nvPr>
            <p:ph type="pic" idx="2"/>
          </p:nvPr>
        </p:nvSpPr>
        <p:spPr>
          <a:xfrm>
            <a:off x="3227925" y="619632"/>
            <a:ext cx="2648400" cy="2533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uest">
  <p:cSld name="CUSTOM_3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311700" y="1362200"/>
            <a:ext cx="4628100" cy="10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subTitle" idx="1"/>
          </p:nvPr>
        </p:nvSpPr>
        <p:spPr>
          <a:xfrm>
            <a:off x="5016000" y="1362200"/>
            <a:ext cx="3860400" cy="10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4" name="Google Shape;64;p11" descr="A simple outline of a geodesic dom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97075" y="2862131"/>
            <a:ext cx="5149848" cy="2710448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Section">
  <p:cSld name="CUSTOM_3_1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title"/>
          </p:nvPr>
        </p:nvSpPr>
        <p:spPr>
          <a:xfrm>
            <a:off x="311700" y="1362200"/>
            <a:ext cx="8555100" cy="10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68" name="Google Shape;68;p12" descr="A simple outline of a geodesic dom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97075" y="2862131"/>
            <a:ext cx="5149848" cy="2710448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te Launch">
  <p:cSld name="CUSTOM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4376165" y="259294"/>
            <a:ext cx="4281600" cy="5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ublic Sans"/>
              <a:buNone/>
              <a:defRPr sz="1600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"/>
          </p:nvPr>
        </p:nvSpPr>
        <p:spPr>
          <a:xfrm>
            <a:off x="461704" y="259294"/>
            <a:ext cx="369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Public Sans ExtraBold"/>
              <a:buNone/>
              <a:defRPr sz="2000" b="0">
                <a:solidFill>
                  <a:schemeClr val="lt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>
            <a:spLocks noGrp="1"/>
          </p:cNvSpPr>
          <p:nvPr>
            <p:ph type="pic" idx="2"/>
          </p:nvPr>
        </p:nvSpPr>
        <p:spPr>
          <a:xfrm>
            <a:off x="557275" y="895300"/>
            <a:ext cx="8029500" cy="4560600"/>
          </a:xfrm>
          <a:prstGeom prst="roundRect">
            <a:avLst>
              <a:gd name="adj" fmla="val 2153"/>
            </a:avLst>
          </a:prstGeom>
          <a:noFill/>
          <a:ln>
            <a:noFill/>
          </a:ln>
        </p:spPr>
      </p:sp>
      <p:sp>
        <p:nvSpPr>
          <p:cNvPr id="74" name="Google Shape;7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Up Image Right">
  <p:cSld name="CUSTOM_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295238" y="673625"/>
            <a:ext cx="3592200" cy="19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body" idx="1"/>
          </p:nvPr>
        </p:nvSpPr>
        <p:spPr>
          <a:xfrm>
            <a:off x="295238" y="2551950"/>
            <a:ext cx="3634800" cy="21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1pPr>
            <a:lvl2pPr marL="914400" lvl="1" indent="-3810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2pPr>
            <a:lvl3pPr marL="1371600" lvl="2" indent="-3810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3pPr>
            <a:lvl4pPr marL="1828800" lvl="3" indent="-3810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4pPr>
            <a:lvl5pPr marL="2286000" lvl="4" indent="-3810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5pPr>
            <a:lvl6pPr marL="2743200" lvl="5" indent="-3810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6pPr>
            <a:lvl7pPr marL="3200400" lvl="6" indent="-3810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7pPr>
            <a:lvl8pPr marL="3657600" lvl="7" indent="-3810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8pPr>
            <a:lvl9pPr marL="4114800" lvl="8" indent="-3810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9pPr>
          </a:lstStyle>
          <a:p>
            <a:endParaRPr/>
          </a:p>
        </p:txBody>
      </p:sp>
      <p:sp>
        <p:nvSpPr>
          <p:cNvPr id="78" name="Google Shape;78;p14"/>
          <p:cNvSpPr>
            <a:spLocks noGrp="1"/>
          </p:cNvSpPr>
          <p:nvPr>
            <p:ph type="pic" idx="2"/>
          </p:nvPr>
        </p:nvSpPr>
        <p:spPr>
          <a:xfrm>
            <a:off x="3996000" y="201"/>
            <a:ext cx="5148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1pPr>
            <a:lvl2pPr lvl="1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2pPr>
            <a:lvl3pPr lvl="2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3pPr>
            <a:lvl4pPr lvl="3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4pPr>
            <a:lvl5pPr lvl="4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5pPr>
            <a:lvl6pPr lvl="5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6pPr>
            <a:lvl7pPr lvl="6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7pPr>
            <a:lvl8pPr lvl="7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8pPr>
            <a:lvl9pPr lvl="8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Up Code Right">
  <p:cSld name="CUSTOM_1_3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295238" y="673625"/>
            <a:ext cx="3592200" cy="19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295238" y="2551950"/>
            <a:ext cx="3634800" cy="21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1pPr>
            <a:lvl2pPr marL="914400" lvl="1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2pPr>
            <a:lvl3pPr marL="1371600" lvl="2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3pPr>
            <a:lvl4pPr marL="1828800" lvl="3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4pPr>
            <a:lvl5pPr marL="2286000" lvl="4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5pPr>
            <a:lvl6pPr marL="2743200" lvl="5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6pPr>
            <a:lvl7pPr marL="3200400" lvl="6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7pPr>
            <a:lvl8pPr marL="3657600" lvl="7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8pPr>
            <a:lvl9pPr marL="4114800" lvl="8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9pPr>
          </a:lstStyle>
          <a:p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3990950" y="0"/>
            <a:ext cx="5143500" cy="515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2"/>
          </p:nvPr>
        </p:nvSpPr>
        <p:spPr>
          <a:xfrm>
            <a:off x="4509900" y="391750"/>
            <a:ext cx="4046700" cy="43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 Medium"/>
              <a:buChar char="●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○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■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●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○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■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●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○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■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Up Image Right: Top heading">
  <p:cSld name="CUSTOM_1_2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295250" y="496850"/>
            <a:ext cx="3592200" cy="6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295250" y="1108375"/>
            <a:ext cx="3634800" cy="3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1pPr>
            <a:lvl2pPr marL="914400" lvl="1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2pPr>
            <a:lvl3pPr marL="1371600" lvl="2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3pPr>
            <a:lvl4pPr marL="1828800" lvl="3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4pPr>
            <a:lvl5pPr marL="2286000" lvl="4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5pPr>
            <a:lvl6pPr marL="2743200" lvl="5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6pPr>
            <a:lvl7pPr marL="3200400" lvl="6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7pPr>
            <a:lvl8pPr marL="3657600" lvl="7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8pPr>
            <a:lvl9pPr marL="4114800" lvl="8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9pPr>
          </a:lstStyle>
          <a:p>
            <a:endParaRPr/>
          </a:p>
        </p:txBody>
      </p:sp>
      <p:sp>
        <p:nvSpPr>
          <p:cNvPr id="89" name="Google Shape;89;p16"/>
          <p:cNvSpPr>
            <a:spLocks noGrp="1"/>
          </p:cNvSpPr>
          <p:nvPr>
            <p:ph type="pic" idx="2"/>
          </p:nvPr>
        </p:nvSpPr>
        <p:spPr>
          <a:xfrm>
            <a:off x="3996000" y="201"/>
            <a:ext cx="5148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1pPr>
            <a:lvl2pPr lvl="1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2pPr>
            <a:lvl3pPr lvl="2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3pPr>
            <a:lvl4pPr lvl="3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4pPr>
            <a:lvl5pPr lvl="4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5pPr>
            <a:lvl6pPr lvl="5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6pPr>
            <a:lvl7pPr lvl="6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7pPr>
            <a:lvl8pPr lvl="7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8pPr>
            <a:lvl9pPr lvl="8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Up Image: Heading only">
  <p:cSld name="CUSTOM_1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295250" y="1077950"/>
            <a:ext cx="3592200" cy="29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>
            <a:spLocks noGrp="1"/>
          </p:cNvSpPr>
          <p:nvPr>
            <p:ph type="pic" idx="2"/>
          </p:nvPr>
        </p:nvSpPr>
        <p:spPr>
          <a:xfrm>
            <a:off x="3996000" y="201"/>
            <a:ext cx="5148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1pPr>
            <a:lvl2pPr lvl="1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2pPr>
            <a:lvl3pPr lvl="2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3pPr>
            <a:lvl4pPr lvl="3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4pPr>
            <a:lvl5pPr lvl="4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5pPr>
            <a:lvl6pPr lvl="5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6pPr>
            <a:lvl7pPr lvl="6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7pPr>
            <a:lvl8pPr lvl="7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8pPr>
            <a:lvl9pPr lvl="8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11700" y="109423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Font typeface="Public Sans Light"/>
              <a:buChar char="●"/>
              <a:defRPr sz="2400" b="0">
                <a:latin typeface="Public Sans Light"/>
                <a:ea typeface="Public Sans Light"/>
                <a:cs typeface="Public Sans Light"/>
                <a:sym typeface="Public Sans Light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2"/>
          </p:nvPr>
        </p:nvSpPr>
        <p:spPr>
          <a:xfrm>
            <a:off x="311700" y="2135550"/>
            <a:ext cx="8520600" cy="22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head">
  <p:cSld name="TITLE_AND_BODY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elcome">
  <p:cSld name="TITLE_1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311700" y="113294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Public Sans"/>
              <a:buNone/>
              <a:defRPr sz="4000" b="1">
                <a:latin typeface="Public Sans"/>
                <a:ea typeface="Public Sans"/>
                <a:cs typeface="Public Sans"/>
                <a:sym typeface="Public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311700" y="169973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ublic Sans Thin"/>
              <a:buNone/>
              <a:defRPr sz="4000" b="0"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3"/>
          <p:cNvSpPr>
            <a:spLocks noGrp="1"/>
          </p:cNvSpPr>
          <p:nvPr>
            <p:ph type="pic" idx="2"/>
          </p:nvPr>
        </p:nvSpPr>
        <p:spPr>
          <a:xfrm>
            <a:off x="3898200" y="3464650"/>
            <a:ext cx="1347600" cy="1678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admap item">
  <p:cSld name="TITLE_AND_TWO_COLUMNS_1">
    <p:bg>
      <p:bgPr>
        <a:solidFill>
          <a:schemeClr val="dk2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256616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311700" y="1981075"/>
            <a:ext cx="3999900" cy="29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  <a:defRPr sz="1400">
                <a:solidFill>
                  <a:srgbClr val="212121"/>
                </a:solidFill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Char char="○"/>
              <a:defRPr sz="1200">
                <a:solidFill>
                  <a:srgbClr val="212121"/>
                </a:solidFill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Char char="■"/>
              <a:defRPr sz="1200">
                <a:solidFill>
                  <a:srgbClr val="212121"/>
                </a:solidFill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Char char="●"/>
              <a:defRPr sz="1200">
                <a:solidFill>
                  <a:srgbClr val="212121"/>
                </a:solidFill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Char char="○"/>
              <a:defRPr sz="1200">
                <a:solidFill>
                  <a:srgbClr val="212121"/>
                </a:solidFill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Char char="■"/>
              <a:defRPr sz="1200">
                <a:solidFill>
                  <a:srgbClr val="212121"/>
                </a:solidFill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Char char="●"/>
              <a:defRPr sz="1200">
                <a:solidFill>
                  <a:srgbClr val="212121"/>
                </a:solidFill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Char char="○"/>
              <a:defRPr sz="1200">
                <a:solidFill>
                  <a:srgbClr val="212121"/>
                </a:solidFill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Char char="■"/>
              <a:defRPr sz="1200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2"/>
          </p:nvPr>
        </p:nvSpPr>
        <p:spPr>
          <a:xfrm>
            <a:off x="4832400" y="1973750"/>
            <a:ext cx="3999900" cy="28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subTitle" idx="3"/>
          </p:nvPr>
        </p:nvSpPr>
        <p:spPr>
          <a:xfrm>
            <a:off x="281920" y="699154"/>
            <a:ext cx="8538000" cy="5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BLANK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3"/>
          <p:cNvSpPr>
            <a:spLocks noGrp="1"/>
          </p:cNvSpPr>
          <p:nvPr>
            <p:ph type="pic" idx="2"/>
          </p:nvPr>
        </p:nvSpPr>
        <p:spPr>
          <a:xfrm>
            <a:off x="-47134" y="-668034"/>
            <a:ext cx="9229800" cy="5191800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77150" y="4673709"/>
            <a:ext cx="81795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&amp;A">
  <p:cSld name="CUSTOM_5">
    <p:bg>
      <p:bgPr>
        <a:solidFill>
          <a:schemeClr val="dk2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title"/>
          </p:nvPr>
        </p:nvSpPr>
        <p:spPr>
          <a:xfrm>
            <a:off x="294125" y="2050485"/>
            <a:ext cx="8520600" cy="8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23" name="Google Shape;123;p24" descr="A colorful collection of human avatar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5172" y="3720369"/>
            <a:ext cx="8120741" cy="142313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6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Google Shape;126;p25"/>
          <p:cNvCxnSpPr/>
          <p:nvPr/>
        </p:nvCxnSpPr>
        <p:spPr>
          <a:xfrm>
            <a:off x="683089" y="2514604"/>
            <a:ext cx="7655400" cy="0"/>
          </a:xfrm>
          <a:prstGeom prst="straightConnector1">
            <a:avLst/>
          </a:prstGeom>
          <a:noFill/>
          <a:ln w="9525" cap="flat" cmpd="sng">
            <a:solidFill>
              <a:srgbClr val="FFBE2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7" name="Google Shape;127;p25"/>
          <p:cNvCxnSpPr/>
          <p:nvPr/>
        </p:nvCxnSpPr>
        <p:spPr>
          <a:xfrm>
            <a:off x="683089" y="3167746"/>
            <a:ext cx="7655400" cy="0"/>
          </a:xfrm>
          <a:prstGeom prst="straightConnector1">
            <a:avLst/>
          </a:prstGeom>
          <a:noFill/>
          <a:ln w="9525" cap="flat" cmpd="sng">
            <a:solidFill>
              <a:srgbClr val="FFBE2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8" name="Google Shape;128;p25"/>
          <p:cNvCxnSpPr/>
          <p:nvPr/>
        </p:nvCxnSpPr>
        <p:spPr>
          <a:xfrm>
            <a:off x="683089" y="3799118"/>
            <a:ext cx="7655400" cy="0"/>
          </a:xfrm>
          <a:prstGeom prst="straightConnector1">
            <a:avLst/>
          </a:prstGeom>
          <a:noFill/>
          <a:ln w="9525" cap="flat" cmpd="sng">
            <a:solidFill>
              <a:srgbClr val="FFBE2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9" name="Google Shape;129;p25"/>
          <p:cNvCxnSpPr/>
          <p:nvPr/>
        </p:nvCxnSpPr>
        <p:spPr>
          <a:xfrm>
            <a:off x="683089" y="4408718"/>
            <a:ext cx="7655400" cy="0"/>
          </a:xfrm>
          <a:prstGeom prst="straightConnector1">
            <a:avLst/>
          </a:prstGeom>
          <a:noFill/>
          <a:ln w="9525" cap="flat" cmpd="sng">
            <a:solidFill>
              <a:srgbClr val="FFBE2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569203" y="40445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ublic Sans Thin"/>
              <a:buNone/>
              <a:defRPr sz="2400" b="0"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subTitle" idx="1"/>
          </p:nvPr>
        </p:nvSpPr>
        <p:spPr>
          <a:xfrm>
            <a:off x="537400" y="872275"/>
            <a:ext cx="8272200" cy="15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body" idx="2"/>
          </p:nvPr>
        </p:nvSpPr>
        <p:spPr>
          <a:xfrm>
            <a:off x="1109800" y="2521297"/>
            <a:ext cx="7330500" cy="19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ublic Sans Thin"/>
              <a:buChar char="●"/>
              <a:defRPr sz="2800" b="0">
                <a:solidFill>
                  <a:schemeClr val="dk2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marL="914400" lvl="1" indent="-317500" rtl="0">
              <a:spcBef>
                <a:spcPts val="13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33" name="Google Shape;133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1121" y="2646250"/>
            <a:ext cx="387637" cy="387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204" y="3272477"/>
            <a:ext cx="424554" cy="41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0279" y="3930215"/>
            <a:ext cx="396866" cy="369178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3">
  <p:cSld name="TITLE_3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4">
  <p:cSld name="TITLE_4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7" name="Google Shape;147;p2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5">
  <p:cSld name="TITLE_5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1" name="Google Shape;151;p2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2" name="Google Shape;152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s" type="secHead">
  <p:cSld name="SECTION_HEADER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30"/>
          <p:cNvSpPr txBox="1">
            <a:spLocks noGrp="1"/>
          </p:cNvSpPr>
          <p:nvPr>
            <p:ph type="title"/>
          </p:nvPr>
        </p:nvSpPr>
        <p:spPr>
          <a:xfrm>
            <a:off x="498000" y="1479300"/>
            <a:ext cx="81480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400">
                <a:solidFill>
                  <a:srgbClr val="FFBE2E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0"/>
          <p:cNvSpPr txBox="1">
            <a:spLocks noGrp="1"/>
          </p:cNvSpPr>
          <p:nvPr>
            <p:ph type="body" idx="1"/>
          </p:nvPr>
        </p:nvSpPr>
        <p:spPr>
          <a:xfrm>
            <a:off x="6166225" y="4127975"/>
            <a:ext cx="2729700" cy="13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: 4 Items">
  <p:cSld name="CUSTOM_4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978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668400" y="1581925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668400" y="2107215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3"/>
          </p:nvPr>
        </p:nvSpPr>
        <p:spPr>
          <a:xfrm>
            <a:off x="668400" y="2627506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4"/>
          </p:nvPr>
        </p:nvSpPr>
        <p:spPr>
          <a:xfrm>
            <a:off x="668400" y="3145640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>
            <a:spLocks noGrp="1"/>
          </p:cNvSpPr>
          <p:nvPr>
            <p:ph type="pic" idx="5"/>
          </p:nvPr>
        </p:nvSpPr>
        <p:spPr>
          <a:xfrm>
            <a:off x="4235100" y="4303925"/>
            <a:ext cx="673800" cy="839400"/>
          </a:xfrm>
          <a:prstGeom prst="rect">
            <a:avLst/>
          </a:prstGeom>
          <a:noFill/>
          <a:ln>
            <a:noFill/>
          </a:ln>
        </p:spPr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6">
  <p:cSld name="TITLE_6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9" name="Google Shape;159;p3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0" name="Google Shape;160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33"/>
          <p:cNvSpPr txBox="1">
            <a:spLocks noGrp="1"/>
          </p:cNvSpPr>
          <p:nvPr>
            <p:ph type="ctrTitle"/>
          </p:nvPr>
        </p:nvSpPr>
        <p:spPr>
          <a:xfrm>
            <a:off x="311700" y="33133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8" name="Google Shape;168;p33"/>
          <p:cNvSpPr txBox="1">
            <a:spLocks noGrp="1"/>
          </p:cNvSpPr>
          <p:nvPr>
            <p:ph type="subTitle" idx="1"/>
          </p:nvPr>
        </p:nvSpPr>
        <p:spPr>
          <a:xfrm>
            <a:off x="311700" y="38992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ublic Sans Thin"/>
              <a:buNone/>
              <a:defRPr sz="4000" b="0">
                <a:solidFill>
                  <a:schemeClr val="dk2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9" name="Google Shape;169;p33"/>
          <p:cNvSpPr>
            <a:spLocks noGrp="1"/>
          </p:cNvSpPr>
          <p:nvPr>
            <p:ph type="pic" idx="2"/>
          </p:nvPr>
        </p:nvSpPr>
        <p:spPr>
          <a:xfrm>
            <a:off x="3227925" y="619632"/>
            <a:ext cx="2648400" cy="2533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elcome">
  <p:cSld name="TITLE_1">
    <p:bg>
      <p:bgPr>
        <a:solidFill>
          <a:schemeClr val="dk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2" name="Google Shape;172;p34"/>
          <p:cNvSpPr txBox="1">
            <a:spLocks noGrp="1"/>
          </p:cNvSpPr>
          <p:nvPr>
            <p:ph type="ctrTitle"/>
          </p:nvPr>
        </p:nvSpPr>
        <p:spPr>
          <a:xfrm>
            <a:off x="311700" y="113294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Public Sans"/>
              <a:buNone/>
              <a:defRPr sz="4000" b="1">
                <a:latin typeface="Public Sans"/>
                <a:ea typeface="Public Sans"/>
                <a:cs typeface="Public Sans"/>
                <a:sym typeface="Public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3" name="Google Shape;173;p34"/>
          <p:cNvSpPr txBox="1">
            <a:spLocks noGrp="1"/>
          </p:cNvSpPr>
          <p:nvPr>
            <p:ph type="subTitle" idx="1"/>
          </p:nvPr>
        </p:nvSpPr>
        <p:spPr>
          <a:xfrm>
            <a:off x="311700" y="169973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ublic Sans Thin"/>
              <a:buNone/>
              <a:defRPr sz="4000" b="0"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4" name="Google Shape;174;p34"/>
          <p:cNvSpPr>
            <a:spLocks noGrp="1"/>
          </p:cNvSpPr>
          <p:nvPr>
            <p:ph type="pic" idx="2"/>
          </p:nvPr>
        </p:nvSpPr>
        <p:spPr>
          <a:xfrm>
            <a:off x="3898200" y="3464650"/>
            <a:ext cx="1347600" cy="1678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: 4 Items">
  <p:cSld name="CUSTOM_4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 txBox="1">
            <a:spLocks noGrp="1"/>
          </p:cNvSpPr>
          <p:nvPr>
            <p:ph type="title"/>
          </p:nvPr>
        </p:nvSpPr>
        <p:spPr>
          <a:xfrm>
            <a:off x="311700" y="978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35"/>
          <p:cNvSpPr txBox="1">
            <a:spLocks noGrp="1"/>
          </p:cNvSpPr>
          <p:nvPr>
            <p:ph type="body" idx="1"/>
          </p:nvPr>
        </p:nvSpPr>
        <p:spPr>
          <a:xfrm>
            <a:off x="668400" y="1581925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178" name="Google Shape;178;p35"/>
          <p:cNvSpPr txBox="1">
            <a:spLocks noGrp="1"/>
          </p:cNvSpPr>
          <p:nvPr>
            <p:ph type="body" idx="2"/>
          </p:nvPr>
        </p:nvSpPr>
        <p:spPr>
          <a:xfrm>
            <a:off x="668400" y="2107215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179" name="Google Shape;179;p35"/>
          <p:cNvSpPr txBox="1">
            <a:spLocks noGrp="1"/>
          </p:cNvSpPr>
          <p:nvPr>
            <p:ph type="body" idx="3"/>
          </p:nvPr>
        </p:nvSpPr>
        <p:spPr>
          <a:xfrm>
            <a:off x="668400" y="2627506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180" name="Google Shape;180;p35"/>
          <p:cNvSpPr txBox="1">
            <a:spLocks noGrp="1"/>
          </p:cNvSpPr>
          <p:nvPr>
            <p:ph type="body" idx="4"/>
          </p:nvPr>
        </p:nvSpPr>
        <p:spPr>
          <a:xfrm>
            <a:off x="668400" y="3145640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181" name="Google Shape;181;p35"/>
          <p:cNvSpPr>
            <a:spLocks noGrp="1"/>
          </p:cNvSpPr>
          <p:nvPr>
            <p:ph type="pic" idx="5"/>
          </p:nvPr>
        </p:nvSpPr>
        <p:spPr>
          <a:xfrm>
            <a:off x="4235100" y="4303925"/>
            <a:ext cx="673800" cy="839400"/>
          </a:xfrm>
          <a:prstGeom prst="rect">
            <a:avLst/>
          </a:prstGeom>
          <a:noFill/>
          <a:ln>
            <a:noFill/>
          </a:ln>
        </p:spPr>
      </p:sp>
      <p:sp>
        <p:nvSpPr>
          <p:cNvPr id="182" name="Google Shape;182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CUSTOM_3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">
  <p:cSld name="CUSTOM_3_2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Public Sans Thin"/>
              <a:buNone/>
              <a:defRPr sz="12000" b="0">
                <a:solidFill>
                  <a:schemeClr val="lt1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uest">
  <p:cSld name="CUSTOM_3_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8"/>
          <p:cNvSpPr txBox="1">
            <a:spLocks noGrp="1"/>
          </p:cNvSpPr>
          <p:nvPr>
            <p:ph type="title"/>
          </p:nvPr>
        </p:nvSpPr>
        <p:spPr>
          <a:xfrm>
            <a:off x="311700" y="1362200"/>
            <a:ext cx="4628100" cy="10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38"/>
          <p:cNvSpPr txBox="1">
            <a:spLocks noGrp="1"/>
          </p:cNvSpPr>
          <p:nvPr>
            <p:ph type="subTitle" idx="1"/>
          </p:nvPr>
        </p:nvSpPr>
        <p:spPr>
          <a:xfrm>
            <a:off x="5016000" y="1362200"/>
            <a:ext cx="3860400" cy="10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92" name="Google Shape;192;p38" descr="A simple outline of a geodesic dom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97075" y="2862131"/>
            <a:ext cx="5149848" cy="2710448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Section">
  <p:cSld name="CUSTOM_3_1_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9"/>
          <p:cNvSpPr txBox="1">
            <a:spLocks noGrp="1"/>
          </p:cNvSpPr>
          <p:nvPr>
            <p:ph type="title"/>
          </p:nvPr>
        </p:nvSpPr>
        <p:spPr>
          <a:xfrm>
            <a:off x="311700" y="1362200"/>
            <a:ext cx="8555100" cy="10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96" name="Google Shape;196;p39" descr="A simple outline of a geodesic dom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97075" y="2862131"/>
            <a:ext cx="5149848" cy="2710448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te Launch">
  <p:cSld name="CUSTOM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0"/>
          <p:cNvSpPr txBox="1">
            <a:spLocks noGrp="1"/>
          </p:cNvSpPr>
          <p:nvPr>
            <p:ph type="title"/>
          </p:nvPr>
        </p:nvSpPr>
        <p:spPr>
          <a:xfrm>
            <a:off x="4376165" y="259294"/>
            <a:ext cx="4281600" cy="5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ublic Sans"/>
              <a:buNone/>
              <a:defRPr sz="1600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40"/>
          <p:cNvSpPr txBox="1">
            <a:spLocks noGrp="1"/>
          </p:cNvSpPr>
          <p:nvPr>
            <p:ph type="subTitle" idx="1"/>
          </p:nvPr>
        </p:nvSpPr>
        <p:spPr>
          <a:xfrm>
            <a:off x="461704" y="259294"/>
            <a:ext cx="369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Public Sans ExtraBold"/>
              <a:buNone/>
              <a:defRPr sz="2000" b="0">
                <a:solidFill>
                  <a:schemeClr val="lt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40"/>
          <p:cNvSpPr>
            <a:spLocks noGrp="1"/>
          </p:cNvSpPr>
          <p:nvPr>
            <p:ph type="pic" idx="2"/>
          </p:nvPr>
        </p:nvSpPr>
        <p:spPr>
          <a:xfrm>
            <a:off x="557275" y="895300"/>
            <a:ext cx="8029500" cy="4560600"/>
          </a:xfrm>
          <a:prstGeom prst="roundRect">
            <a:avLst>
              <a:gd name="adj" fmla="val 2153"/>
            </a:avLst>
          </a:prstGeom>
          <a:noFill/>
          <a:ln>
            <a:noFill/>
          </a:ln>
        </p:spPr>
      </p:sp>
      <p:sp>
        <p:nvSpPr>
          <p:cNvPr id="202" name="Google Shape;20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Up Image Right">
  <p:cSld name="CUSTOM_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1"/>
          <p:cNvSpPr txBox="1">
            <a:spLocks noGrp="1"/>
          </p:cNvSpPr>
          <p:nvPr>
            <p:ph type="title"/>
          </p:nvPr>
        </p:nvSpPr>
        <p:spPr>
          <a:xfrm>
            <a:off x="295238" y="673625"/>
            <a:ext cx="3592200" cy="19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41"/>
          <p:cNvSpPr txBox="1">
            <a:spLocks noGrp="1"/>
          </p:cNvSpPr>
          <p:nvPr>
            <p:ph type="body" idx="1"/>
          </p:nvPr>
        </p:nvSpPr>
        <p:spPr>
          <a:xfrm>
            <a:off x="295238" y="2551950"/>
            <a:ext cx="3634800" cy="21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1pPr>
            <a:lvl2pPr marL="914400" lvl="1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2pPr>
            <a:lvl3pPr marL="1371600" lvl="2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3pPr>
            <a:lvl4pPr marL="1828800" lvl="3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4pPr>
            <a:lvl5pPr marL="2286000" lvl="4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5pPr>
            <a:lvl6pPr marL="2743200" lvl="5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6pPr>
            <a:lvl7pPr marL="3200400" lvl="6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7pPr>
            <a:lvl8pPr marL="3657600" lvl="7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8pPr>
            <a:lvl9pPr marL="4114800" lvl="8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9pPr>
          </a:lstStyle>
          <a:p>
            <a:endParaRPr/>
          </a:p>
        </p:txBody>
      </p:sp>
      <p:sp>
        <p:nvSpPr>
          <p:cNvPr id="206" name="Google Shape;206;p41"/>
          <p:cNvSpPr>
            <a:spLocks noGrp="1"/>
          </p:cNvSpPr>
          <p:nvPr>
            <p:ph type="pic" idx="2"/>
          </p:nvPr>
        </p:nvSpPr>
        <p:spPr>
          <a:xfrm>
            <a:off x="3996000" y="201"/>
            <a:ext cx="5148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: 5 Items">
  <p:cSld name="CUSTOM_4_3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668400" y="1048525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668400" y="1573815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3"/>
          </p:nvPr>
        </p:nvSpPr>
        <p:spPr>
          <a:xfrm>
            <a:off x="668400" y="2094106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4"/>
          </p:nvPr>
        </p:nvSpPr>
        <p:spPr>
          <a:xfrm>
            <a:off x="668400" y="2612240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>
            <a:spLocks noGrp="1"/>
          </p:cNvSpPr>
          <p:nvPr>
            <p:ph type="pic" idx="5"/>
          </p:nvPr>
        </p:nvSpPr>
        <p:spPr>
          <a:xfrm>
            <a:off x="4235100" y="4303925"/>
            <a:ext cx="673800" cy="839400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6"/>
          </p:nvPr>
        </p:nvSpPr>
        <p:spPr>
          <a:xfrm>
            <a:off x="668400" y="3139665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Up Code Right">
  <p:cSld name="CUSTOM_1_3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2"/>
          <p:cNvSpPr txBox="1">
            <a:spLocks noGrp="1"/>
          </p:cNvSpPr>
          <p:nvPr>
            <p:ph type="title"/>
          </p:nvPr>
        </p:nvSpPr>
        <p:spPr>
          <a:xfrm>
            <a:off x="295238" y="673625"/>
            <a:ext cx="3592200" cy="19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42"/>
          <p:cNvSpPr txBox="1">
            <a:spLocks noGrp="1"/>
          </p:cNvSpPr>
          <p:nvPr>
            <p:ph type="body" idx="1"/>
          </p:nvPr>
        </p:nvSpPr>
        <p:spPr>
          <a:xfrm>
            <a:off x="295238" y="2551950"/>
            <a:ext cx="3634800" cy="21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1pPr>
            <a:lvl2pPr marL="914400" lvl="1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2pPr>
            <a:lvl3pPr marL="1371600" lvl="2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3pPr>
            <a:lvl4pPr marL="1828800" lvl="3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4pPr>
            <a:lvl5pPr marL="2286000" lvl="4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5pPr>
            <a:lvl6pPr marL="2743200" lvl="5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6pPr>
            <a:lvl7pPr marL="3200400" lvl="6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7pPr>
            <a:lvl8pPr marL="3657600" lvl="7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8pPr>
            <a:lvl9pPr marL="4114800" lvl="8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9pPr>
          </a:lstStyle>
          <a:p>
            <a:endParaRPr/>
          </a:p>
        </p:txBody>
      </p:sp>
      <p:sp>
        <p:nvSpPr>
          <p:cNvPr id="210" name="Google Shape;210;p42"/>
          <p:cNvSpPr/>
          <p:nvPr/>
        </p:nvSpPr>
        <p:spPr>
          <a:xfrm>
            <a:off x="3990950" y="0"/>
            <a:ext cx="5143500" cy="515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11" name="Google Shape;211;p42"/>
          <p:cNvSpPr txBox="1">
            <a:spLocks noGrp="1"/>
          </p:cNvSpPr>
          <p:nvPr>
            <p:ph type="body" idx="2"/>
          </p:nvPr>
        </p:nvSpPr>
        <p:spPr>
          <a:xfrm>
            <a:off x="4509900" y="391750"/>
            <a:ext cx="4046700" cy="43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 Medium"/>
              <a:buChar char="●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○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■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●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○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■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●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○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■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Up Image Right: Top heading">
  <p:cSld name="CUSTOM_1_2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3"/>
          <p:cNvSpPr txBox="1">
            <a:spLocks noGrp="1"/>
          </p:cNvSpPr>
          <p:nvPr>
            <p:ph type="title"/>
          </p:nvPr>
        </p:nvSpPr>
        <p:spPr>
          <a:xfrm>
            <a:off x="295250" y="496850"/>
            <a:ext cx="3592200" cy="6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43"/>
          <p:cNvSpPr txBox="1">
            <a:spLocks noGrp="1"/>
          </p:cNvSpPr>
          <p:nvPr>
            <p:ph type="body" idx="1"/>
          </p:nvPr>
        </p:nvSpPr>
        <p:spPr>
          <a:xfrm>
            <a:off x="295250" y="1108375"/>
            <a:ext cx="3634800" cy="3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1pPr>
            <a:lvl2pPr marL="914400" lvl="1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2pPr>
            <a:lvl3pPr marL="1371600" lvl="2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3pPr>
            <a:lvl4pPr marL="1828800" lvl="3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4pPr>
            <a:lvl5pPr marL="2286000" lvl="4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5pPr>
            <a:lvl6pPr marL="2743200" lvl="5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6pPr>
            <a:lvl7pPr marL="3200400" lvl="6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7pPr>
            <a:lvl8pPr marL="3657600" lvl="7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8pPr>
            <a:lvl9pPr marL="4114800" lvl="8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9pPr>
          </a:lstStyle>
          <a:p>
            <a:endParaRPr/>
          </a:p>
        </p:txBody>
      </p:sp>
      <p:sp>
        <p:nvSpPr>
          <p:cNvPr id="215" name="Google Shape;215;p43"/>
          <p:cNvSpPr>
            <a:spLocks noGrp="1"/>
          </p:cNvSpPr>
          <p:nvPr>
            <p:ph type="pic" idx="2"/>
          </p:nvPr>
        </p:nvSpPr>
        <p:spPr>
          <a:xfrm>
            <a:off x="3996000" y="201"/>
            <a:ext cx="5148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Up Image: Heading only">
  <p:cSld name="CUSTOM_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4"/>
          <p:cNvSpPr txBox="1">
            <a:spLocks noGrp="1"/>
          </p:cNvSpPr>
          <p:nvPr>
            <p:ph type="title"/>
          </p:nvPr>
        </p:nvSpPr>
        <p:spPr>
          <a:xfrm>
            <a:off x="295250" y="1077950"/>
            <a:ext cx="3592200" cy="29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44"/>
          <p:cNvSpPr>
            <a:spLocks noGrp="1"/>
          </p:cNvSpPr>
          <p:nvPr>
            <p:ph type="pic" idx="2"/>
          </p:nvPr>
        </p:nvSpPr>
        <p:spPr>
          <a:xfrm>
            <a:off x="3996000" y="201"/>
            <a:ext cx="5148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2" name="Google Shape;222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6" name="Google Shape;226;p4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7" name="Google Shape;227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&amp;A">
  <p:cSld name="CUSTOM_5">
    <p:bg>
      <p:bgPr>
        <a:solidFill>
          <a:schemeClr val="dk2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8"/>
          <p:cNvSpPr txBox="1">
            <a:spLocks noGrp="1"/>
          </p:cNvSpPr>
          <p:nvPr>
            <p:ph type="title"/>
          </p:nvPr>
        </p:nvSpPr>
        <p:spPr>
          <a:xfrm>
            <a:off x="294125" y="2050485"/>
            <a:ext cx="8520600" cy="8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232" name="Google Shape;232;p48" descr="A colorful collection of human avatar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5172" y="3720369"/>
            <a:ext cx="8120741" cy="1423131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6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5" name="Google Shape;235;p49"/>
          <p:cNvCxnSpPr/>
          <p:nvPr/>
        </p:nvCxnSpPr>
        <p:spPr>
          <a:xfrm>
            <a:off x="683089" y="2514604"/>
            <a:ext cx="7655400" cy="0"/>
          </a:xfrm>
          <a:prstGeom prst="straightConnector1">
            <a:avLst/>
          </a:prstGeom>
          <a:noFill/>
          <a:ln w="9525" cap="flat" cmpd="sng">
            <a:solidFill>
              <a:srgbClr val="FFBE2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6" name="Google Shape;236;p49"/>
          <p:cNvCxnSpPr/>
          <p:nvPr/>
        </p:nvCxnSpPr>
        <p:spPr>
          <a:xfrm>
            <a:off x="683089" y="3167746"/>
            <a:ext cx="7655400" cy="0"/>
          </a:xfrm>
          <a:prstGeom prst="straightConnector1">
            <a:avLst/>
          </a:prstGeom>
          <a:noFill/>
          <a:ln w="9525" cap="flat" cmpd="sng">
            <a:solidFill>
              <a:srgbClr val="FFBE2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7" name="Google Shape;237;p49"/>
          <p:cNvCxnSpPr/>
          <p:nvPr/>
        </p:nvCxnSpPr>
        <p:spPr>
          <a:xfrm>
            <a:off x="683089" y="3799118"/>
            <a:ext cx="7655400" cy="0"/>
          </a:xfrm>
          <a:prstGeom prst="straightConnector1">
            <a:avLst/>
          </a:prstGeom>
          <a:noFill/>
          <a:ln w="9525" cap="flat" cmpd="sng">
            <a:solidFill>
              <a:srgbClr val="FFBE2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8" name="Google Shape;238;p49"/>
          <p:cNvCxnSpPr/>
          <p:nvPr/>
        </p:nvCxnSpPr>
        <p:spPr>
          <a:xfrm>
            <a:off x="683089" y="4408718"/>
            <a:ext cx="7655400" cy="0"/>
          </a:xfrm>
          <a:prstGeom prst="straightConnector1">
            <a:avLst/>
          </a:prstGeom>
          <a:noFill/>
          <a:ln w="9525" cap="flat" cmpd="sng">
            <a:solidFill>
              <a:srgbClr val="FFBE2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9" name="Google Shape;239;p49"/>
          <p:cNvSpPr txBox="1">
            <a:spLocks noGrp="1"/>
          </p:cNvSpPr>
          <p:nvPr>
            <p:ph type="title"/>
          </p:nvPr>
        </p:nvSpPr>
        <p:spPr>
          <a:xfrm>
            <a:off x="569203" y="40445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ublic Sans Thin"/>
              <a:buNone/>
              <a:defRPr sz="2400" b="0"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49"/>
          <p:cNvSpPr txBox="1">
            <a:spLocks noGrp="1"/>
          </p:cNvSpPr>
          <p:nvPr>
            <p:ph type="subTitle" idx="1"/>
          </p:nvPr>
        </p:nvSpPr>
        <p:spPr>
          <a:xfrm>
            <a:off x="537400" y="872275"/>
            <a:ext cx="8272200" cy="15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49"/>
          <p:cNvSpPr txBox="1">
            <a:spLocks noGrp="1"/>
          </p:cNvSpPr>
          <p:nvPr>
            <p:ph type="body" idx="2"/>
          </p:nvPr>
        </p:nvSpPr>
        <p:spPr>
          <a:xfrm>
            <a:off x="1109800" y="2521297"/>
            <a:ext cx="7330500" cy="19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ublic Sans Thin"/>
              <a:buChar char="●"/>
              <a:defRPr sz="2800" b="0">
                <a:solidFill>
                  <a:schemeClr val="dk2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marL="914400" lvl="1" indent="-317500" rtl="0">
              <a:spcBef>
                <a:spcPts val="13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2" name="Google Shape;242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1121" y="2646250"/>
            <a:ext cx="387637" cy="387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204" y="3272477"/>
            <a:ext cx="424554" cy="41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0279" y="3930215"/>
            <a:ext cx="396866" cy="369178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mple title and text">
  <p:cSld name="CUSTOM_4_2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11700" y="978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668400" y="1581925"/>
            <a:ext cx="7807200" cy="32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list">
  <p:cSld name="CUSTOM_4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93192" y="310896"/>
            <a:ext cx="8262600" cy="9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633125" y="1420075"/>
            <a:ext cx="7842600" cy="29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low: 3 items">
  <p:cSld name="CUSTOM_4_1_1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390266" y="308875"/>
            <a:ext cx="8262600" cy="9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465950" y="1523350"/>
            <a:ext cx="2507700" cy="1209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●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○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■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●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○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■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●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○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■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465950" y="2899843"/>
            <a:ext cx="2507700" cy="1209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/>
            </a:lvl1pPr>
            <a:lvl2pPr marL="914400" lvl="1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2pPr>
            <a:lvl3pPr marL="1371600" lvl="2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/>
            </a:lvl3pPr>
            <a:lvl4pPr marL="1828800" lvl="3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4pPr>
            <a:lvl5pPr marL="2286000" lvl="4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5pPr>
            <a:lvl6pPr marL="2743200" lvl="5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/>
            </a:lvl6pPr>
            <a:lvl7pPr marL="3200400" lvl="6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7pPr>
            <a:lvl8pPr marL="3657600" lvl="7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8pPr>
            <a:lvl9pPr marL="4114800" lvl="8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/>
            </a:lvl9pPr>
          </a:lstStyle>
          <a:p>
            <a:endParaRPr/>
          </a:p>
        </p:txBody>
      </p:sp>
      <p:pic>
        <p:nvPicPr>
          <p:cNvPr id="48" name="Google Shape;48;p8" title="Forward arrow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64646" y="2008213"/>
            <a:ext cx="212675" cy="2126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8"/>
          <p:cNvSpPr txBox="1">
            <a:spLocks noGrp="1"/>
          </p:cNvSpPr>
          <p:nvPr>
            <p:ph type="body" idx="3"/>
          </p:nvPr>
        </p:nvSpPr>
        <p:spPr>
          <a:xfrm>
            <a:off x="3343457" y="1523350"/>
            <a:ext cx="2507700" cy="1209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●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○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■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●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○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■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●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○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■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4"/>
          </p:nvPr>
        </p:nvSpPr>
        <p:spPr>
          <a:xfrm>
            <a:off x="3343450" y="2899843"/>
            <a:ext cx="2507700" cy="1209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/>
            </a:lvl1pPr>
            <a:lvl2pPr marL="914400" lvl="1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2pPr>
            <a:lvl3pPr marL="1371600" lvl="2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/>
            </a:lvl3pPr>
            <a:lvl4pPr marL="1828800" lvl="3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4pPr>
            <a:lvl5pPr marL="2286000" lvl="4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5pPr>
            <a:lvl6pPr marL="2743200" lvl="5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/>
            </a:lvl6pPr>
            <a:lvl7pPr marL="3200400" lvl="6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7pPr>
            <a:lvl8pPr marL="3657600" lvl="7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8pPr>
            <a:lvl9pPr marL="4114800" lvl="8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/>
            </a:lvl9pPr>
          </a:lstStyle>
          <a:p>
            <a:endParaRPr/>
          </a:p>
        </p:txBody>
      </p:sp>
      <p:pic>
        <p:nvPicPr>
          <p:cNvPr id="51" name="Google Shape;51;p8" title="Forward arrow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38921" y="2008213"/>
            <a:ext cx="212675" cy="21267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8"/>
          <p:cNvSpPr txBox="1">
            <a:spLocks noGrp="1"/>
          </p:cNvSpPr>
          <p:nvPr>
            <p:ph type="body" idx="5"/>
          </p:nvPr>
        </p:nvSpPr>
        <p:spPr>
          <a:xfrm>
            <a:off x="6220964" y="1523350"/>
            <a:ext cx="2507700" cy="1209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●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○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■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●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○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■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●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○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■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6"/>
          </p:nvPr>
        </p:nvSpPr>
        <p:spPr>
          <a:xfrm>
            <a:off x="6220950" y="2899843"/>
            <a:ext cx="2507700" cy="1209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/>
            </a:lvl1pPr>
            <a:lvl2pPr marL="914400" lvl="1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2pPr>
            <a:lvl3pPr marL="1371600" lvl="2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/>
            </a:lvl3pPr>
            <a:lvl4pPr marL="1828800" lvl="3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4pPr>
            <a:lvl5pPr marL="2286000" lvl="4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5pPr>
            <a:lvl6pPr marL="2743200" lvl="5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/>
            </a:lvl6pPr>
            <a:lvl7pPr marL="3200400" lvl="6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7pPr>
            <a:lvl8pPr marL="3657600" lvl="7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8pPr>
            <a:lvl9pPr marL="4114800" lvl="8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CUSTOM_3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">
  <p:cSld name="CUSTOM_3_2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Public Sans Thin"/>
              <a:buNone/>
              <a:defRPr sz="12000" b="0">
                <a:solidFill>
                  <a:schemeClr val="lt1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ublic Sans ExtraBold"/>
              <a:buNone/>
              <a:defRPr sz="280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Char char="●"/>
              <a:defRPr sz="1800"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○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■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●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○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■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●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○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■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</a:defRPr>
            </a:lvl1pPr>
            <a:lvl2pPr lvl="1" algn="r">
              <a:buNone/>
              <a:defRPr sz="1000">
                <a:solidFill>
                  <a:schemeClr val="lt1"/>
                </a:solidFill>
              </a:defRPr>
            </a:lvl2pPr>
            <a:lvl3pPr lvl="2" algn="r">
              <a:buNone/>
              <a:defRPr sz="1000">
                <a:solidFill>
                  <a:schemeClr val="lt1"/>
                </a:solidFill>
              </a:defRPr>
            </a:lvl3pPr>
            <a:lvl4pPr lvl="3" algn="r">
              <a:buNone/>
              <a:defRPr sz="1000">
                <a:solidFill>
                  <a:schemeClr val="lt1"/>
                </a:solidFill>
              </a:defRPr>
            </a:lvl4pPr>
            <a:lvl5pPr lvl="4" algn="r">
              <a:buNone/>
              <a:defRPr sz="1000">
                <a:solidFill>
                  <a:schemeClr val="lt1"/>
                </a:solidFill>
              </a:defRPr>
            </a:lvl5pPr>
            <a:lvl6pPr lvl="5" algn="r">
              <a:buNone/>
              <a:defRPr sz="1000">
                <a:solidFill>
                  <a:schemeClr val="lt1"/>
                </a:solidFill>
              </a:defRPr>
            </a:lvl6pPr>
            <a:lvl7pPr lvl="6" algn="r">
              <a:buNone/>
              <a:defRPr sz="1000">
                <a:solidFill>
                  <a:schemeClr val="lt1"/>
                </a:solidFill>
              </a:defRPr>
            </a:lvl7pPr>
            <a:lvl8pPr lvl="7" algn="r">
              <a:buNone/>
              <a:defRPr sz="1000">
                <a:solidFill>
                  <a:schemeClr val="lt1"/>
                </a:solidFill>
              </a:defRPr>
            </a:lvl8pPr>
            <a:lvl9pPr lvl="8" algn="r">
              <a:buNone/>
              <a:defRPr sz="10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ublic Sans ExtraBold"/>
              <a:buNone/>
              <a:defRPr sz="280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Char char="●"/>
              <a:defRPr sz="1800"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○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■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●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○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■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●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○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■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endParaRPr/>
          </a:p>
        </p:txBody>
      </p:sp>
      <p:sp>
        <p:nvSpPr>
          <p:cNvPr id="164" name="Google Shape;164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1"/>
                </a:solidFill>
              </a:defRPr>
            </a:lvl1pPr>
            <a:lvl2pPr lvl="1" algn="r" rtl="0">
              <a:buNone/>
              <a:defRPr sz="1000">
                <a:solidFill>
                  <a:schemeClr val="lt1"/>
                </a:solidFill>
              </a:defRPr>
            </a:lvl2pPr>
            <a:lvl3pPr lvl="2" algn="r" rtl="0">
              <a:buNone/>
              <a:defRPr sz="1000">
                <a:solidFill>
                  <a:schemeClr val="lt1"/>
                </a:solidFill>
              </a:defRPr>
            </a:lvl3pPr>
            <a:lvl4pPr lvl="3" algn="r" rtl="0">
              <a:buNone/>
              <a:defRPr sz="1000">
                <a:solidFill>
                  <a:schemeClr val="lt1"/>
                </a:solidFill>
              </a:defRPr>
            </a:lvl4pPr>
            <a:lvl5pPr lvl="4" algn="r" rtl="0">
              <a:buNone/>
              <a:defRPr sz="1000">
                <a:solidFill>
                  <a:schemeClr val="lt1"/>
                </a:solidFill>
              </a:defRPr>
            </a:lvl5pPr>
            <a:lvl6pPr lvl="5" algn="r" rtl="0">
              <a:buNone/>
              <a:defRPr sz="1000">
                <a:solidFill>
                  <a:schemeClr val="lt1"/>
                </a:solidFill>
              </a:defRPr>
            </a:lvl6pPr>
            <a:lvl7pPr lvl="6" algn="r" rtl="0">
              <a:buNone/>
              <a:defRPr sz="1000">
                <a:solidFill>
                  <a:schemeClr val="lt1"/>
                </a:solidFill>
              </a:defRPr>
            </a:lvl7pPr>
            <a:lvl8pPr lvl="7" algn="r" rtl="0">
              <a:buNone/>
              <a:defRPr sz="1000">
                <a:solidFill>
                  <a:schemeClr val="lt1"/>
                </a:solidFill>
              </a:defRPr>
            </a:lvl8pPr>
            <a:lvl9pPr lvl="8" algn="r" rtl="0">
              <a:buNone/>
              <a:defRPr sz="10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cn.nasa.gov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8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0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0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8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8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0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8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0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8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0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8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0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rgs/uswds/projects/13/views/1" TargetMode="Externa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8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8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0"/>
          <p:cNvSpPr txBox="1">
            <a:spLocks noGrp="1"/>
          </p:cNvSpPr>
          <p:nvPr>
            <p:ph type="ctrTitle"/>
          </p:nvPr>
        </p:nvSpPr>
        <p:spPr>
          <a:xfrm>
            <a:off x="311700" y="33133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USWDS Monthly Call</a:t>
            </a:r>
            <a:endParaRPr b="0" dirty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</p:txBody>
      </p:sp>
      <p:sp>
        <p:nvSpPr>
          <p:cNvPr id="251" name="Google Shape;251;p50"/>
          <p:cNvSpPr txBox="1">
            <a:spLocks noGrp="1"/>
          </p:cNvSpPr>
          <p:nvPr>
            <p:ph type="subTitle" idx="1"/>
          </p:nvPr>
        </p:nvSpPr>
        <p:spPr>
          <a:xfrm>
            <a:off x="311575" y="38992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August 2023</a:t>
            </a:r>
            <a:endParaRPr/>
          </a:p>
        </p:txBody>
      </p:sp>
      <p:pic>
        <p:nvPicPr>
          <p:cNvPr id="252" name="Google Shape;252;p50" descr="USWDS logo: Five triangles forming a pentagon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465" r="455"/>
          <a:stretch/>
        </p:blipFill>
        <p:spPr>
          <a:xfrm>
            <a:off x="3227925" y="619632"/>
            <a:ext cx="2648400" cy="2533200"/>
          </a:xfrm>
          <a:prstGeom prst="rect">
            <a:avLst/>
          </a:prstGeom>
        </p:spPr>
      </p:pic>
      <p:sp>
        <p:nvSpPr>
          <p:cNvPr id="254" name="Google Shape;254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9"/>
          <p:cNvSpPr txBox="1">
            <a:spLocks noGrp="1"/>
          </p:cNvSpPr>
          <p:nvPr>
            <p:ph type="title"/>
          </p:nvPr>
        </p:nvSpPr>
        <p:spPr>
          <a:xfrm>
            <a:off x="311700" y="1362200"/>
            <a:ext cx="8555100" cy="10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USWDS Roadmap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ublic Sans ExtraLight"/>
                <a:ea typeface="Public Sans ExtraLight"/>
                <a:cs typeface="Public Sans ExtraLight"/>
                <a:sym typeface="Public Sans ExtraLight"/>
              </a:rPr>
              <a:t>Summer 2023</a:t>
            </a:r>
            <a:endParaRPr>
              <a:latin typeface="Public Sans ExtraLight"/>
              <a:ea typeface="Public Sans ExtraLight"/>
              <a:cs typeface="Public Sans ExtraLight"/>
              <a:sym typeface="Public Sans ExtraLight"/>
            </a:endParaRPr>
          </a:p>
        </p:txBody>
      </p:sp>
      <p:sp>
        <p:nvSpPr>
          <p:cNvPr id="325" name="Google Shape;325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USWDS is about 8 years old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1" name="Google Shape;331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Three key phases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7" name="Google Shape;337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USWDS 1.0</a:t>
            </a:r>
            <a:endParaRPr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Common starting point</a:t>
            </a:r>
            <a:endParaRPr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Built to prove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3" name="Google Shape;343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USWDS 2.0</a:t>
            </a:r>
            <a:endParaRPr>
              <a:solidFill>
                <a:schemeClr val="accent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Common design language</a:t>
            </a:r>
            <a:endParaRPr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Built to adapt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9" name="Google Shape;349;p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USWDS 3.0</a:t>
            </a:r>
            <a:endParaRPr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Common component packages</a:t>
            </a:r>
            <a:endParaRPr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Built to choose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55" name="Google Shape;355;p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Since USWDS 2.0 usage has about tripled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1" name="Google Shape;361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ublic Sans ExtraLight"/>
                <a:ea typeface="Public Sans ExtraLight"/>
                <a:cs typeface="Public Sans ExtraLight"/>
                <a:sym typeface="Public Sans ExtraLight"/>
              </a:rPr>
              <a:t>Sites using USWDS</a:t>
            </a:r>
            <a:endParaRPr>
              <a:solidFill>
                <a:schemeClr val="lt1"/>
              </a:solidFill>
              <a:latin typeface="Public Sans ExtraLight"/>
              <a:ea typeface="Public Sans ExtraLight"/>
              <a:cs typeface="Public Sans ExtraLight"/>
              <a:sym typeface="Public Sans Extra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103 </a:t>
            </a:r>
            <a:r>
              <a:rPr lang="en">
                <a:solidFill>
                  <a:schemeClr val="dk2"/>
                </a:solidFill>
              </a:rPr>
              <a:t>→</a:t>
            </a:r>
            <a:r>
              <a:rPr lang="en">
                <a:solidFill>
                  <a:schemeClr val="lt1"/>
                </a:solidFill>
              </a:rPr>
              <a:t> 461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7" name="Google Shape;367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ublic Sans ExtraLight"/>
                <a:ea typeface="Public Sans ExtraLight"/>
                <a:cs typeface="Public Sans ExtraLight"/>
                <a:sym typeface="Public Sans ExtraLight"/>
              </a:rPr>
              <a:t>Pageviews per month</a:t>
            </a:r>
            <a:endParaRPr>
              <a:solidFill>
                <a:schemeClr val="lt1"/>
              </a:solidFill>
              <a:latin typeface="Public Sans ExtraLight"/>
              <a:ea typeface="Public Sans ExtraLight"/>
              <a:cs typeface="Public Sans ExtraLight"/>
              <a:sym typeface="Public Sans Extra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390 million </a:t>
            </a:r>
            <a:r>
              <a:rPr lang="en">
                <a:solidFill>
                  <a:schemeClr val="dk2"/>
                </a:solidFill>
              </a:rPr>
              <a:t>→</a:t>
            </a:r>
            <a:r>
              <a:rPr lang="en">
                <a:solidFill>
                  <a:schemeClr val="lt1"/>
                </a:solidFill>
              </a:rPr>
              <a:t> 1.1 billion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3" name="Google Shape;373;p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ublic Sans ExtraLight"/>
                <a:ea typeface="Public Sans ExtraLight"/>
                <a:cs typeface="Public Sans ExtraLight"/>
                <a:sym typeface="Public Sans ExtraLight"/>
              </a:rPr>
              <a:t>Pageview coverage</a:t>
            </a:r>
            <a:endParaRPr>
              <a:solidFill>
                <a:schemeClr val="lt1"/>
              </a:solidFill>
              <a:latin typeface="Public Sans ExtraLight"/>
              <a:ea typeface="Public Sans ExtraLight"/>
              <a:cs typeface="Public Sans ExtraLight"/>
              <a:sym typeface="Public Sans Extra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9% </a:t>
            </a:r>
            <a:r>
              <a:rPr lang="en">
                <a:solidFill>
                  <a:schemeClr val="dk2"/>
                </a:solidFill>
              </a:rPr>
              <a:t>→</a:t>
            </a:r>
            <a:r>
              <a:rPr lang="en">
                <a:solidFill>
                  <a:schemeClr val="lt1"/>
                </a:solidFill>
              </a:rPr>
              <a:t> 28%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9" name="Google Shape;379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>
            <a:spLocks noGrp="1"/>
          </p:cNvSpPr>
          <p:nvPr>
            <p:ph type="ctrTitle"/>
          </p:nvPr>
        </p:nvSpPr>
        <p:spPr>
          <a:xfrm>
            <a:off x="311700" y="113294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Hi!</a:t>
            </a:r>
            <a:endParaRPr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</p:txBody>
      </p:sp>
      <p:sp>
        <p:nvSpPr>
          <p:cNvPr id="261" name="Google Shape;261;p51"/>
          <p:cNvSpPr txBox="1">
            <a:spLocks noGrp="1"/>
          </p:cNvSpPr>
          <p:nvPr>
            <p:ph type="subTitle" idx="1"/>
          </p:nvPr>
        </p:nvSpPr>
        <p:spPr>
          <a:xfrm>
            <a:off x="311700" y="169973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being here!</a:t>
            </a:r>
            <a:endParaRPr/>
          </a:p>
        </p:txBody>
      </p:sp>
      <p:pic>
        <p:nvPicPr>
          <p:cNvPr id="262" name="Google Shape;262;p51" descr="Avatar of Dan Williams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898200" y="3464650"/>
            <a:ext cx="1347600" cy="1678800"/>
          </a:xfrm>
          <a:prstGeom prst="rect">
            <a:avLst/>
          </a:prstGeom>
        </p:spPr>
      </p:pic>
      <p:sp>
        <p:nvSpPr>
          <p:cNvPr id="263" name="Google Shape;263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Strong community of practitioners sharing solutions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5" name="Google Shape;385;p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Dozens of teams doing good work across agencies and silos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1" name="Google Shape;391;p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Iteratively improving the digital experience of government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7" name="Google Shape;397;p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Principles-centered progress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3" name="Google Shape;403;p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Nevertheless, growing pains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09" name="Google Shape;409;p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“You don’t have what we need.”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15" name="Google Shape;415;p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“Our standards </a:t>
            </a:r>
            <a:br>
              <a:rPr lang="en">
                <a:solidFill>
                  <a:schemeClr val="accent1"/>
                </a:solidFill>
              </a:rPr>
            </a:br>
            <a:r>
              <a:rPr lang="en">
                <a:solidFill>
                  <a:schemeClr val="accent1"/>
                </a:solidFill>
              </a:rPr>
              <a:t>conflict with yours.”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21" name="Google Shape;421;p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“You need to prove </a:t>
            </a:r>
            <a:br>
              <a:rPr lang="en">
                <a:solidFill>
                  <a:schemeClr val="accent1"/>
                </a:solidFill>
              </a:rPr>
            </a:br>
            <a:r>
              <a:rPr lang="en">
                <a:solidFill>
                  <a:schemeClr val="accent1"/>
                </a:solidFill>
              </a:rPr>
              <a:t>your solutions are better.”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27" name="Google Shape;427;p7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“It’s just too hard to use.”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33" name="Google Shape;433;p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“It’s a burden to stay up to date.”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39" name="Google Shape;439;p7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2"/>
          <p:cNvSpPr txBox="1">
            <a:spLocks noGrp="1"/>
          </p:cNvSpPr>
          <p:nvPr>
            <p:ph type="title"/>
          </p:nvPr>
        </p:nvSpPr>
        <p:spPr>
          <a:xfrm>
            <a:off x="311700" y="978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69" name="Google Shape;269;p52"/>
          <p:cNvSpPr txBox="1">
            <a:spLocks noGrp="1"/>
          </p:cNvSpPr>
          <p:nvPr>
            <p:ph type="body" idx="1"/>
          </p:nvPr>
        </p:nvSpPr>
        <p:spPr>
          <a:xfrm>
            <a:off x="668400" y="1581925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Site launches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52"/>
          <p:cNvSpPr txBox="1">
            <a:spLocks noGrp="1"/>
          </p:cNvSpPr>
          <p:nvPr>
            <p:ph type="body" idx="2"/>
          </p:nvPr>
        </p:nvSpPr>
        <p:spPr>
          <a:xfrm>
            <a:off x="668400" y="2107215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updates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52"/>
          <p:cNvSpPr txBox="1">
            <a:spLocks noGrp="1"/>
          </p:cNvSpPr>
          <p:nvPr>
            <p:ph type="body" idx="3"/>
          </p:nvPr>
        </p:nvSpPr>
        <p:spPr>
          <a:xfrm>
            <a:off x="668400" y="2627506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  <p:pic>
        <p:nvPicPr>
          <p:cNvPr id="272" name="Google Shape;272;p52" descr="Avatar of Dan Williams"/>
          <p:cNvPicPr preferRelativeResize="0">
            <a:picLocks noGrp="1"/>
          </p:cNvPicPr>
          <p:nvPr>
            <p:ph type="pic" idx="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235100" y="4303925"/>
            <a:ext cx="673800" cy="839400"/>
          </a:xfrm>
          <a:prstGeom prst="rect">
            <a:avLst/>
          </a:prstGeom>
        </p:spPr>
      </p:pic>
      <p:sp>
        <p:nvSpPr>
          <p:cNvPr id="273" name="Google Shape;273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These are reasonable concerns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45" name="Google Shape;445;p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USWDS always needs to improve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51" name="Google Shape;451;p8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USWDS always needs to evolve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57" name="Google Shape;457;p8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USWDS always needs to change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63" name="Google Shape;463;p8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Lots of issues and feature requests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69" name="Google Shape;469;p8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There’s a lot that we need and want to do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75" name="Google Shape;475;p8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But change isn’t just hard, </a:t>
            </a:r>
            <a:endParaRPr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it’s costly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81" name="Google Shape;481;p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Currently, the more teams use the design system, 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the more costly the change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87" name="Google Shape;487;p8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We want to scale improvements but risk multiplying cost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93" name="Google Shape;493;p8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The costs of change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99" name="Google Shape;499;p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Site launches</a:t>
            </a:r>
            <a:endParaRPr/>
          </a:p>
        </p:txBody>
      </p:sp>
      <p:sp>
        <p:nvSpPr>
          <p:cNvPr id="279" name="Google Shape;279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Two types of cost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05" name="Google Shape;505;p8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Implementation cost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11" name="Google Shape;511;p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Justification cost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517" name="Google Shape;517;p9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What can we do to</a:t>
            </a:r>
            <a:endParaRPr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lessen these costs?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23" name="Google Shape;523;p9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Back-end consistency enables front-end change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29" name="Google Shape;529;p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Implementation </a:t>
            </a:r>
            <a:r>
              <a:rPr lang="en">
                <a:solidFill>
                  <a:schemeClr val="dk2"/>
                </a:solidFill>
              </a:rPr>
              <a:t>:</a:t>
            </a:r>
            <a:r>
              <a:rPr lang="en">
                <a:solidFill>
                  <a:schemeClr val="accent2"/>
                </a:solidFill>
              </a:rPr>
              <a:t> API </a:t>
            </a:r>
            <a:r>
              <a:rPr lang="en">
                <a:solidFill>
                  <a:schemeClr val="dk2"/>
                </a:solidFill>
              </a:rPr>
              <a:t>::</a:t>
            </a:r>
            <a:endParaRPr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Justification </a:t>
            </a:r>
            <a:r>
              <a:rPr lang="en">
                <a:solidFill>
                  <a:schemeClr val="dk2"/>
                </a:solidFill>
              </a:rPr>
              <a:t>:</a:t>
            </a:r>
            <a:r>
              <a:rPr lang="en">
                <a:solidFill>
                  <a:schemeClr val="accent2"/>
                </a:solidFill>
              </a:rPr>
              <a:t> Process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35" name="Google Shape;535;p9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As we build to change: </a:t>
            </a:r>
            <a:endParaRPr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A focus on API and process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41" name="Google Shape;541;p9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The biggest change from 1.0:</a:t>
            </a:r>
            <a:endParaRPr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Staying up-to-date over time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47" name="Google Shape;547;p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 dependency not a fork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3" name="Google Shape;553;p9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Mature our technology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9" name="Google Shape;559;p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4"/>
          <p:cNvSpPr txBox="1">
            <a:spLocks noGrp="1"/>
          </p:cNvSpPr>
          <p:nvPr>
            <p:ph type="title"/>
          </p:nvPr>
        </p:nvSpPr>
        <p:spPr>
          <a:xfrm>
            <a:off x="3758701" y="259300"/>
            <a:ext cx="4899000" cy="5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NASA’s General Coordinates Network (GCN)</a:t>
            </a:r>
            <a:endParaRPr/>
          </a:p>
        </p:txBody>
      </p:sp>
      <p:sp>
        <p:nvSpPr>
          <p:cNvPr id="286" name="Google Shape;286;p54"/>
          <p:cNvSpPr txBox="1">
            <a:spLocks noGrp="1"/>
          </p:cNvSpPr>
          <p:nvPr>
            <p:ph type="subTitle" idx="1"/>
          </p:nvPr>
        </p:nvSpPr>
        <p:spPr>
          <a:xfrm>
            <a:off x="461704" y="259294"/>
            <a:ext cx="369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err="1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gcn.nasa.gov</a:t>
            </a:r>
            <a:endParaRPr dirty="0">
              <a:solidFill>
                <a:schemeClr val="tx2"/>
              </a:solidFill>
            </a:endParaRPr>
          </a:p>
        </p:txBody>
      </p:sp>
      <p:pic>
        <p:nvPicPr>
          <p:cNvPr id="287" name="Google Shape;287;p54" descr="The GCN homepage features a simple black header with the NASA logo, a hero section with a diagram of relationships between observatories, experiments, and astronomers, and the words GCN: NASA's Time-Domain and Multimessenger Alert System."/>
          <p:cNvPicPr preferRelativeResize="0">
            <a:picLocks noGrp="1"/>
          </p:cNvPicPr>
          <p:nvPr>
            <p:ph type="pic" idx="2"/>
          </p:nvPr>
        </p:nvPicPr>
        <p:blipFill rotWithShape="1">
          <a:blip r:embed="rId4">
            <a:alphaModFix/>
          </a:blip>
          <a:srcRect b="28941"/>
          <a:stretch/>
        </p:blipFill>
        <p:spPr>
          <a:xfrm>
            <a:off x="557275" y="895300"/>
            <a:ext cx="8029500" cy="4560600"/>
          </a:xfrm>
          <a:prstGeom prst="roundRect">
            <a:avLst>
              <a:gd name="adj" fmla="val 758"/>
            </a:avLst>
          </a:prstGeom>
        </p:spPr>
      </p:pic>
      <p:sp>
        <p:nvSpPr>
          <p:cNvPr id="285" name="Google Shape;285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Mature our process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65" name="Google Shape;565;p9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1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design system: 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dk2"/>
                </a:solidFill>
              </a:rPr>
              <a:t>Not just a commonality machine but a change machine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71" name="Google Shape;571;p10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10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We talked about this in </a:t>
            </a:r>
            <a:endParaRPr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February 2022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77" name="Google Shape;577;p10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And now we’re going to get it done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83" name="Google Shape;583;p10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1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  <a:t>“Development isn’t a collection </a:t>
            </a:r>
            <a:br>
              <a:rPr lang="en">
                <a:solidFill>
                  <a:schemeClr val="accent2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</a:br>
            <a:r>
              <a:rPr lang="en">
                <a:solidFill>
                  <a:schemeClr val="accent2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  <a:t>of things, it’s a process </a:t>
            </a:r>
            <a:br>
              <a:rPr lang="en">
                <a:solidFill>
                  <a:schemeClr val="accent2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</a:br>
            <a:r>
              <a:rPr lang="en">
                <a:solidFill>
                  <a:schemeClr val="accent2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  <a:t>that yields things.”</a:t>
            </a:r>
            <a:endParaRPr>
              <a:solidFill>
                <a:schemeClr val="accent2"/>
              </a:solidFill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589" name="Google Shape;589;p10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Evolution isn’t simply an ape, 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a cave dweller, and a modern human standing on a timeline…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95" name="Google Shape;595;p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10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…it’s the process that drives ongoing differentiation.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01" name="Google Shape;601;p10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10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Principles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07" name="Google Shape;607;p10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57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0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Start with real user needs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13" name="Google Shape;613;p10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58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1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Earn trust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19" name="Google Shape;619;p10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59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Great work!</a:t>
            </a:r>
            <a:endParaRPr/>
          </a:p>
        </p:txBody>
      </p:sp>
      <p:sp>
        <p:nvSpPr>
          <p:cNvPr id="293" name="Google Shape;293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Embrace accessibility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25" name="Google Shape;625;p10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60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1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Promote continuity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31" name="Google Shape;631;p1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61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1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Listen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37" name="Google Shape;637;p1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62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112"/>
          <p:cNvSpPr txBox="1">
            <a:spLocks noGrp="1"/>
          </p:cNvSpPr>
          <p:nvPr>
            <p:ph type="title"/>
          </p:nvPr>
        </p:nvSpPr>
        <p:spPr>
          <a:xfrm>
            <a:off x="311700" y="1362200"/>
            <a:ext cx="4628100" cy="10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Anne Petersen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ublic Sans Light"/>
                <a:ea typeface="Public Sans Light"/>
                <a:cs typeface="Public Sans Light"/>
                <a:sym typeface="Public Sans Light"/>
              </a:rPr>
              <a:t>they/them</a:t>
            </a:r>
            <a:endParaRPr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643" name="Google Shape;643;p112"/>
          <p:cNvSpPr txBox="1">
            <a:spLocks noGrp="1"/>
          </p:cNvSpPr>
          <p:nvPr>
            <p:ph type="subTitle" idx="1"/>
          </p:nvPr>
        </p:nvSpPr>
        <p:spPr>
          <a:xfrm>
            <a:off x="4572000" y="1388309"/>
            <a:ext cx="4304400" cy="10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ublic Sans ExtraBold"/>
                <a:ea typeface="Public Sans ExtraBold"/>
                <a:cs typeface="Public Sans ExtraBold"/>
                <a:sym typeface="Public Sans ExtraBold"/>
              </a:rPr>
              <a:t>Experience Design Lead</a:t>
            </a:r>
            <a:endParaRPr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USWDS</a:t>
            </a:r>
            <a:endParaRPr/>
          </a:p>
        </p:txBody>
      </p:sp>
      <p:sp>
        <p:nvSpPr>
          <p:cNvPr id="644" name="Google Shape;644;p1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63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Being the new person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50" name="Google Shape;650;p1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64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This is a big job!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56" name="Google Shape;656;p1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65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115"/>
          <p:cNvSpPr txBox="1">
            <a:spLocks noGrp="1"/>
          </p:cNvSpPr>
          <p:nvPr>
            <p:ph type="title"/>
          </p:nvPr>
        </p:nvSpPr>
        <p:spPr>
          <a:xfrm>
            <a:off x="77150" y="4558099"/>
            <a:ext cx="8179500" cy="5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Carl Sagan: “To make an apple pie from scratch, you must first invent the universe.”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latin typeface="Public Sans"/>
                <a:ea typeface="Public Sans"/>
                <a:cs typeface="Public Sans"/>
                <a:sym typeface="Public Sans"/>
              </a:rPr>
              <a:t>Image credit NASA/ESA/STScI</a:t>
            </a:r>
            <a:endParaRPr sz="900"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663" name="Google Shape;663;p115" descr="A nebula as photographed by the Hubble Space Telescope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9440" b="19446"/>
          <a:stretch/>
        </p:blipFill>
        <p:spPr>
          <a:xfrm>
            <a:off x="-47134" y="-668034"/>
            <a:ext cx="9229798" cy="5191799"/>
          </a:xfrm>
          <a:prstGeom prst="rect">
            <a:avLst/>
          </a:prstGeom>
        </p:spPr>
      </p:pic>
      <p:sp>
        <p:nvSpPr>
          <p:cNvPr id="662" name="Google Shape;662;p1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66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How do we start?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70" name="Google Shape;670;p1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67</a:t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1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Roadmap as Minimum Viable Product (MVP)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76" name="Google Shape;676;p1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68</a:t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1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We too are maturing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82" name="Google Shape;682;p1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69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USWDS 3.6.0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  <a:t>Important bug fixes</a:t>
            </a:r>
            <a:endParaRPr>
              <a:solidFill>
                <a:schemeClr val="accent1"/>
              </a:solidFill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299" name="Google Shape;299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1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The process is (part of) 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the product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88" name="Google Shape;688;p1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70</a:t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1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Process: how and why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94" name="Google Shape;694;p1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71</a:t>
            </a:fld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1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Which gets us to… the roadmap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700" name="Google Shape;700;p1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72</a:t>
            </a:fld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122"/>
          <p:cNvSpPr txBox="1">
            <a:spLocks noGrp="1"/>
          </p:cNvSpPr>
          <p:nvPr>
            <p:ph type="title"/>
          </p:nvPr>
        </p:nvSpPr>
        <p:spPr>
          <a:xfrm>
            <a:off x="383215" y="388858"/>
            <a:ext cx="819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Roadmap 2023–2024</a:t>
            </a:r>
            <a:endParaRPr sz="160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706" name="Google Shape;706;p1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73</a:t>
            </a:fld>
            <a:endParaRPr/>
          </a:p>
        </p:txBody>
      </p:sp>
      <p:sp>
        <p:nvSpPr>
          <p:cNvPr id="707" name="Google Shape;707;p122"/>
          <p:cNvSpPr txBox="1">
            <a:spLocks noGrp="1"/>
          </p:cNvSpPr>
          <p:nvPr>
            <p:ph type="body" idx="1"/>
          </p:nvPr>
        </p:nvSpPr>
        <p:spPr>
          <a:xfrm>
            <a:off x="-66842" y="1217208"/>
            <a:ext cx="9144000" cy="31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/>
              <a:t>Conduct a content audit of our website</a:t>
            </a:r>
            <a:endParaRPr sz="2300"/>
          </a:p>
          <a:p>
            <a:pPr marL="457200" lvl="0" indent="-3746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/>
              <a:t>Define component acceptance framework &amp; lifecycle</a:t>
            </a:r>
            <a:endParaRPr sz="2300"/>
          </a:p>
          <a:p>
            <a:pPr marL="457200" lvl="0" indent="-3746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/>
              <a:t>Establish ongoing accessibility-focused usability testing</a:t>
            </a:r>
            <a:endParaRPr sz="2300"/>
          </a:p>
          <a:p>
            <a:pPr marL="457200" lvl="0" indent="-3746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/>
              <a:t>Publish updated guidance for using disabled styles</a:t>
            </a:r>
            <a:endParaRPr sz="2300"/>
          </a:p>
          <a:p>
            <a:pPr marL="457200" lvl="0" indent="-3746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/>
              <a:t>Create critical checklists for components</a:t>
            </a:r>
            <a:endParaRPr sz="2300"/>
          </a:p>
          <a:p>
            <a:pPr marL="457200" lvl="0" indent="-3746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/>
              <a:t>Develop USWDS web components</a:t>
            </a:r>
            <a:endParaRPr sz="2300"/>
          </a:p>
          <a:p>
            <a:pPr marL="457200" lvl="0" indent="-3746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/>
              <a:t>Convert design tokens to JSON and CSS variables</a:t>
            </a:r>
            <a:endParaRPr sz="2300"/>
          </a:p>
          <a:p>
            <a:pPr marL="457200" lvl="0" indent="-37465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300"/>
              <a:buChar char="●"/>
            </a:pPr>
            <a:endParaRPr sz="2300"/>
          </a:p>
        </p:txBody>
      </p:sp>
      <p:cxnSp>
        <p:nvCxnSpPr>
          <p:cNvPr id="708" name="Google Shape;708;p1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89745" y="1253292"/>
            <a:ext cx="7983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9" name="Google Shape;709;p1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89745" y="1699164"/>
            <a:ext cx="7983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0" name="Google Shape;710;p1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89745" y="2161792"/>
            <a:ext cx="7983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1" name="Google Shape;711;p1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89745" y="2636036"/>
            <a:ext cx="7983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2" name="Google Shape;712;p1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89745" y="3085584"/>
            <a:ext cx="7983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3" name="Google Shape;713;p1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89745" y="3534917"/>
            <a:ext cx="7983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4" name="Google Shape;714;p1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89745" y="4006734"/>
            <a:ext cx="7983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5" name="Google Shape;715;p1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89745" y="4456076"/>
            <a:ext cx="7983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1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Conduct a content audit of 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our website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21" name="Google Shape;721;p1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74</a:t>
            </a:fld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124"/>
          <p:cNvSpPr txBox="1">
            <a:spLocks noGrp="1"/>
          </p:cNvSpPr>
          <p:nvPr>
            <p:ph type="title"/>
          </p:nvPr>
        </p:nvSpPr>
        <p:spPr>
          <a:xfrm>
            <a:off x="256616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Conduct a content audit of our website</a:t>
            </a:r>
            <a:endParaRPr/>
          </a:p>
        </p:txBody>
      </p:sp>
      <p:sp>
        <p:nvSpPr>
          <p:cNvPr id="730" name="Google Shape;730;p124"/>
          <p:cNvSpPr txBox="1">
            <a:spLocks noGrp="1"/>
          </p:cNvSpPr>
          <p:nvPr>
            <p:ph type="subTitle" idx="3"/>
          </p:nvPr>
        </p:nvSpPr>
        <p:spPr>
          <a:xfrm>
            <a:off x="281920" y="699154"/>
            <a:ext cx="8538000" cy="5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Catalog and understand the current organization and content of our website </a:t>
            </a:r>
            <a:endParaRPr/>
          </a:p>
        </p:txBody>
      </p:sp>
      <p:sp>
        <p:nvSpPr>
          <p:cNvPr id="728" name="Google Shape;728;p124"/>
          <p:cNvSpPr txBox="1">
            <a:spLocks noGrp="1"/>
          </p:cNvSpPr>
          <p:nvPr>
            <p:ph type="body" idx="1"/>
          </p:nvPr>
        </p:nvSpPr>
        <p:spPr>
          <a:xfrm>
            <a:off x="311700" y="1981075"/>
            <a:ext cx="3999900" cy="29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Why are we doing this?</a:t>
            </a:r>
            <a:endParaRPr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b="0"/>
              <a:t>To gain a holistic understanding of our current content and where there are redundancies and obsolete content. </a:t>
            </a:r>
            <a:endParaRPr b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0"/>
              <a:t>To learn how to reduce content clutter and better organize our content.</a:t>
            </a:r>
            <a:endParaRPr b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729" name="Google Shape;729;p124"/>
          <p:cNvSpPr txBox="1">
            <a:spLocks noGrp="1"/>
          </p:cNvSpPr>
          <p:nvPr>
            <p:ph type="body" idx="2"/>
          </p:nvPr>
        </p:nvSpPr>
        <p:spPr>
          <a:xfrm>
            <a:off x="4832400" y="1973750"/>
            <a:ext cx="3999900" cy="28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21212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rPr>
              <a:t>Milestones</a:t>
            </a:r>
            <a:endParaRPr b="0">
              <a:solidFill>
                <a:srgbClr val="212121"/>
              </a:solidFill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21212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rPr>
              <a:t>First: </a:t>
            </a:r>
            <a:r>
              <a:rPr lang="en" b="0">
                <a:solidFill>
                  <a:srgbClr val="212121"/>
                </a:solidFill>
              </a:rPr>
              <a:t>Identify key metrics and collect data </a:t>
            </a:r>
            <a:endParaRPr b="0"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21212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rPr>
              <a:t>Next: </a:t>
            </a:r>
            <a:r>
              <a:rPr lang="en" b="0">
                <a:solidFill>
                  <a:srgbClr val="212121"/>
                </a:solidFill>
              </a:rPr>
              <a:t>Page-level audit, reviewing content types, house style, and priority</a:t>
            </a:r>
            <a:endParaRPr b="0"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21212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rPr>
              <a:t>After: </a:t>
            </a:r>
            <a:r>
              <a:rPr lang="en" b="0">
                <a:solidFill>
                  <a:srgbClr val="212121"/>
                </a:solidFill>
              </a:rPr>
              <a:t>Create an action list, consolidate style guides, and prepare for further organization studies</a:t>
            </a:r>
            <a:endParaRPr b="0"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21212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rPr>
              <a:t>Total:</a:t>
            </a:r>
            <a:r>
              <a:rPr lang="en" b="0">
                <a:solidFill>
                  <a:srgbClr val="212121"/>
                </a:solidFill>
              </a:rPr>
              <a:t> 6 months (2 months remaining) </a:t>
            </a:r>
            <a:endParaRPr b="0"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727" name="Google Shape;727;p1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75</a:t>
            </a:fld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Define component acceptance framework &amp; lifecycle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36" name="Google Shape;736;p1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76</a:t>
            </a:fld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26"/>
          <p:cNvSpPr txBox="1">
            <a:spLocks noGrp="1"/>
          </p:cNvSpPr>
          <p:nvPr>
            <p:ph type="title"/>
          </p:nvPr>
        </p:nvSpPr>
        <p:spPr>
          <a:xfrm>
            <a:off x="256616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component acceptance framework &amp; lifecycle</a:t>
            </a:r>
            <a:endParaRPr sz="2600"/>
          </a:p>
        </p:txBody>
      </p:sp>
      <p:sp>
        <p:nvSpPr>
          <p:cNvPr id="745" name="Google Shape;745;p126"/>
          <p:cNvSpPr txBox="1">
            <a:spLocks noGrp="1"/>
          </p:cNvSpPr>
          <p:nvPr>
            <p:ph type="subTitle" idx="3"/>
          </p:nvPr>
        </p:nvSpPr>
        <p:spPr>
          <a:xfrm>
            <a:off x="281920" y="699154"/>
            <a:ext cx="8538000" cy="5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Outline and publish how components move from proposal to publishing, as well as what happens after we publish, ongoing checks, and what happens when components have major changes</a:t>
            </a:r>
            <a:endParaRPr/>
          </a:p>
        </p:txBody>
      </p:sp>
      <p:sp>
        <p:nvSpPr>
          <p:cNvPr id="743" name="Google Shape;743;p126"/>
          <p:cNvSpPr txBox="1">
            <a:spLocks noGrp="1"/>
          </p:cNvSpPr>
          <p:nvPr>
            <p:ph type="body" idx="1"/>
          </p:nvPr>
        </p:nvSpPr>
        <p:spPr>
          <a:xfrm>
            <a:off x="311700" y="1981075"/>
            <a:ext cx="3999900" cy="29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Why are we doing this?</a:t>
            </a:r>
            <a:endParaRPr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b="0"/>
              <a:t>To make it clear what we expect of any design system component. </a:t>
            </a:r>
            <a:endParaRPr b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0"/>
              <a:t>To bring consistency and transparency to our decision making. </a:t>
            </a:r>
            <a:endParaRPr b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0"/>
              <a:t>To build a common understanding and a predictable process to the way components develop and change </a:t>
            </a:r>
            <a:endParaRPr b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744" name="Google Shape;744;p126"/>
          <p:cNvSpPr txBox="1">
            <a:spLocks noGrp="1"/>
          </p:cNvSpPr>
          <p:nvPr>
            <p:ph type="body" idx="2"/>
          </p:nvPr>
        </p:nvSpPr>
        <p:spPr>
          <a:xfrm>
            <a:off x="4832400" y="1973750"/>
            <a:ext cx="3999900" cy="28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21212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rPr>
              <a:t>Milestones</a:t>
            </a:r>
            <a:endParaRPr b="0">
              <a:solidFill>
                <a:srgbClr val="212121"/>
              </a:solidFill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21212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rPr>
              <a:t>First: </a:t>
            </a:r>
            <a:r>
              <a:rPr lang="en" b="0">
                <a:solidFill>
                  <a:srgbClr val="212121"/>
                </a:solidFill>
              </a:rPr>
              <a:t>Define proposal process and document the complete component lifecycle</a:t>
            </a:r>
            <a:endParaRPr b="0"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21212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rPr>
              <a:t>Next: </a:t>
            </a:r>
            <a:r>
              <a:rPr lang="en" b="0">
                <a:solidFill>
                  <a:srgbClr val="212121"/>
                </a:solidFill>
              </a:rPr>
              <a:t>Share a collect feedback from community. Prototype process with a component.</a:t>
            </a:r>
            <a:endParaRPr b="0"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21212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rPr>
              <a:t>After: </a:t>
            </a:r>
            <a:r>
              <a:rPr lang="en" b="0">
                <a:solidFill>
                  <a:srgbClr val="212121"/>
                </a:solidFill>
              </a:rPr>
              <a:t>Publish framework and display lifecycle information on our website</a:t>
            </a:r>
            <a:endParaRPr b="0"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21212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rPr>
              <a:t>Total:</a:t>
            </a:r>
            <a:r>
              <a:rPr lang="en" b="0">
                <a:solidFill>
                  <a:srgbClr val="212121"/>
                </a:solidFill>
              </a:rPr>
              <a:t> 4-6 months </a:t>
            </a:r>
            <a:endParaRPr b="0"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742" name="Google Shape;742;p1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77</a:t>
            </a:fld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1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Establish ongoing accessibility-focused 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usability testing</a:t>
            </a:r>
            <a:endParaRPr sz="2600">
              <a:solidFill>
                <a:schemeClr val="dk2"/>
              </a:solidFill>
            </a:endParaRPr>
          </a:p>
        </p:txBody>
      </p:sp>
      <p:sp>
        <p:nvSpPr>
          <p:cNvPr id="751" name="Google Shape;751;p1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78</a:t>
            </a:fld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128"/>
          <p:cNvSpPr txBox="1">
            <a:spLocks noGrp="1"/>
          </p:cNvSpPr>
          <p:nvPr>
            <p:ph type="title"/>
          </p:nvPr>
        </p:nvSpPr>
        <p:spPr>
          <a:xfrm>
            <a:off x="256616" y="216425"/>
            <a:ext cx="860546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Establish ongoing accessibility-focused usability testing</a:t>
            </a:r>
            <a:endParaRPr dirty="0"/>
          </a:p>
        </p:txBody>
      </p:sp>
      <p:sp>
        <p:nvSpPr>
          <p:cNvPr id="760" name="Google Shape;760;p128"/>
          <p:cNvSpPr txBox="1">
            <a:spLocks noGrp="1"/>
          </p:cNvSpPr>
          <p:nvPr>
            <p:ph type="subTitle" idx="3"/>
          </p:nvPr>
        </p:nvSpPr>
        <p:spPr>
          <a:xfrm>
            <a:off x="281920" y="699154"/>
            <a:ext cx="8538000" cy="5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Operationalize usability testing with people with disabilities as a sustainable, repeatable process that other teams could adapt</a:t>
            </a:r>
            <a:endParaRPr/>
          </a:p>
        </p:txBody>
      </p:sp>
      <p:sp>
        <p:nvSpPr>
          <p:cNvPr id="758" name="Google Shape;758;p128"/>
          <p:cNvSpPr txBox="1">
            <a:spLocks noGrp="1"/>
          </p:cNvSpPr>
          <p:nvPr>
            <p:ph type="body" idx="1"/>
          </p:nvPr>
        </p:nvSpPr>
        <p:spPr>
          <a:xfrm>
            <a:off x="311700" y="1981075"/>
            <a:ext cx="3999900" cy="29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Why are we doing this?</a:t>
            </a:r>
            <a:endParaRPr b="0" dirty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b="0" dirty="0"/>
              <a:t>To better understand how our components perform with real users, especially those with disabilities</a:t>
            </a:r>
            <a:endParaRPr b="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0" dirty="0"/>
              <a:t>To be proactive when it comes to component usability</a:t>
            </a:r>
            <a:endParaRPr b="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0" dirty="0"/>
              <a:t>To be able to share our process with other teams that want to improve their own usability testing capacity</a:t>
            </a:r>
            <a:endParaRPr b="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759" name="Google Shape;759;p128"/>
          <p:cNvSpPr txBox="1">
            <a:spLocks noGrp="1"/>
          </p:cNvSpPr>
          <p:nvPr>
            <p:ph type="body" idx="2"/>
          </p:nvPr>
        </p:nvSpPr>
        <p:spPr>
          <a:xfrm>
            <a:off x="4832400" y="1973750"/>
            <a:ext cx="3999900" cy="28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solidFill>
                  <a:srgbClr val="21212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rPr>
              <a:t>Milestones</a:t>
            </a:r>
            <a:endParaRPr b="0" dirty="0">
              <a:solidFill>
                <a:srgbClr val="212121"/>
              </a:solidFill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0" dirty="0">
                <a:solidFill>
                  <a:srgbClr val="21212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rPr>
              <a:t>First: </a:t>
            </a:r>
            <a:r>
              <a:rPr lang="en" b="0" dirty="0">
                <a:solidFill>
                  <a:srgbClr val="212121"/>
                </a:solidFill>
              </a:rPr>
              <a:t>Develop a process for recruitment, management, compensation, and testing </a:t>
            </a:r>
            <a:endParaRPr b="0" dirty="0"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0" dirty="0">
                <a:solidFill>
                  <a:srgbClr val="21212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rPr>
              <a:t>Next: </a:t>
            </a:r>
            <a:r>
              <a:rPr lang="en" b="0" dirty="0">
                <a:solidFill>
                  <a:srgbClr val="212121"/>
                </a:solidFill>
              </a:rPr>
              <a:t>Pilot this process and develop relationships with communities</a:t>
            </a:r>
            <a:endParaRPr b="0" dirty="0"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0" dirty="0">
                <a:solidFill>
                  <a:srgbClr val="21212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rPr>
              <a:t>After: </a:t>
            </a:r>
            <a:r>
              <a:rPr lang="en" b="0" dirty="0">
                <a:solidFill>
                  <a:srgbClr val="212121"/>
                </a:solidFill>
              </a:rPr>
              <a:t>Perform ongoing testing and share our process with our own community</a:t>
            </a:r>
            <a:endParaRPr b="0" dirty="0"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0" dirty="0">
                <a:solidFill>
                  <a:srgbClr val="21212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rPr>
              <a:t>Total:</a:t>
            </a:r>
            <a:r>
              <a:rPr lang="en" b="0" dirty="0">
                <a:solidFill>
                  <a:srgbClr val="212121"/>
                </a:solidFill>
              </a:rPr>
              <a:t> 6 months (2 months remaining) </a:t>
            </a:r>
            <a:endParaRPr b="0" dirty="0"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757" name="Google Shape;757;p1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79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7"/>
          <p:cNvSpPr txBox="1">
            <a:spLocks noGrp="1"/>
          </p:cNvSpPr>
          <p:nvPr>
            <p:ph type="title"/>
          </p:nvPr>
        </p:nvSpPr>
        <p:spPr>
          <a:xfrm>
            <a:off x="533157" y="445025"/>
            <a:ext cx="819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Key improvements in USWDS 3.6.0</a:t>
            </a:r>
            <a:endParaRPr sz="160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06" name="Google Shape;306;p57"/>
          <p:cNvSpPr txBox="1">
            <a:spLocks noGrp="1"/>
          </p:cNvSpPr>
          <p:nvPr>
            <p:ph type="body" idx="1"/>
          </p:nvPr>
        </p:nvSpPr>
        <p:spPr>
          <a:xfrm>
            <a:off x="83100" y="1273375"/>
            <a:ext cx="8415300" cy="31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/>
              <a:t>Improving in-page navigation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/>
              <a:t>Expanding icon list’s font-size token support.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/>
              <a:t>Color and styling bugs related to disabled styles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/>
              <a:t>Fixing a bug preventing font-[family]-[size] utility classes from generating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Char char="●"/>
            </a:pPr>
            <a:r>
              <a:rPr lang="en" sz="2400"/>
              <a:t>Accessibility improvements for memorable date, pagination, and form input components</a:t>
            </a:r>
            <a:endParaRPr sz="2400"/>
          </a:p>
        </p:txBody>
      </p:sp>
      <p:grpSp>
        <p:nvGrpSpPr>
          <p:cNvPr id="307" name="Google Shape;307;p5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39675" y="1309450"/>
            <a:ext cx="7858800" cy="2242961"/>
            <a:chOff x="639675" y="1766650"/>
            <a:chExt cx="7858800" cy="2242961"/>
          </a:xfrm>
        </p:grpSpPr>
        <p:cxnSp>
          <p:nvCxnSpPr>
            <p:cNvPr id="308" name="Google Shape;308;p57"/>
            <p:cNvCxnSpPr/>
            <p:nvPr/>
          </p:nvCxnSpPr>
          <p:spPr>
            <a:xfrm>
              <a:off x="639675" y="1766650"/>
              <a:ext cx="785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9" name="Google Shape;309;p57"/>
            <p:cNvCxnSpPr/>
            <p:nvPr/>
          </p:nvCxnSpPr>
          <p:spPr>
            <a:xfrm>
              <a:off x="639675" y="2234989"/>
              <a:ext cx="785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0" name="Google Shape;310;p57"/>
            <p:cNvCxnSpPr/>
            <p:nvPr/>
          </p:nvCxnSpPr>
          <p:spPr>
            <a:xfrm>
              <a:off x="639675" y="2697617"/>
              <a:ext cx="785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1" name="Google Shape;311;p57"/>
            <p:cNvCxnSpPr/>
            <p:nvPr/>
          </p:nvCxnSpPr>
          <p:spPr>
            <a:xfrm>
              <a:off x="639675" y="3183095"/>
              <a:ext cx="785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2" name="Google Shape;312;p57"/>
            <p:cNvCxnSpPr/>
            <p:nvPr/>
          </p:nvCxnSpPr>
          <p:spPr>
            <a:xfrm>
              <a:off x="639675" y="4009611"/>
              <a:ext cx="785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13" name="Google Shape;313;p5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39675" y="4409518"/>
            <a:ext cx="7858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5" name="Google Shape;305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1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Publish updated guidance for using disabled styles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766" name="Google Shape;766;p1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80</a:t>
            </a:fld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130"/>
          <p:cNvSpPr txBox="1">
            <a:spLocks noGrp="1"/>
          </p:cNvSpPr>
          <p:nvPr>
            <p:ph type="title"/>
          </p:nvPr>
        </p:nvSpPr>
        <p:spPr>
          <a:xfrm>
            <a:off x="256616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Publish updated guidance for using disabled styles</a:t>
            </a:r>
            <a:endParaRPr/>
          </a:p>
        </p:txBody>
      </p:sp>
      <p:sp>
        <p:nvSpPr>
          <p:cNvPr id="775" name="Google Shape;775;p130"/>
          <p:cNvSpPr txBox="1">
            <a:spLocks noGrp="1"/>
          </p:cNvSpPr>
          <p:nvPr>
            <p:ph type="subTitle" idx="3"/>
          </p:nvPr>
        </p:nvSpPr>
        <p:spPr>
          <a:xfrm>
            <a:off x="281920" y="699154"/>
            <a:ext cx="8538000" cy="5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Update guidance for using disabled styles to discourage most uses, and create a process for documenting and publishing research that supports new guidance and changes to guidance</a:t>
            </a:r>
            <a:endParaRPr/>
          </a:p>
        </p:txBody>
      </p:sp>
      <p:sp>
        <p:nvSpPr>
          <p:cNvPr id="773" name="Google Shape;773;p130"/>
          <p:cNvSpPr txBox="1">
            <a:spLocks noGrp="1"/>
          </p:cNvSpPr>
          <p:nvPr>
            <p:ph type="body" idx="1"/>
          </p:nvPr>
        </p:nvSpPr>
        <p:spPr>
          <a:xfrm>
            <a:off x="311700" y="1981075"/>
            <a:ext cx="3999900" cy="29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Why are we doing this?</a:t>
            </a:r>
            <a:endParaRPr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b="0"/>
              <a:t>To improve the usability and accessibility of forms</a:t>
            </a:r>
            <a:endParaRPr b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0"/>
              <a:t>To codify and improve our process for publishing guidance and research</a:t>
            </a:r>
            <a:endParaRPr b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774" name="Google Shape;774;p130"/>
          <p:cNvSpPr txBox="1">
            <a:spLocks noGrp="1"/>
          </p:cNvSpPr>
          <p:nvPr>
            <p:ph type="body" idx="2"/>
          </p:nvPr>
        </p:nvSpPr>
        <p:spPr>
          <a:xfrm>
            <a:off x="4832400" y="1973750"/>
            <a:ext cx="3999900" cy="28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21212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rPr>
              <a:t>Milestones</a:t>
            </a:r>
            <a:endParaRPr b="0">
              <a:solidFill>
                <a:srgbClr val="212121"/>
              </a:solidFill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21212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rPr>
              <a:t>First: </a:t>
            </a:r>
            <a:r>
              <a:rPr lang="en" b="0">
                <a:solidFill>
                  <a:srgbClr val="212121"/>
                </a:solidFill>
              </a:rPr>
              <a:t>Complete research on using disabled fields and  improve disabled field styling</a:t>
            </a:r>
            <a:endParaRPr b="0"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21212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rPr>
              <a:t>Next: </a:t>
            </a:r>
            <a:r>
              <a:rPr lang="en" b="0">
                <a:solidFill>
                  <a:srgbClr val="212121"/>
                </a:solidFill>
              </a:rPr>
              <a:t>Identify scope of updated guidance and publish to our website</a:t>
            </a:r>
            <a:endParaRPr b="0"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21212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rPr>
              <a:t>After: </a:t>
            </a:r>
            <a:r>
              <a:rPr lang="en" b="0">
                <a:solidFill>
                  <a:srgbClr val="212121"/>
                </a:solidFill>
              </a:rPr>
              <a:t>Prototype repeatable process for publishing research</a:t>
            </a:r>
            <a:endParaRPr b="0"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21212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rPr>
              <a:t>Total:</a:t>
            </a:r>
            <a:r>
              <a:rPr lang="en" b="0">
                <a:solidFill>
                  <a:srgbClr val="212121"/>
                </a:solidFill>
              </a:rPr>
              <a:t> 6 months (3 remaining) </a:t>
            </a:r>
            <a:endParaRPr b="0"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772" name="Google Shape;772;p1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81</a:t>
            </a:fld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1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Create critical checklists for components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81" name="Google Shape;781;p1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82</a:t>
            </a:fld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132"/>
          <p:cNvSpPr txBox="1">
            <a:spLocks noGrp="1"/>
          </p:cNvSpPr>
          <p:nvPr>
            <p:ph type="title"/>
          </p:nvPr>
        </p:nvSpPr>
        <p:spPr>
          <a:xfrm>
            <a:off x="256616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critical checklists for components</a:t>
            </a:r>
            <a:endParaRPr/>
          </a:p>
        </p:txBody>
      </p:sp>
      <p:sp>
        <p:nvSpPr>
          <p:cNvPr id="790" name="Google Shape;790;p132"/>
          <p:cNvSpPr txBox="1">
            <a:spLocks noGrp="1"/>
          </p:cNvSpPr>
          <p:nvPr>
            <p:ph type="subTitle" idx="3"/>
          </p:nvPr>
        </p:nvSpPr>
        <p:spPr>
          <a:xfrm>
            <a:off x="281920" y="699154"/>
            <a:ext cx="8538000" cy="5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Publish plain-language checklists for validating or revalidating the accessibility of our components with lightweight manual testing</a:t>
            </a:r>
            <a:endParaRPr/>
          </a:p>
        </p:txBody>
      </p:sp>
      <p:sp>
        <p:nvSpPr>
          <p:cNvPr id="788" name="Google Shape;788;p132"/>
          <p:cNvSpPr txBox="1">
            <a:spLocks noGrp="1"/>
          </p:cNvSpPr>
          <p:nvPr>
            <p:ph type="body" idx="1"/>
          </p:nvPr>
        </p:nvSpPr>
        <p:spPr>
          <a:xfrm>
            <a:off x="311700" y="1981075"/>
            <a:ext cx="3999900" cy="29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Why are we doing this?</a:t>
            </a:r>
            <a:endParaRPr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b="0"/>
              <a:t>To provide an accessibility baseline for our components that teams can use to validate our work and their own</a:t>
            </a:r>
            <a:endParaRPr b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0"/>
              <a:t>To democratize accessibility checking across teams and skillsets</a:t>
            </a:r>
            <a:endParaRPr b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0"/>
              <a:t>To improve the accessibility of sites and services</a:t>
            </a:r>
            <a:endParaRPr b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789" name="Google Shape;789;p132"/>
          <p:cNvSpPr txBox="1">
            <a:spLocks noGrp="1"/>
          </p:cNvSpPr>
          <p:nvPr>
            <p:ph type="body" idx="2"/>
          </p:nvPr>
        </p:nvSpPr>
        <p:spPr>
          <a:xfrm>
            <a:off x="4832400" y="1973750"/>
            <a:ext cx="3999900" cy="28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21212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rPr>
              <a:t>Milestones</a:t>
            </a:r>
            <a:endParaRPr b="0">
              <a:solidFill>
                <a:srgbClr val="212121"/>
              </a:solidFill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21212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rPr>
              <a:t>First: </a:t>
            </a:r>
            <a:r>
              <a:rPr lang="en" b="0">
                <a:solidFill>
                  <a:srgbClr val="212121"/>
                </a:solidFill>
              </a:rPr>
              <a:t>Establish component types and voice and tone </a:t>
            </a:r>
            <a:endParaRPr b="0"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21212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rPr>
              <a:t>Next: </a:t>
            </a:r>
            <a:r>
              <a:rPr lang="en" b="0">
                <a:solidFill>
                  <a:srgbClr val="212121"/>
                </a:solidFill>
              </a:rPr>
              <a:t>Document heuristics for each of our components. Prototype with community</a:t>
            </a:r>
            <a:endParaRPr b="0"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21212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rPr>
              <a:t>After: </a:t>
            </a:r>
            <a:r>
              <a:rPr lang="en" b="0">
                <a:solidFill>
                  <a:srgbClr val="212121"/>
                </a:solidFill>
              </a:rPr>
              <a:t>Publish checklists to our website alongside a mechanism for updating</a:t>
            </a:r>
            <a:endParaRPr b="0"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21212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rPr>
              <a:t>Total:</a:t>
            </a:r>
            <a:r>
              <a:rPr lang="en" b="0">
                <a:solidFill>
                  <a:srgbClr val="212121"/>
                </a:solidFill>
              </a:rPr>
              <a:t> 6 months </a:t>
            </a:r>
            <a:endParaRPr b="0"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787" name="Google Shape;787;p1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83</a:t>
            </a:fld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Develop USWDS web components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96" name="Google Shape;796;p1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84</a:t>
            </a:fld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134"/>
          <p:cNvSpPr txBox="1">
            <a:spLocks noGrp="1"/>
          </p:cNvSpPr>
          <p:nvPr>
            <p:ph type="title"/>
          </p:nvPr>
        </p:nvSpPr>
        <p:spPr>
          <a:xfrm>
            <a:off x="256616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design tokens to JSON and CSS variables</a:t>
            </a:r>
            <a:endParaRPr/>
          </a:p>
        </p:txBody>
      </p:sp>
      <p:sp>
        <p:nvSpPr>
          <p:cNvPr id="805" name="Google Shape;805;p134"/>
          <p:cNvSpPr txBox="1">
            <a:spLocks noGrp="1"/>
          </p:cNvSpPr>
          <p:nvPr>
            <p:ph type="subTitle" idx="3"/>
          </p:nvPr>
        </p:nvSpPr>
        <p:spPr>
          <a:xfrm>
            <a:off x="281920" y="699154"/>
            <a:ext cx="8538000" cy="5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Create a portable, canonical data format for USWDS design tokens</a:t>
            </a:r>
            <a:endParaRPr/>
          </a:p>
        </p:txBody>
      </p:sp>
      <p:sp>
        <p:nvSpPr>
          <p:cNvPr id="803" name="Google Shape;803;p134"/>
          <p:cNvSpPr txBox="1">
            <a:spLocks noGrp="1"/>
          </p:cNvSpPr>
          <p:nvPr>
            <p:ph type="body" idx="1"/>
          </p:nvPr>
        </p:nvSpPr>
        <p:spPr>
          <a:xfrm>
            <a:off x="311700" y="1753431"/>
            <a:ext cx="3999900" cy="3592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Why are we doing this?</a:t>
            </a:r>
            <a:endParaRPr b="0" dirty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b="0" dirty="0"/>
              <a:t>To allow more teams to be able to use our design tokens across frameworks and platforms</a:t>
            </a:r>
            <a:endParaRPr b="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0" dirty="0"/>
              <a:t>To reduce our dependency on specialized formats like Sass </a:t>
            </a:r>
            <a:endParaRPr b="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0" dirty="0"/>
              <a:t>To deliver design tokens in a modern, familiar format that teams expect</a:t>
            </a:r>
            <a:endParaRPr b="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0" dirty="0"/>
              <a:t>To support theming web components</a:t>
            </a:r>
            <a:endParaRPr b="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804" name="Google Shape;804;p134"/>
          <p:cNvSpPr txBox="1">
            <a:spLocks noGrp="1"/>
          </p:cNvSpPr>
          <p:nvPr>
            <p:ph type="body" idx="2"/>
          </p:nvPr>
        </p:nvSpPr>
        <p:spPr>
          <a:xfrm>
            <a:off x="4832400" y="1753351"/>
            <a:ext cx="3999900" cy="35087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21212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rPr>
              <a:t>Milestones</a:t>
            </a:r>
            <a:endParaRPr b="0">
              <a:solidFill>
                <a:srgbClr val="212121"/>
              </a:solidFill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21212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rPr>
              <a:t>First: </a:t>
            </a:r>
            <a:r>
              <a:rPr lang="en" b="0">
                <a:solidFill>
                  <a:srgbClr val="212121"/>
                </a:solidFill>
              </a:rPr>
              <a:t>Audit token data, research JSON structures, and determine conversion strategy</a:t>
            </a:r>
            <a:endParaRPr b="0"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21212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rPr>
              <a:t>Next: </a:t>
            </a:r>
            <a:r>
              <a:rPr lang="en" b="0">
                <a:solidFill>
                  <a:srgbClr val="212121"/>
                </a:solidFill>
              </a:rPr>
              <a:t>Convert system tokens, transform to Sass variables, create token library</a:t>
            </a:r>
            <a:endParaRPr b="0"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21212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rPr>
              <a:t>After: </a:t>
            </a:r>
            <a:r>
              <a:rPr lang="en" b="0">
                <a:solidFill>
                  <a:srgbClr val="212121"/>
                </a:solidFill>
              </a:rPr>
              <a:t>Convert remaining tokens, transform to CSS variables, and integrate into components</a:t>
            </a:r>
            <a:endParaRPr b="0"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21212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rPr>
              <a:t>Total:</a:t>
            </a:r>
            <a:r>
              <a:rPr lang="en" b="0">
                <a:solidFill>
                  <a:srgbClr val="212121"/>
                </a:solidFill>
              </a:rPr>
              <a:t> 8 months </a:t>
            </a:r>
            <a:endParaRPr b="0"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802" name="Google Shape;802;p1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85</a:t>
            </a:fld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1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Convert design tokens to JSON and CSS variables</a:t>
            </a:r>
            <a:endParaRPr sz="2600">
              <a:solidFill>
                <a:schemeClr val="dk2"/>
              </a:solidFill>
            </a:endParaRPr>
          </a:p>
        </p:txBody>
      </p:sp>
      <p:sp>
        <p:nvSpPr>
          <p:cNvPr id="811" name="Google Shape;811;p1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86</a:t>
            </a:fld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136"/>
          <p:cNvSpPr txBox="1">
            <a:spLocks noGrp="1"/>
          </p:cNvSpPr>
          <p:nvPr>
            <p:ph type="title"/>
          </p:nvPr>
        </p:nvSpPr>
        <p:spPr>
          <a:xfrm>
            <a:off x="256616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 USWDS web components</a:t>
            </a:r>
            <a:endParaRPr/>
          </a:p>
        </p:txBody>
      </p:sp>
      <p:sp>
        <p:nvSpPr>
          <p:cNvPr id="820" name="Google Shape;820;p136"/>
          <p:cNvSpPr txBox="1">
            <a:spLocks noGrp="1"/>
          </p:cNvSpPr>
          <p:nvPr>
            <p:ph type="subTitle" idx="3"/>
          </p:nvPr>
        </p:nvSpPr>
        <p:spPr>
          <a:xfrm>
            <a:off x="281920" y="699154"/>
            <a:ext cx="8538000" cy="5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Deliver templated, platform agnostic, web standards–based components with a simple, consistent, documented API</a:t>
            </a:r>
            <a:endParaRPr dirty="0"/>
          </a:p>
        </p:txBody>
      </p:sp>
      <p:sp>
        <p:nvSpPr>
          <p:cNvPr id="818" name="Google Shape;818;p136"/>
          <p:cNvSpPr txBox="1">
            <a:spLocks noGrp="1"/>
          </p:cNvSpPr>
          <p:nvPr>
            <p:ph type="body" idx="1"/>
          </p:nvPr>
        </p:nvSpPr>
        <p:spPr>
          <a:xfrm>
            <a:off x="311700" y="1748555"/>
            <a:ext cx="3999900" cy="32656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Why are we doing this?</a:t>
            </a:r>
            <a:endParaRPr b="0" dirty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b="0" dirty="0"/>
              <a:t>To simplify integrations and provide out-of-the box components</a:t>
            </a:r>
            <a:endParaRPr b="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0" dirty="0"/>
              <a:t>To reduce time and cost of updating to  minor and patch versions</a:t>
            </a:r>
            <a:endParaRPr b="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0" dirty="0"/>
              <a:t>To establish a documented API that teams can use with confidence</a:t>
            </a:r>
            <a:endParaRPr b="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819" name="Google Shape;819;p136"/>
          <p:cNvSpPr txBox="1">
            <a:spLocks noGrp="1"/>
          </p:cNvSpPr>
          <p:nvPr>
            <p:ph type="body" idx="2"/>
          </p:nvPr>
        </p:nvSpPr>
        <p:spPr>
          <a:xfrm>
            <a:off x="4832400" y="1744680"/>
            <a:ext cx="3999900" cy="31897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21212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rPr>
              <a:t>Milestones</a:t>
            </a:r>
            <a:endParaRPr b="0">
              <a:solidFill>
                <a:srgbClr val="212121"/>
              </a:solidFill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21212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rPr>
              <a:t>First: </a:t>
            </a:r>
            <a:r>
              <a:rPr lang="en" b="0">
                <a:solidFill>
                  <a:srgbClr val="212121"/>
                </a:solidFill>
              </a:rPr>
              <a:t>Framework evaluation and collect examples from other design systems </a:t>
            </a:r>
            <a:endParaRPr b="0"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21212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rPr>
              <a:t>Next: </a:t>
            </a:r>
            <a:r>
              <a:rPr lang="en" b="0">
                <a:solidFill>
                  <a:srgbClr val="212121"/>
                </a:solidFill>
              </a:rPr>
              <a:t>Alpha of our core components (banner and identifier). Identify partners for Beta.</a:t>
            </a:r>
            <a:endParaRPr b="0"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21212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rPr>
              <a:t>After: </a:t>
            </a:r>
            <a:r>
              <a:rPr lang="en" b="0">
                <a:solidFill>
                  <a:srgbClr val="212121"/>
                </a:solidFill>
              </a:rPr>
              <a:t>Beta program, development, and testing. Thoroughly document on website. Publish new major version.</a:t>
            </a:r>
            <a:endParaRPr b="0"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21212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rPr>
              <a:t>Total:</a:t>
            </a:r>
            <a:r>
              <a:rPr lang="en" b="0">
                <a:solidFill>
                  <a:srgbClr val="212121"/>
                </a:solidFill>
              </a:rPr>
              <a:t> 12 months </a:t>
            </a:r>
            <a:endParaRPr b="0"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817" name="Google Shape;817;p1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87</a:t>
            </a:fld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137"/>
          <p:cNvSpPr txBox="1">
            <a:spLocks noGrp="1"/>
          </p:cNvSpPr>
          <p:nvPr>
            <p:ph type="subTitle" idx="1"/>
          </p:nvPr>
        </p:nvSpPr>
        <p:spPr>
          <a:xfrm>
            <a:off x="3311611" y="271651"/>
            <a:ext cx="5275114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Aft>
                <a:spcPts val="1200"/>
              </a:spcAft>
            </a:pPr>
            <a:r>
              <a:rPr lang="en" sz="1600" dirty="0" err="1">
                <a:solidFill>
                  <a:schemeClr val="tx2"/>
                </a:solidFill>
                <a:latin typeface="Public Sans" pitchFamily="2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en" sz="1600" dirty="0">
                <a:solidFill>
                  <a:schemeClr val="tx2"/>
                </a:solidFill>
                <a:latin typeface="Public Sans" pitchFamily="2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/orgs/</a:t>
            </a:r>
            <a:r>
              <a:rPr lang="en" sz="1600" dirty="0" err="1">
                <a:solidFill>
                  <a:schemeClr val="tx2"/>
                </a:solidFill>
                <a:latin typeface="Public Sans" pitchFamily="2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uswds</a:t>
            </a:r>
            <a:r>
              <a:rPr lang="en" sz="1600" dirty="0">
                <a:solidFill>
                  <a:schemeClr val="tx2"/>
                </a:solidFill>
                <a:latin typeface="Public Sans" pitchFamily="2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/projects/13/views/1</a:t>
            </a:r>
            <a:endParaRPr sz="1600" dirty="0">
              <a:solidFill>
                <a:schemeClr val="tx2"/>
              </a:solidFill>
              <a:latin typeface="Public Sans" pitchFamily="2" charset="77"/>
            </a:endParaRPr>
          </a:p>
        </p:txBody>
      </p:sp>
      <p:sp>
        <p:nvSpPr>
          <p:cNvPr id="825" name="Google Shape;825;p137"/>
          <p:cNvSpPr txBox="1">
            <a:spLocks noGrp="1"/>
          </p:cNvSpPr>
          <p:nvPr>
            <p:ph type="title"/>
          </p:nvPr>
        </p:nvSpPr>
        <p:spPr>
          <a:xfrm>
            <a:off x="557275" y="189727"/>
            <a:ext cx="2902617" cy="5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n" sz="2400" b="1" dirty="0">
                <a:solidFill>
                  <a:schemeClr val="accent2"/>
                </a:solidFill>
                <a:latin typeface="Public Sans ExtraBold" pitchFamily="2" charset="77"/>
              </a:rPr>
              <a:t>Roadmap board</a:t>
            </a:r>
            <a:endParaRPr sz="2400" b="1" dirty="0">
              <a:latin typeface="Public Sans ExtraBold" pitchFamily="2" charset="77"/>
            </a:endParaRPr>
          </a:p>
        </p:txBody>
      </p:sp>
      <p:pic>
        <p:nvPicPr>
          <p:cNvPr id="828" name="Google Shape;828;p137" descr="Github roadmap board shows upcoming roadmap items"/>
          <p:cNvPicPr preferRelativeResize="0">
            <a:picLocks noGrp="1"/>
          </p:cNvPicPr>
          <p:nvPr>
            <p:ph type="pic" idx="2"/>
          </p:nvPr>
        </p:nvPicPr>
        <p:blipFill rotWithShape="1">
          <a:blip r:embed="rId4">
            <a:alphaModFix/>
          </a:blip>
          <a:srcRect t="8852" b="39259"/>
          <a:stretch/>
        </p:blipFill>
        <p:spPr>
          <a:xfrm>
            <a:off x="557275" y="895300"/>
            <a:ext cx="8029500" cy="4560600"/>
          </a:xfrm>
          <a:prstGeom prst="roundRect">
            <a:avLst>
              <a:gd name="adj" fmla="val 765"/>
            </a:avLst>
          </a:prstGeom>
        </p:spPr>
      </p:pic>
      <p:sp>
        <p:nvSpPr>
          <p:cNvPr id="826" name="Google Shape;826;p1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88</a:t>
            </a:fld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1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Does this roadmap set us up for success?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34" name="Google Shape;834;p1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89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USWDS 3.6.0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  <a:t>Out this Friday</a:t>
            </a:r>
            <a:endParaRPr>
              <a:solidFill>
                <a:schemeClr val="accent2"/>
              </a:solidFill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319" name="Google Shape;319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1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Cadence of change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40" name="Google Shape;840;p1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90</a:t>
            </a:fld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40"/>
          <p:cNvSpPr txBox="1">
            <a:spLocks noGrp="1"/>
          </p:cNvSpPr>
          <p:nvPr>
            <p:ph type="title"/>
          </p:nvPr>
        </p:nvSpPr>
        <p:spPr>
          <a:xfrm>
            <a:off x="311700" y="1362200"/>
            <a:ext cx="8555100" cy="10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Supporting a universe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ublic Sans ExtraLight"/>
                <a:ea typeface="Public Sans ExtraLight"/>
                <a:cs typeface="Public Sans ExtraLight"/>
                <a:sym typeface="Public Sans ExtraLight"/>
              </a:rPr>
              <a:t>Bringing it together</a:t>
            </a:r>
            <a:endParaRPr>
              <a:latin typeface="Public Sans ExtraLight"/>
              <a:ea typeface="Public Sans ExtraLight"/>
              <a:cs typeface="Public Sans ExtraLight"/>
              <a:sym typeface="Public Sans ExtraLight"/>
            </a:endParaRPr>
          </a:p>
        </p:txBody>
      </p:sp>
      <p:sp>
        <p:nvSpPr>
          <p:cNvPr id="846" name="Google Shape;846;p1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91</a:t>
            </a:fld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1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Next: </a:t>
            </a:r>
            <a:endParaRPr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Stepping back to 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mission and vision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52" name="Google Shape;852;p1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92</a:t>
            </a:fld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42"/>
          <p:cNvSpPr txBox="1">
            <a:spLocks noGrp="1"/>
          </p:cNvSpPr>
          <p:nvPr>
            <p:ph type="title"/>
          </p:nvPr>
        </p:nvSpPr>
        <p:spPr>
          <a:xfrm>
            <a:off x="294125" y="2050485"/>
            <a:ext cx="8520600" cy="8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  <p:sp>
        <p:nvSpPr>
          <p:cNvPr id="858" name="Google Shape;858;p1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93</a:t>
            </a:fld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143"/>
          <p:cNvSpPr txBox="1">
            <a:spLocks noGrp="1"/>
          </p:cNvSpPr>
          <p:nvPr>
            <p:ph type="title"/>
          </p:nvPr>
        </p:nvSpPr>
        <p:spPr>
          <a:xfrm>
            <a:off x="569203" y="40445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month</a:t>
            </a:r>
            <a:endParaRPr/>
          </a:p>
        </p:txBody>
      </p:sp>
      <p:sp>
        <p:nvSpPr>
          <p:cNvPr id="864" name="Google Shape;864;p143"/>
          <p:cNvSpPr txBox="1">
            <a:spLocks noGrp="1"/>
          </p:cNvSpPr>
          <p:nvPr>
            <p:ph type="subTitle" idx="1"/>
          </p:nvPr>
        </p:nvSpPr>
        <p:spPr>
          <a:xfrm>
            <a:off x="537400" y="872275"/>
            <a:ext cx="8272200" cy="15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September:</a:t>
            </a:r>
            <a:br>
              <a:rPr lang="en"/>
            </a:br>
            <a:r>
              <a:rPr lang="en"/>
              <a:t>Mission and vision</a:t>
            </a:r>
            <a:endParaRPr/>
          </a:p>
        </p:txBody>
      </p:sp>
      <p:sp>
        <p:nvSpPr>
          <p:cNvPr id="865" name="Google Shape;865;p143"/>
          <p:cNvSpPr txBox="1">
            <a:spLocks noGrp="1"/>
          </p:cNvSpPr>
          <p:nvPr>
            <p:ph type="body" idx="2"/>
          </p:nvPr>
        </p:nvSpPr>
        <p:spPr>
          <a:xfrm>
            <a:off x="1109800" y="2521297"/>
            <a:ext cx="7330500" cy="19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#uswds-public</a:t>
            </a:r>
            <a:endParaRPr/>
          </a:p>
          <a:p>
            <a:pPr marL="457200" lvl="0" indent="-406400" algn="l" rtl="0">
              <a:spcBef>
                <a:spcPts val="130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github.com/uswds</a:t>
            </a:r>
            <a:endParaRPr/>
          </a:p>
          <a:p>
            <a:pPr marL="457200" lvl="0" indent="-406400" algn="l" rtl="0">
              <a:spcBef>
                <a:spcPts val="1300"/>
              </a:spcBef>
              <a:spcAft>
                <a:spcPts val="1300"/>
              </a:spcAft>
              <a:buSzPts val="2800"/>
              <a:buChar char="●"/>
            </a:pPr>
            <a:r>
              <a:rPr lang="en"/>
              <a:t>designsystem.digital.gov</a:t>
            </a:r>
            <a:endParaRPr/>
          </a:p>
        </p:txBody>
      </p:sp>
      <p:sp>
        <p:nvSpPr>
          <p:cNvPr id="866" name="Google Shape;866;p1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94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SWDS">
  <a:themeElements>
    <a:clrScheme name="Simple Light">
      <a:dk1>
        <a:srgbClr val="1B1B1B"/>
      </a:dk1>
      <a:lt1>
        <a:srgbClr val="FFFFFF"/>
      </a:lt1>
      <a:dk2>
        <a:srgbClr val="FFBE2E"/>
      </a:dk2>
      <a:lt2>
        <a:srgbClr val="AD8B65"/>
      </a:lt2>
      <a:accent1>
        <a:srgbClr val="976EFB"/>
      </a:accent1>
      <a:accent2>
        <a:srgbClr val="04CF85"/>
      </a:accent2>
      <a:accent3>
        <a:srgbClr val="EF38A3"/>
      </a:accent3>
      <a:accent4>
        <a:srgbClr val="EF5E25"/>
      </a:accent4>
      <a:accent5>
        <a:srgbClr val="0097A7"/>
      </a:accent5>
      <a:accent6>
        <a:srgbClr val="F1E5CD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SWDS">
  <a:themeElements>
    <a:clrScheme name="Simple Light">
      <a:dk1>
        <a:srgbClr val="1B1B1B"/>
      </a:dk1>
      <a:lt1>
        <a:srgbClr val="FFFFFF"/>
      </a:lt1>
      <a:dk2>
        <a:srgbClr val="FFBE2E"/>
      </a:dk2>
      <a:lt2>
        <a:srgbClr val="AD8B65"/>
      </a:lt2>
      <a:accent1>
        <a:srgbClr val="976EFB"/>
      </a:accent1>
      <a:accent2>
        <a:srgbClr val="04CF85"/>
      </a:accent2>
      <a:accent3>
        <a:srgbClr val="EF38A3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1569</Words>
  <Application>Microsoft Office PowerPoint</Application>
  <PresentationFormat>On-screen Show (16:9)</PresentationFormat>
  <Paragraphs>313</Paragraphs>
  <Slides>94</Slides>
  <Notes>94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94</vt:i4>
      </vt:variant>
    </vt:vector>
  </HeadingPairs>
  <TitlesOfParts>
    <vt:vector size="105" baseType="lpstr">
      <vt:lpstr>Public Sans ExtraBold</vt:lpstr>
      <vt:lpstr>Public Sans Light</vt:lpstr>
      <vt:lpstr>Arial</vt:lpstr>
      <vt:lpstr>IBM Plex Mono</vt:lpstr>
      <vt:lpstr>Public Sans Medium</vt:lpstr>
      <vt:lpstr>Public Sans</vt:lpstr>
      <vt:lpstr>Public Sans Thin</vt:lpstr>
      <vt:lpstr>IBM Plex Mono Medium</vt:lpstr>
      <vt:lpstr>Public Sans ExtraLight</vt:lpstr>
      <vt:lpstr>USWDS</vt:lpstr>
      <vt:lpstr>USWDS</vt:lpstr>
      <vt:lpstr>USWDS Monthly Call</vt:lpstr>
      <vt:lpstr>Hi!</vt:lpstr>
      <vt:lpstr>Agenda</vt:lpstr>
      <vt:lpstr>Site launches</vt:lpstr>
      <vt:lpstr>NASA’s General Coordinates Network (GCN)</vt:lpstr>
      <vt:lpstr>Great work!</vt:lpstr>
      <vt:lpstr>USWDS 3.6.0 Important bug fixes</vt:lpstr>
      <vt:lpstr>Key improvements in USWDS 3.6.0</vt:lpstr>
      <vt:lpstr>USWDS 3.6.0 Out this Friday</vt:lpstr>
      <vt:lpstr>USWDS Roadmap Summer 2023</vt:lpstr>
      <vt:lpstr>USWDS is about 8 years old</vt:lpstr>
      <vt:lpstr>Three key phases</vt:lpstr>
      <vt:lpstr>USWDS 1.0 Common starting point Built to prove</vt:lpstr>
      <vt:lpstr>USWDS 2.0 Common design language Built to adapt</vt:lpstr>
      <vt:lpstr>USWDS 3.0 Common component packages Built to choose</vt:lpstr>
      <vt:lpstr>Since USWDS 2.0 usage has about tripled</vt:lpstr>
      <vt:lpstr>Sites using USWDS 103 → 461</vt:lpstr>
      <vt:lpstr>Pageviews per month 390 million → 1.1 billion</vt:lpstr>
      <vt:lpstr>Pageview coverage 9% → 28%</vt:lpstr>
      <vt:lpstr>Strong community of practitioners sharing solutions</vt:lpstr>
      <vt:lpstr>Dozens of teams doing good work across agencies and silos</vt:lpstr>
      <vt:lpstr>Iteratively improving the digital experience of government</vt:lpstr>
      <vt:lpstr>Principles-centered progress</vt:lpstr>
      <vt:lpstr>Nevertheless, growing pains</vt:lpstr>
      <vt:lpstr>“You don’t have what we need.”</vt:lpstr>
      <vt:lpstr>“Our standards  conflict with yours.”</vt:lpstr>
      <vt:lpstr>“You need to prove  your solutions are better.”</vt:lpstr>
      <vt:lpstr>“It’s just too hard to use.”</vt:lpstr>
      <vt:lpstr>“It’s a burden to stay up to date.”</vt:lpstr>
      <vt:lpstr>These are reasonable concerns</vt:lpstr>
      <vt:lpstr>USWDS always needs to improve</vt:lpstr>
      <vt:lpstr>USWDS always needs to evolve</vt:lpstr>
      <vt:lpstr>USWDS always needs to change</vt:lpstr>
      <vt:lpstr>Lots of issues and feature requests</vt:lpstr>
      <vt:lpstr>There’s a lot that we need and want to do</vt:lpstr>
      <vt:lpstr>But change isn’t just hard,  it’s costly</vt:lpstr>
      <vt:lpstr>Currently, the more teams use the design system,  the more costly the change</vt:lpstr>
      <vt:lpstr>We want to scale improvements but risk multiplying cost</vt:lpstr>
      <vt:lpstr>The costs of change</vt:lpstr>
      <vt:lpstr>Two types of cost</vt:lpstr>
      <vt:lpstr>Implementation cost</vt:lpstr>
      <vt:lpstr>Justification cost</vt:lpstr>
      <vt:lpstr>What can we do to lessen these costs?</vt:lpstr>
      <vt:lpstr>Back-end consistency enables front-end change</vt:lpstr>
      <vt:lpstr>Implementation : API :: Justification : Process</vt:lpstr>
      <vt:lpstr>As we build to change:  A focus on API and process</vt:lpstr>
      <vt:lpstr>The biggest change from 1.0: Staying up-to-date over time</vt:lpstr>
      <vt:lpstr>A dependency not a fork</vt:lpstr>
      <vt:lpstr>Mature our technology</vt:lpstr>
      <vt:lpstr>Mature our process</vt:lpstr>
      <vt:lpstr>The design system:  Not just a commonality machine but a change machine</vt:lpstr>
      <vt:lpstr>We talked about this in  February 2022</vt:lpstr>
      <vt:lpstr>And now we’re going to get it done</vt:lpstr>
      <vt:lpstr>“Development isn’t a collection  of things, it’s a process  that yields things.”</vt:lpstr>
      <vt:lpstr>Evolution isn’t simply an ape,  a cave dweller, and a modern human standing on a timeline… </vt:lpstr>
      <vt:lpstr>…it’s the process that drives ongoing differentiation.</vt:lpstr>
      <vt:lpstr>Principles</vt:lpstr>
      <vt:lpstr>Start with real user needs</vt:lpstr>
      <vt:lpstr>Earn trust</vt:lpstr>
      <vt:lpstr>Embrace accessibility</vt:lpstr>
      <vt:lpstr>Promote continuity</vt:lpstr>
      <vt:lpstr>Listen</vt:lpstr>
      <vt:lpstr>Anne Petersen they/them</vt:lpstr>
      <vt:lpstr>Being the new person</vt:lpstr>
      <vt:lpstr>This is a big job!</vt:lpstr>
      <vt:lpstr>Carl Sagan: “To make an apple pie from scratch, you must first invent the universe.” Image credit NASA/ESA/STScI</vt:lpstr>
      <vt:lpstr>How do we start?</vt:lpstr>
      <vt:lpstr>Roadmap as Minimum Viable Product (MVP)</vt:lpstr>
      <vt:lpstr>We too are maturing</vt:lpstr>
      <vt:lpstr>The process is (part of)  the product</vt:lpstr>
      <vt:lpstr>Process: how and why</vt:lpstr>
      <vt:lpstr>Which gets us to… the roadmap</vt:lpstr>
      <vt:lpstr>Roadmap 2023–2024</vt:lpstr>
      <vt:lpstr>Conduct a content audit of  our website</vt:lpstr>
      <vt:lpstr>Conduct a content audit of our website</vt:lpstr>
      <vt:lpstr>Define component acceptance framework &amp; lifecycle</vt:lpstr>
      <vt:lpstr>Define component acceptance framework &amp; lifecycle</vt:lpstr>
      <vt:lpstr>Establish ongoing accessibility-focused  usability testing</vt:lpstr>
      <vt:lpstr>Establish ongoing accessibility-focused usability testing</vt:lpstr>
      <vt:lpstr>Publish updated guidance for using disabled styles</vt:lpstr>
      <vt:lpstr>Publish updated guidance for using disabled styles</vt:lpstr>
      <vt:lpstr>Create critical checklists for components</vt:lpstr>
      <vt:lpstr>Create critical checklists for components</vt:lpstr>
      <vt:lpstr>Develop USWDS web components</vt:lpstr>
      <vt:lpstr>Convert design tokens to JSON and CSS variables</vt:lpstr>
      <vt:lpstr>Convert design tokens to JSON and CSS variables</vt:lpstr>
      <vt:lpstr>Develop USWDS web components</vt:lpstr>
      <vt:lpstr>Roadmap board</vt:lpstr>
      <vt:lpstr>Does this roadmap set us up for success?</vt:lpstr>
      <vt:lpstr>Cadence of change</vt:lpstr>
      <vt:lpstr>Supporting a universe Bringing it together</vt:lpstr>
      <vt:lpstr>Next:  Stepping back to  mission and vision</vt:lpstr>
      <vt:lpstr>Q&amp;A</vt:lpstr>
      <vt:lpstr>Next month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modified xsi:type="dcterms:W3CDTF">2023-08-17T14:30:53Z</dcterms:modified>
</cp:coreProperties>
</file>