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19"/>
  </p:notesMasterIdLst>
  <p:sldIdLst>
    <p:sldId id="330" r:id="rId3"/>
    <p:sldId id="257" r:id="rId4"/>
    <p:sldId id="376" r:id="rId5"/>
    <p:sldId id="260" r:id="rId6"/>
    <p:sldId id="261" r:id="rId7"/>
    <p:sldId id="471" r:id="rId8"/>
    <p:sldId id="549" r:id="rId9"/>
    <p:sldId id="265" r:id="rId10"/>
    <p:sldId id="444" r:id="rId11"/>
    <p:sldId id="445" r:id="rId12"/>
    <p:sldId id="459" r:id="rId13"/>
    <p:sldId id="474" r:id="rId14"/>
    <p:sldId id="389" r:id="rId15"/>
    <p:sldId id="414" r:id="rId16"/>
    <p:sldId id="328" r:id="rId17"/>
    <p:sldId id="329" r:id="rId18"/>
  </p:sldIdLst>
  <p:sldSz cx="9144000" cy="5143500" type="screen16x9"/>
  <p:notesSz cx="6858000" cy="9144000"/>
  <p:embeddedFontLst>
    <p:embeddedFont>
      <p:font typeface="Helvetica Neue" panose="02000503000000020004" pitchFamily="2" charset="0"/>
      <p:regular r:id="rId20"/>
      <p:bold r:id="rId21"/>
      <p:italic r:id="rId22"/>
      <p:boldItalic r:id="rId23"/>
    </p:embeddedFont>
    <p:embeddedFont>
      <p:font typeface="Libre Franklin" pitchFamily="2" charset="77"/>
      <p:regular r:id="rId24"/>
      <p:bold r:id="rId25"/>
      <p:italic r:id="rId26"/>
      <p:boldItalic r:id="rId27"/>
    </p:embeddedFont>
    <p:embeddedFont>
      <p:font typeface="Public Sans" pitchFamily="2" charset="77"/>
      <p:regular r:id="rId28"/>
      <p:bold r:id="rId29"/>
      <p:italic r:id="rId30"/>
      <p:boldItalic r:id="rId31"/>
    </p:embeddedFont>
    <p:embeddedFont>
      <p:font typeface="Public Sans Thin" pitchFamily="2" charset="77"/>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7" roundtripDataSignature="AMtx7mhyBx7hKT3jCTSxbEAYregr5Isga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8A3"/>
    <a:srgbClr val="EF5E25"/>
    <a:srgbClr val="04CF85"/>
    <a:srgbClr val="1B1B1B"/>
    <a:srgbClr val="967EFB"/>
    <a:srgbClr val="FFBE2E"/>
    <a:srgbClr val="00A910"/>
    <a:srgbClr val="AD8B65"/>
    <a:srgbClr val="936F38"/>
    <a:srgbClr val="4F97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66438"/>
  </p:normalViewPr>
  <p:slideViewPr>
    <p:cSldViewPr snapToGrid="0">
      <p:cViewPr varScale="1">
        <p:scale>
          <a:sx n="97" d="100"/>
          <a:sy n="97" d="100"/>
        </p:scale>
        <p:origin x="976" y="192"/>
      </p:cViewPr>
      <p:guideLst>
        <p:guide orient="horz" pos="1620"/>
        <p:guide pos="2880"/>
      </p:guideLst>
    </p:cSldViewPr>
  </p:slideViewPr>
  <p:outlineViewPr>
    <p:cViewPr>
      <p:scale>
        <a:sx n="33" d="100"/>
        <a:sy n="33" d="100"/>
      </p:scale>
      <p:origin x="0" y="-2880"/>
    </p:cViewPr>
  </p:outlineViewPr>
  <p:notesTextViewPr>
    <p:cViewPr>
      <p:scale>
        <a:sx n="1" d="1"/>
        <a:sy n="1" d="1"/>
      </p:scale>
      <p:origin x="0" y="0"/>
    </p:cViewPr>
  </p:notesTextViewPr>
  <p:notesViewPr>
    <p:cSldViewPr snapToGrid="0">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97"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100" Type="http://schemas.openxmlformats.org/officeDocument/2006/relationships/theme" Target="theme/theme1.xml"/><Relationship Id="rId8" Type="http://schemas.openxmlformats.org/officeDocument/2006/relationships/slide" Target="slides/slide6.xml"/><Relationship Id="rId98" Type="http://schemas.openxmlformats.org/officeDocument/2006/relationships/presProps" Target="presProp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219021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604446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3520622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400" dirty="0"/>
          </a:p>
        </p:txBody>
      </p:sp>
    </p:spTree>
    <p:extLst>
      <p:ext uri="{BB962C8B-B14F-4D97-AF65-F5344CB8AC3E}">
        <p14:creationId xmlns:p14="http://schemas.microsoft.com/office/powerpoint/2010/main" val="130574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sz="1400" dirty="0"/>
          </a:p>
        </p:txBody>
      </p:sp>
    </p:spTree>
    <p:extLst>
      <p:ext uri="{BB962C8B-B14F-4D97-AF65-F5344CB8AC3E}">
        <p14:creationId xmlns:p14="http://schemas.microsoft.com/office/powerpoint/2010/main" val="186365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100"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sz="1400" dirty="0">
              <a:latin typeface="Public Sans"/>
              <a:ea typeface="Public Sans"/>
              <a:cs typeface="Public Sans"/>
              <a:sym typeface="Public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rtl="0" fontAlgn="base">
              <a:buNone/>
            </a:pPr>
            <a:r>
              <a:rPr lang="en-US" sz="1100" b="0" i="0" u="none" strike="noStrike" cap="none" dirty="0">
                <a:solidFill>
                  <a:srgbClr val="000000"/>
                </a:solidFill>
                <a:effectLst/>
                <a:latin typeface="Arial"/>
                <a:ea typeface="Arial"/>
                <a:cs typeface="Arial"/>
                <a:sym typeface="Arial"/>
              </a:rPr>
              <a:t>My name is Dan Williams, and I'm the USWDS product lead and this is my avatar, which maybe looks a bit like my best self — bright-eyed and positive perhaps! Thanks for being here!</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First, I'd like to mention that we're recording this monthly call, so please refrain from turning on your camera. We will manually turn off any cameras to ensure the recording doesn't show us on camera. </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I’d also like to remind you that all attendees must abide by the TTS Code of Conduct, which is available at </a:t>
            </a:r>
            <a:r>
              <a:rPr lang="en-US" sz="1100" b="0" i="0" u="none" strike="noStrike" cap="none" dirty="0" err="1">
                <a:solidFill>
                  <a:srgbClr val="000000"/>
                </a:solidFill>
                <a:effectLst/>
                <a:latin typeface="Arial"/>
                <a:ea typeface="Arial"/>
                <a:cs typeface="Arial"/>
                <a:sym typeface="Arial"/>
              </a:rPr>
              <a:t>handbook.tts.gsa.gov</a:t>
            </a:r>
            <a:r>
              <a:rPr lang="en-US" sz="1100" b="0" i="0" u="none" strike="noStrike" cap="none" dirty="0">
                <a:solidFill>
                  <a:srgbClr val="000000"/>
                </a:solidFill>
                <a:effectLst/>
                <a:latin typeface="Arial"/>
                <a:ea typeface="Arial"/>
                <a:cs typeface="Arial"/>
                <a:sym typeface="Arial"/>
              </a:rPr>
              <a:t>/code-of-conduct. We’ve posted the link to the code of conduct in the chat. </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We'll be posting other links and references into the chat as we go along, and I encourage you to ask questions in the chat at any time. If any member of our team can answer your question in the chat, we'll do so, otherwise there'll be some time for questions and answers at the end of the hour. Also, be sure to introduce yourself in the chat as well — it's nice to know who's here. It's good to have you here today. </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For those of you who find the chat distracting, you’re welcome to close or hide the chat window during the main presentation. You can reopen it later during the Q&amp;A session at the end of this call.</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So thanks! And, with that, let's get started!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3084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06200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9142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Congratulations, and great work, everyone! Each month there's a lot of hard work reflected in these humble screenshots. Be sure to let our team know when a new site launches, either with an email or a note on the USWDS public Slack channel!</a:t>
            </a:r>
          </a:p>
          <a:p>
            <a:pPr marL="0" lvl="0" indent="0" algn="l" rtl="0">
              <a:lnSpc>
                <a:spcPct val="100000"/>
              </a:lnSpc>
              <a:spcBef>
                <a:spcPts val="0"/>
              </a:spcBef>
              <a:spcAft>
                <a:spcPts val="0"/>
              </a:spcAft>
              <a:buSzPts val="1100"/>
              <a:buNone/>
            </a:pPr>
            <a:endParaRPr lang="en-US"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dirty="0"/>
              <a:t>So now, a few product updates.</a:t>
            </a:r>
          </a:p>
          <a:p>
            <a:pPr marL="0" lvl="0" indent="0" algn="l" rtl="0">
              <a:lnSpc>
                <a:spcPct val="100000"/>
              </a:lnSpc>
              <a:spcBef>
                <a:spcPts val="0"/>
              </a:spcBef>
              <a:spcAft>
                <a:spcPts val="0"/>
              </a:spcAft>
              <a:buSzPts val="1100"/>
              <a:buNone/>
            </a:pPr>
            <a:endParaRPr lang="en-US" sz="1400" dirty="0"/>
          </a:p>
        </p:txBody>
      </p:sp>
    </p:spTree>
    <p:extLst>
      <p:ext uri="{BB962C8B-B14F-4D97-AF65-F5344CB8AC3E}">
        <p14:creationId xmlns:p14="http://schemas.microsoft.com/office/powerpoint/2010/main" val="344787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bg>
      <p:bgPr>
        <a:solidFill>
          <a:srgbClr val="21212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pic>
        <p:nvPicPr>
          <p:cNvPr id="52" name="Google Shape;52;p86" descr="Unisted States Census Bureau"/>
          <p:cNvPicPr preferRelativeResize="0"/>
          <p:nvPr/>
        </p:nvPicPr>
        <p:blipFill rotWithShape="1">
          <a:blip r:embed="rId2">
            <a:alphaModFix/>
          </a:blip>
          <a:srcRect/>
          <a:stretch/>
        </p:blipFill>
        <p:spPr>
          <a:xfrm>
            <a:off x="6274617" y="2218618"/>
            <a:ext cx="1343024" cy="876300"/>
          </a:xfrm>
          <a:prstGeom prst="rect">
            <a:avLst/>
          </a:prstGeom>
          <a:noFill/>
          <a:ln>
            <a:noFill/>
          </a:ln>
        </p:spPr>
      </p:pic>
      <p:sp>
        <p:nvSpPr>
          <p:cNvPr id="53" name="Google Shape;53;p86"/>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86"/>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5" name="Google Shape;55;p86"/>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pic>
        <p:nvPicPr>
          <p:cNvPr id="56" name="Google Shape;56;p86" descr="GSA Starmark logo"/>
          <p:cNvPicPr preferRelativeResize="0"/>
          <p:nvPr/>
        </p:nvPicPr>
        <p:blipFill rotWithShape="1">
          <a:blip r:embed="rId3">
            <a:alphaModFix/>
          </a:blip>
          <a:srcRect/>
          <a:stretch/>
        </p:blipFill>
        <p:spPr>
          <a:xfrm>
            <a:off x="5349240" y="2311146"/>
            <a:ext cx="704850" cy="704850"/>
          </a:xfrm>
          <a:prstGeom prst="rect">
            <a:avLst/>
          </a:prstGeom>
          <a:noFill/>
          <a:ln>
            <a:noFill/>
          </a:ln>
        </p:spPr>
      </p:pic>
      <p:pic>
        <p:nvPicPr>
          <p:cNvPr id="57" name="Google Shape;57;p86" descr="Seal of the CIO Council"/>
          <p:cNvPicPr preferRelativeResize="0"/>
          <p:nvPr/>
        </p:nvPicPr>
        <p:blipFill rotWithShape="1">
          <a:blip r:embed="rId4">
            <a:alphaModFix/>
          </a:blip>
          <a:srcRect/>
          <a:stretch/>
        </p:blipFill>
        <p:spPr>
          <a:xfrm>
            <a:off x="7842083" y="2228850"/>
            <a:ext cx="866775" cy="866775"/>
          </a:xfrm>
          <a:prstGeom prst="rect">
            <a:avLst/>
          </a:prstGeom>
          <a:noFill/>
          <a:ln>
            <a:noFill/>
          </a:ln>
        </p:spPr>
      </p:pic>
      <p:sp>
        <p:nvSpPr>
          <p:cNvPr id="58" name="Google Shape;58;p86"/>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9" name="Google Shape;59;p86"/>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60"/>
        <p:cNvGrpSpPr/>
        <p:nvPr/>
      </p:nvGrpSpPr>
      <p:grpSpPr>
        <a:xfrm>
          <a:off x="0" y="0"/>
          <a:ext cx="0" cy="0"/>
          <a:chOff x="0" y="0"/>
          <a:chExt cx="0" cy="0"/>
        </a:xfrm>
      </p:grpSpPr>
      <p:sp>
        <p:nvSpPr>
          <p:cNvPr id="61" name="Google Shape;61;p87"/>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87"/>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3" name="Google Shape;63;p87"/>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4" name="Google Shape;64;p87"/>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5" name="Google Shape;65;p87"/>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woColTx">
  <p:cSld name="TITLE_AND_TWO_COLUMNS">
    <p:spTree>
      <p:nvGrpSpPr>
        <p:cNvPr id="1" name="Shape 11"/>
        <p:cNvGrpSpPr/>
        <p:nvPr/>
      </p:nvGrpSpPr>
      <p:grpSpPr>
        <a:xfrm>
          <a:off x="0" y="0"/>
          <a:ext cx="0" cy="0"/>
          <a:chOff x="0" y="0"/>
          <a:chExt cx="0" cy="0"/>
        </a:xfrm>
      </p:grpSpPr>
      <p:sp>
        <p:nvSpPr>
          <p:cNvPr id="12" name="Google Shape;12;p77"/>
          <p:cNvSpPr txBox="1">
            <a:spLocks noGrp="1"/>
          </p:cNvSpPr>
          <p:nvPr>
            <p:ph type="title"/>
          </p:nvPr>
        </p:nvSpPr>
        <p:spPr>
          <a:xfrm>
            <a:off x="5572050" y="1241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77"/>
          <p:cNvSpPr txBox="1">
            <a:spLocks noGrp="1"/>
          </p:cNvSpPr>
          <p:nvPr>
            <p:ph type="body" idx="1"/>
          </p:nvPr>
        </p:nvSpPr>
        <p:spPr>
          <a:xfrm>
            <a:off x="5572050" y="570085"/>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4" name="Google Shape;14;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12121"/>
        </a:solidFill>
        <a:effectLst/>
      </p:bgPr>
    </p:bg>
    <p:spTree>
      <p:nvGrpSpPr>
        <p:cNvPr id="1" name="Shape 15"/>
        <p:cNvGrpSpPr/>
        <p:nvPr/>
      </p:nvGrpSpPr>
      <p:grpSpPr>
        <a:xfrm>
          <a:off x="0" y="0"/>
          <a:ext cx="0" cy="0"/>
          <a:chOff x="0" y="0"/>
          <a:chExt cx="0" cy="0"/>
        </a:xfrm>
      </p:grpSpPr>
      <p:sp>
        <p:nvSpPr>
          <p:cNvPr id="16" name="Google Shape;16;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78"/>
          <p:cNvPicPr preferRelativeResize="0"/>
          <p:nvPr/>
        </p:nvPicPr>
        <p:blipFill rotWithShape="1">
          <a:blip r:embed="rId2">
            <a:alphaModFix/>
          </a:blip>
          <a:srcRect/>
          <a:stretch/>
        </p:blipFill>
        <p:spPr>
          <a:xfrm>
            <a:off x="3547725" y="1006850"/>
            <a:ext cx="2048550" cy="2048550"/>
          </a:xfrm>
          <a:prstGeom prst="rect">
            <a:avLst/>
          </a:prstGeom>
          <a:noFill/>
          <a:ln>
            <a:noFill/>
          </a:ln>
        </p:spPr>
      </p:pic>
      <p:pic>
        <p:nvPicPr>
          <p:cNvPr id="18" name="Google Shape;18;p78"/>
          <p:cNvPicPr preferRelativeResize="0"/>
          <p:nvPr/>
        </p:nvPicPr>
        <p:blipFill rotWithShape="1">
          <a:blip r:embed="rId3">
            <a:alphaModFix/>
          </a:blip>
          <a:srcRect/>
          <a:stretch/>
        </p:blipFill>
        <p:spPr>
          <a:xfrm>
            <a:off x="8276044" y="4291275"/>
            <a:ext cx="695492" cy="687650"/>
          </a:xfrm>
          <a:prstGeom prst="rect">
            <a:avLst/>
          </a:prstGeom>
          <a:noFill/>
          <a:ln>
            <a:noFill/>
          </a:ln>
        </p:spPr>
      </p:pic>
      <p:sp>
        <p:nvSpPr>
          <p:cNvPr id="19" name="Google Shape;19;p78"/>
          <p:cNvSpPr txBox="1">
            <a:spLocks noGrp="1"/>
          </p:cNvSpPr>
          <p:nvPr>
            <p:ph type="title"/>
          </p:nvPr>
        </p:nvSpPr>
        <p:spPr>
          <a:xfrm>
            <a:off x="0" y="3083876"/>
            <a:ext cx="9144000" cy="8013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2800"/>
              <a:buNone/>
              <a:defRPr sz="4400" b="1">
                <a:solidFill>
                  <a:srgbClr val="FFFFFF"/>
                </a:solidFill>
                <a:latin typeface="Public Sans"/>
                <a:ea typeface="Public Sans"/>
                <a:cs typeface="Public Sans"/>
                <a:sym typeface="Public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78"/>
          <p:cNvSpPr txBox="1">
            <a:spLocks noGrp="1"/>
          </p:cNvSpPr>
          <p:nvPr>
            <p:ph type="subTitle" idx="1"/>
          </p:nvPr>
        </p:nvSpPr>
        <p:spPr>
          <a:xfrm>
            <a:off x="906750" y="3776810"/>
            <a:ext cx="7330500" cy="630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rgbClr val="FFBE2E"/>
              </a:buClr>
              <a:buSzPts val="2400"/>
              <a:buFont typeface="Public Sans"/>
              <a:buNone/>
              <a:defRPr sz="2400">
                <a:solidFill>
                  <a:srgbClr val="FFBE2E"/>
                </a:solidFill>
                <a:latin typeface="Public Sans"/>
                <a:ea typeface="Public Sans"/>
                <a:cs typeface="Public Sans"/>
                <a:sym typeface="Public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1" name="Google Shape;21;p78"/>
          <p:cNvSpPr txBox="1">
            <a:spLocks noGrp="1"/>
          </p:cNvSpPr>
          <p:nvPr>
            <p:ph type="body" idx="2"/>
          </p:nvPr>
        </p:nvSpPr>
        <p:spPr>
          <a:xfrm>
            <a:off x="190875" y="4180975"/>
            <a:ext cx="8380500" cy="3936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Clr>
                <a:srgbClr val="FFFFFF"/>
              </a:buClr>
              <a:buSzPts val="1400"/>
              <a:buFont typeface="Public Sans"/>
              <a:buChar char="●"/>
              <a:defRPr sz="1400">
                <a:solidFill>
                  <a:srgbClr val="FFFFFF"/>
                </a:solidFill>
                <a:latin typeface="Public Sans"/>
                <a:ea typeface="Public Sans"/>
                <a:cs typeface="Public Sans"/>
                <a:sym typeface="Public Sans"/>
              </a:defRPr>
            </a:lvl1pPr>
            <a:lvl2pPr marL="914400" lvl="1"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2pPr>
            <a:lvl3pPr marL="1371600" lvl="2"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3pPr>
            <a:lvl4pPr marL="1828800" lvl="3"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4pPr>
            <a:lvl5pPr marL="2286000" lvl="4"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5pPr>
            <a:lvl6pPr marL="2743200" lvl="5"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6pPr>
            <a:lvl7pPr marL="3200400" lvl="6"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7pPr>
            <a:lvl8pPr marL="3657600" lvl="7"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8pPr>
            <a:lvl9pPr marL="4114800" lvl="8" indent="-317500" algn="ctr">
              <a:lnSpc>
                <a:spcPct val="115000"/>
              </a:lnSpc>
              <a:spcBef>
                <a:spcPts val="1600"/>
              </a:spcBef>
              <a:spcAft>
                <a:spcPts val="1600"/>
              </a:spcAft>
              <a:buClr>
                <a:srgbClr val="FFFFFF"/>
              </a:buClr>
              <a:buSzPts val="1400"/>
              <a:buFont typeface="Public Sans"/>
              <a:buChar char="■"/>
              <a:defRPr>
                <a:solidFill>
                  <a:srgbClr val="FFFFFF"/>
                </a:solidFill>
                <a:latin typeface="Public Sans"/>
                <a:ea typeface="Public Sans"/>
                <a:cs typeface="Public Sans"/>
                <a:sym typeface="Public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
        <p:cNvGrpSpPr/>
        <p:nvPr/>
      </p:nvGrpSpPr>
      <p:grpSpPr>
        <a:xfrm>
          <a:off x="0" y="0"/>
          <a:ext cx="0" cy="0"/>
          <a:chOff x="0" y="0"/>
          <a:chExt cx="0" cy="0"/>
        </a:xfrm>
      </p:grpSpPr>
      <p:sp>
        <p:nvSpPr>
          <p:cNvPr id="23" name="Google Shape;23;p7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4" name="Google Shape;24;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
        <p:cNvGrpSpPr/>
        <p:nvPr/>
      </p:nvGrpSpPr>
      <p:grpSpPr>
        <a:xfrm>
          <a:off x="0" y="0"/>
          <a:ext cx="0" cy="0"/>
          <a:chOff x="0" y="0"/>
          <a:chExt cx="0" cy="0"/>
        </a:xfrm>
      </p:grpSpPr>
      <p:sp>
        <p:nvSpPr>
          <p:cNvPr id="26" name="Google Shape;26;p8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8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8" name="Google Shape;28;p8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 name="Google Shape;29;p8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 name="Google Shape;30;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8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3" name="Google Shape;33;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8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8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7" name="Google Shape;37;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TS Slide Layout (KB)">
  <p:cSld name="TITLE_2">
    <p:spTree>
      <p:nvGrpSpPr>
        <p:cNvPr id="1" name="Shape 40"/>
        <p:cNvGrpSpPr/>
        <p:nvPr/>
      </p:nvGrpSpPr>
      <p:grpSpPr>
        <a:xfrm>
          <a:off x="0" y="0"/>
          <a:ext cx="0" cy="0"/>
          <a:chOff x="0" y="0"/>
          <a:chExt cx="0" cy="0"/>
        </a:xfrm>
      </p:grpSpPr>
      <p:sp>
        <p:nvSpPr>
          <p:cNvPr id="41" name="Google Shape;41;p8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8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43" name="Google Shape;43;p8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8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8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12121"/>
        </a:solidFill>
        <a:effectLst/>
      </p:bgPr>
    </p:bg>
    <p:spTree>
      <p:nvGrpSpPr>
        <p:cNvPr id="1" name="Shape 5"/>
        <p:cNvGrpSpPr/>
        <p:nvPr/>
      </p:nvGrpSpPr>
      <p:grpSpPr>
        <a:xfrm>
          <a:off x="0" y="0"/>
          <a:ext cx="0" cy="0"/>
          <a:chOff x="0" y="0"/>
          <a:chExt cx="0" cy="0"/>
        </a:xfrm>
      </p:grpSpPr>
      <p:sp>
        <p:nvSpPr>
          <p:cNvPr id="6" name="Google Shape;6;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endParaRPr/>
          </a:p>
        </p:txBody>
      </p:sp>
      <p:sp>
        <p:nvSpPr>
          <p:cNvPr id="7" name="Google Shape;7;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Public Sans"/>
              <a:buChar char="●"/>
              <a:defRPr sz="1800" b="0" i="0" u="none" strike="noStrike" cap="none">
                <a:solidFill>
                  <a:srgbClr val="FFFFFF"/>
                </a:solidFill>
                <a:latin typeface="Public Sans"/>
                <a:ea typeface="Public Sans"/>
                <a:cs typeface="Public Sans"/>
                <a:sym typeface="Public Sans"/>
              </a:defRPr>
            </a:lvl1pPr>
            <a:lvl2pPr marL="914400" marR="0" lvl="1"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2pPr>
            <a:lvl3pPr marL="1371600" marR="0" lvl="2"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3pPr>
            <a:lvl4pPr marL="1828800" marR="0" lvl="3"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4pPr>
            <a:lvl5pPr marL="2286000" marR="0" lvl="4"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5pPr>
            <a:lvl6pPr marL="2743200" marR="0" lvl="5"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6pPr>
            <a:lvl7pPr marL="3200400" marR="0" lvl="6"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7pPr>
            <a:lvl8pPr marL="3657600" marR="0" lvl="7"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8pPr>
            <a:lvl9pPr marL="4114800" marR="0" lvl="8" indent="-317500" algn="l" rtl="0">
              <a:lnSpc>
                <a:spcPct val="115000"/>
              </a:lnSpc>
              <a:spcBef>
                <a:spcPts val="1600"/>
              </a:spcBef>
              <a:spcAft>
                <a:spcPts val="160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9pPr>
          </a:lstStyle>
          <a:p>
            <a:endParaRPr/>
          </a:p>
        </p:txBody>
      </p:sp>
      <p:sp>
        <p:nvSpPr>
          <p:cNvPr id="8" name="Google Shape;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p85"/>
          <p:cNvSpPr/>
          <p:nvPr/>
        </p:nvSpPr>
        <p:spPr>
          <a:xfrm>
            <a:off x="0" y="3429000"/>
            <a:ext cx="9144000" cy="1599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 name="Google Shape;48;p85"/>
          <p:cNvSpPr txBox="1"/>
          <p:nvPr/>
        </p:nvSpPr>
        <p:spPr>
          <a:xfrm>
            <a:off x="628650" y="273844"/>
            <a:ext cx="7886700" cy="994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3400"/>
              <a:buFont typeface="Helvetica Neue"/>
              <a:buNone/>
            </a:pPr>
            <a:r>
              <a:rPr lang="en-US" sz="3400" b="1" i="0" u="none" strike="noStrike" cap="none">
                <a:solidFill>
                  <a:schemeClr val="lt1"/>
                </a:solidFill>
                <a:latin typeface="Helvetica Neue"/>
                <a:ea typeface="Helvetica Neue"/>
                <a:cs typeface="Helvetica Neue"/>
                <a:sym typeface="Helvetica Neue"/>
              </a:rPr>
              <a:t>Click to edit Master title style</a:t>
            </a:r>
            <a:endParaRPr sz="3400" b="1" i="0" u="none" strike="noStrike" cap="none">
              <a:solidFill>
                <a:schemeClr val="lt1"/>
              </a:solidFill>
              <a:latin typeface="Helvetica Neue"/>
              <a:ea typeface="Helvetica Neue"/>
              <a:cs typeface="Helvetica Neue"/>
              <a:sym typeface="Helvetica Neue"/>
            </a:endParaRPr>
          </a:p>
        </p:txBody>
      </p:sp>
      <p:sp>
        <p:nvSpPr>
          <p:cNvPr id="49" name="Google Shape;49;p85"/>
          <p:cNvSpPr txBox="1"/>
          <p:nvPr/>
        </p:nvSpPr>
        <p:spPr>
          <a:xfrm>
            <a:off x="628650" y="1314450"/>
            <a:ext cx="7886700" cy="800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b="1" i="1" u="none" strike="noStrike" cap="none">
                <a:solidFill>
                  <a:schemeClr val="lt1"/>
                </a:solidFill>
                <a:latin typeface="Helvetica Neue"/>
                <a:ea typeface="Helvetica Neue"/>
                <a:cs typeface="Helvetica Neue"/>
                <a:sym typeface="Helvetica Neue"/>
              </a:rPr>
              <a:t>Click to edit Subtitle</a:t>
            </a:r>
            <a:endParaRPr sz="2300" b="1" i="1" u="none" strike="noStrike" cap="none">
              <a:solidFill>
                <a:schemeClr val="lt1"/>
              </a:solidFill>
              <a:latin typeface="Helvetica Neue"/>
              <a:ea typeface="Helvetica Neue"/>
              <a:cs typeface="Helvetica Neue"/>
              <a:sym typeface="Helvetica Neue"/>
            </a:endParaRPr>
          </a:p>
        </p:txBody>
      </p:sp>
      <p:pic>
        <p:nvPicPr>
          <p:cNvPr id="50" name="Google Shape;50;p85"/>
          <p:cNvPicPr preferRelativeResize="0"/>
          <p:nvPr/>
        </p:nvPicPr>
        <p:blipFill rotWithShape="1">
          <a:blip r:embed="rId4">
            <a:alphaModFix/>
          </a:blip>
          <a:srcRect/>
          <a:stretch/>
        </p:blipFill>
        <p:spPr>
          <a:xfrm>
            <a:off x="0" y="0"/>
            <a:ext cx="9143999" cy="3429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uswds/uswds" TargetMode="External"/><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designsystem.digital.go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ai.gov/"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apps-nefsc.fisheries.noaa.gov/AV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gcmrc.gov/"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3346043"/>
            <a:ext cx="8144183" cy="14982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chemeClr val="lt1"/>
                </a:solidFill>
              </a:rPr>
              <a:t>USWDS Monthly Call</a:t>
            </a:r>
            <a:endParaRPr sz="4000" b="1" dirty="0">
              <a:solidFill>
                <a:schemeClr val="lt1"/>
              </a:solidFill>
            </a:endParaRPr>
          </a:p>
          <a:p>
            <a:pPr marL="0" lvl="0" indent="0" algn="ctr" rtl="0">
              <a:lnSpc>
                <a:spcPct val="95000"/>
              </a:lnSpc>
              <a:spcBef>
                <a:spcPts val="0"/>
              </a:spcBef>
              <a:spcAft>
                <a:spcPts val="0"/>
              </a:spcAft>
              <a:buSzPts val="2800"/>
              <a:buNone/>
            </a:pPr>
            <a:r>
              <a:rPr lang="en" sz="4000" dirty="0">
                <a:solidFill>
                  <a:srgbClr val="FFBE2E"/>
                </a:solidFill>
                <a:latin typeface="Public Sans Thin" pitchFamily="2" charset="77"/>
              </a:rPr>
              <a:t>April 2022</a:t>
            </a:r>
            <a:endParaRPr dirty="0">
              <a:latin typeface="Public Sans Thin" pitchFamily="2" charset="77"/>
            </a:endParaRPr>
          </a:p>
        </p:txBody>
      </p:sp>
      <p:pic>
        <p:nvPicPr>
          <p:cNvPr id="6" name="logo 1" descr="USWDS logo">
            <a:extLst>
              <a:ext uri="{FF2B5EF4-FFF2-40B4-BE49-F238E27FC236}">
                <a16:creationId xmlns:a16="http://schemas.microsoft.com/office/drawing/2014/main" id="{E75CF879-C1AF-6A43-BEA6-0C9EEF9C9F4C}"/>
              </a:ext>
            </a:extLst>
          </p:cNvPr>
          <p:cNvPicPr>
            <a:picLocks noChangeAspect="1"/>
          </p:cNvPicPr>
          <p:nvPr/>
        </p:nvPicPr>
        <p:blipFill>
          <a:blip r:embed="rId3"/>
          <a:stretch>
            <a:fillRect/>
          </a:stretch>
        </p:blipFill>
        <p:spPr>
          <a:xfrm>
            <a:off x="3230256" y="630958"/>
            <a:ext cx="2648330" cy="2504622"/>
          </a:xfrm>
          <a:prstGeom prst="rect">
            <a:avLst/>
          </a:prstGeom>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6922180" y="4780203"/>
            <a:ext cx="2057400"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1</a:t>
            </a:fld>
            <a:endParaRPr lang="en-US" kern="1200" dirty="0">
              <a:solidFill>
                <a:schemeClr val="bg1"/>
              </a:solidFill>
              <a:latin typeface="Franklin Gothic Book" panose="020B05030201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04CF85"/>
                </a:solidFill>
                <a:latin typeface="Public Sans"/>
                <a:ea typeface="Public Sans"/>
                <a:cs typeface="Public Sans"/>
                <a:sym typeface="Public Sans"/>
              </a:rPr>
              <a:t>USWDS 2.13.3</a:t>
            </a:r>
            <a:br>
              <a:rPr lang="en-US" sz="4000" dirty="0">
                <a:solidFill>
                  <a:srgbClr val="04CF85"/>
                </a:solidFill>
                <a:latin typeface="Public Sans"/>
                <a:ea typeface="Public Sans"/>
                <a:cs typeface="Public Sans"/>
                <a:sym typeface="Public Sans"/>
              </a:rPr>
            </a:br>
            <a:r>
              <a:rPr lang="en-US" sz="4000" b="0" dirty="0">
                <a:solidFill>
                  <a:schemeClr val="bg1"/>
                </a:solidFill>
              </a:rPr>
              <a:t>Out now</a:t>
            </a:r>
            <a:endParaRPr sz="4000" b="0" dirty="0">
              <a:solidFill>
                <a:schemeClr val="bg1"/>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10</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25431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967EFB"/>
                </a:solidFill>
                <a:latin typeface="Public Sans"/>
                <a:ea typeface="Public Sans"/>
                <a:cs typeface="Public Sans"/>
                <a:sym typeface="Public Sans"/>
              </a:rPr>
              <a:t>USWDS 3.0.0 Beta 5</a:t>
            </a:r>
            <a:br>
              <a:rPr lang="en-US" sz="4000" dirty="0">
                <a:solidFill>
                  <a:srgbClr val="967EFB"/>
                </a:solidFill>
                <a:latin typeface="Public Sans"/>
                <a:ea typeface="Public Sans"/>
                <a:cs typeface="Public Sans"/>
                <a:sym typeface="Public Sans"/>
              </a:rPr>
            </a:br>
            <a:r>
              <a:rPr lang="en-US" sz="4000" b="0" dirty="0">
                <a:solidFill>
                  <a:schemeClr val="bg1"/>
                </a:solidFill>
                <a:latin typeface="Public Sans"/>
                <a:ea typeface="Public Sans"/>
                <a:cs typeface="Public Sans"/>
                <a:sym typeface="Public Sans"/>
              </a:rPr>
              <a:t>Out now</a:t>
            </a:r>
            <a:endParaRPr sz="4000" b="0" dirty="0">
              <a:solidFill>
                <a:schemeClr val="bg1"/>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11</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16712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EF38A3"/>
                </a:solidFill>
                <a:latin typeface="Public Sans"/>
                <a:ea typeface="Public Sans"/>
                <a:cs typeface="Public Sans"/>
                <a:sym typeface="Public Sans"/>
              </a:rPr>
              <a:t>USWDS 3.0.0</a:t>
            </a:r>
            <a:br>
              <a:rPr lang="en-US" sz="4000" dirty="0">
                <a:solidFill>
                  <a:srgbClr val="967EFB"/>
                </a:solidFill>
                <a:latin typeface="Public Sans"/>
                <a:ea typeface="Public Sans"/>
                <a:cs typeface="Public Sans"/>
                <a:sym typeface="Public Sans"/>
              </a:rPr>
            </a:br>
            <a:r>
              <a:rPr lang="en-US" sz="4000" b="0" dirty="0">
                <a:solidFill>
                  <a:schemeClr val="bg1"/>
                </a:solidFill>
                <a:latin typeface="Public Sans"/>
                <a:ea typeface="Public Sans"/>
                <a:cs typeface="Public Sans"/>
                <a:sym typeface="Public Sans"/>
              </a:rPr>
              <a:t>Next Thursday: 4/28/22</a:t>
            </a:r>
            <a:endParaRPr sz="4000" b="0" dirty="0">
              <a:solidFill>
                <a:schemeClr val="bg1"/>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12</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72790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47"/>
        <p:cNvGrpSpPr/>
        <p:nvPr/>
      </p:nvGrpSpPr>
      <p:grpSpPr>
        <a:xfrm>
          <a:off x="0" y="0"/>
          <a:ext cx="0" cy="0"/>
          <a:chOff x="0" y="0"/>
          <a:chExt cx="0" cy="0"/>
        </a:xfrm>
      </p:grpSpPr>
      <p:sp>
        <p:nvSpPr>
          <p:cNvPr id="148" name="name"/>
          <p:cNvSpPr txBox="1">
            <a:spLocks noGrp="1"/>
          </p:cNvSpPr>
          <p:nvPr>
            <p:ph type="title" idx="4294967295"/>
          </p:nvPr>
        </p:nvSpPr>
        <p:spPr>
          <a:xfrm>
            <a:off x="526942" y="1624720"/>
            <a:ext cx="8066017" cy="65664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4000" b="1" dirty="0">
                <a:solidFill>
                  <a:srgbClr val="FFBE2E"/>
                </a:solidFill>
                <a:latin typeface="Public Sans" pitchFamily="2" charset="77"/>
                <a:ea typeface="Public Sans Thin"/>
                <a:cs typeface="Public Sans Thin"/>
                <a:sym typeface="Public Sans Thin"/>
              </a:rPr>
              <a:t>USWDS 3.0 in the real world</a:t>
            </a:r>
            <a:endParaRPr sz="4000" dirty="0">
              <a:solidFill>
                <a:srgbClr val="FFBE2E"/>
              </a:solidFill>
              <a:latin typeface="Public Sans" pitchFamily="2" charset="77"/>
            </a:endParaRPr>
          </a:p>
        </p:txBody>
      </p:sp>
      <p:pic>
        <p:nvPicPr>
          <p:cNvPr id="6" name="Picture 5">
            <a:extLst>
              <a:ext uri="{FF2B5EF4-FFF2-40B4-BE49-F238E27FC236}">
                <a16:creationId xmlns:a16="http://schemas.microsoft.com/office/drawing/2014/main" id="{3B8D6026-B0E3-8349-B30B-E6813C6E5799}"/>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1997075" y="2862131"/>
            <a:ext cx="5149849" cy="2710447"/>
          </a:xfrm>
          <a:prstGeom prst="rect">
            <a:avLst/>
          </a:prstGeom>
        </p:spPr>
      </p:pic>
      <p:sp>
        <p:nvSpPr>
          <p:cNvPr id="5" name="Slide Number Placeholder 10">
            <a:extLst>
              <a:ext uri="{FF2B5EF4-FFF2-40B4-BE49-F238E27FC236}">
                <a16:creationId xmlns:a16="http://schemas.microsoft.com/office/drawing/2014/main" id="{E6560333-000C-4140-80C7-90997C662E46}"/>
              </a:ext>
            </a:extLst>
          </p:cNvPr>
          <p:cNvSpPr>
            <a:spLocks noGrp="1"/>
          </p:cNvSpPr>
          <p:nvPr>
            <p:ph type="sldNum" sz="quarter" idx="12"/>
          </p:nvPr>
        </p:nvSpPr>
        <p:spPr>
          <a:xfrm>
            <a:off x="6909813" y="4774379"/>
            <a:ext cx="2057400" cy="273844"/>
          </a:xfrm>
        </p:spPr>
        <p:txBody>
          <a:bodyPr/>
          <a:lstStyle/>
          <a:p>
            <a:pPr defTabSz="685800">
              <a:buClrTx/>
              <a:defRPr/>
            </a:pPr>
            <a:fld id="{25AFEA32-29CA-4500-92AF-A0C955316540}" type="slidenum">
              <a:rPr lang="en-US" kern="1200">
                <a:solidFill>
                  <a:schemeClr val="tx1"/>
                </a:solidFill>
                <a:latin typeface="Franklin Gothic Book" panose="020B0503020102020204" pitchFamily="34" charset="0"/>
                <a:ea typeface="+mn-ea"/>
                <a:cs typeface="+mn-cs"/>
              </a:rPr>
              <a:pPr defTabSz="685800">
                <a:buClrTx/>
                <a:defRPr/>
              </a:pPr>
              <a:t>13</a:t>
            </a:fld>
            <a:endParaRPr lang="en-US" kern="1200" dirty="0">
              <a:solidFill>
                <a:schemeClr val="tx1"/>
              </a:solidFill>
              <a:latin typeface="Franklin Gothic Book" panose="020B0503020102020204" pitchFamily="34" charset="0"/>
              <a:ea typeface="+mn-ea"/>
              <a:cs typeface="+mn-cs"/>
            </a:endParaRPr>
          </a:p>
        </p:txBody>
      </p:sp>
    </p:spTree>
    <p:extLst>
      <p:ext uri="{BB962C8B-B14F-4D97-AF65-F5344CB8AC3E}">
        <p14:creationId xmlns:p14="http://schemas.microsoft.com/office/powerpoint/2010/main" val="253802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47"/>
        <p:cNvGrpSpPr/>
        <p:nvPr/>
      </p:nvGrpSpPr>
      <p:grpSpPr>
        <a:xfrm>
          <a:off x="0" y="0"/>
          <a:ext cx="0" cy="0"/>
          <a:chOff x="0" y="0"/>
          <a:chExt cx="0" cy="0"/>
        </a:xfrm>
      </p:grpSpPr>
      <p:sp>
        <p:nvSpPr>
          <p:cNvPr id="148" name="name"/>
          <p:cNvSpPr txBox="1">
            <a:spLocks noGrp="1"/>
          </p:cNvSpPr>
          <p:nvPr>
            <p:ph type="title" idx="4294967295"/>
          </p:nvPr>
        </p:nvSpPr>
        <p:spPr>
          <a:xfrm>
            <a:off x="337551" y="1536312"/>
            <a:ext cx="4664765" cy="656649"/>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2800"/>
              <a:buNone/>
            </a:pPr>
            <a:r>
              <a:rPr lang="en" sz="3200" b="1" dirty="0">
                <a:solidFill>
                  <a:srgbClr val="FFBE2E"/>
                </a:solidFill>
                <a:latin typeface="Public Sans" pitchFamily="2" charset="77"/>
                <a:ea typeface="Public Sans Thin"/>
                <a:cs typeface="Public Sans Thin"/>
                <a:sym typeface="Public Sans Thin"/>
              </a:rPr>
              <a:t>Matthew Bogdan</a:t>
            </a:r>
            <a:endParaRPr sz="3200" b="1" dirty="0">
              <a:solidFill>
                <a:srgbClr val="FFBE2E"/>
              </a:solidFill>
              <a:latin typeface="Public Sans" pitchFamily="2" charset="77"/>
            </a:endParaRPr>
          </a:p>
        </p:txBody>
      </p:sp>
      <p:sp>
        <p:nvSpPr>
          <p:cNvPr id="149" name="attrib"/>
          <p:cNvSpPr txBox="1">
            <a:spLocks noGrp="1"/>
          </p:cNvSpPr>
          <p:nvPr>
            <p:ph type="body" idx="4294967295"/>
          </p:nvPr>
        </p:nvSpPr>
        <p:spPr>
          <a:xfrm>
            <a:off x="4125683" y="1489014"/>
            <a:ext cx="4754442" cy="796143"/>
          </a:xfrm>
          <a:prstGeom prst="rect">
            <a:avLst/>
          </a:prstGeom>
          <a:noFill/>
          <a:ln>
            <a:noFill/>
          </a:ln>
        </p:spPr>
        <p:txBody>
          <a:bodyPr spcFirstLastPara="1" wrap="square" lIns="91425" tIns="91425" rIns="91425" bIns="91425" anchor="ctr" anchorCtr="0">
            <a:noAutofit/>
          </a:bodyPr>
          <a:lstStyle/>
          <a:p>
            <a:pPr marL="0" lvl="0" indent="0" algn="r">
              <a:lnSpc>
                <a:spcPct val="95000"/>
              </a:lnSpc>
              <a:buNone/>
            </a:pPr>
            <a:r>
              <a:rPr lang="en-US" sz="2800" dirty="0">
                <a:solidFill>
                  <a:schemeClr val="bg1"/>
                </a:solidFill>
                <a:latin typeface="Public Sans" pitchFamily="2" charset="77"/>
              </a:rPr>
              <a:t>Lead Engineer (Detail)</a:t>
            </a:r>
            <a:br>
              <a:rPr lang="en-US" sz="2800" b="1" dirty="0">
                <a:solidFill>
                  <a:schemeClr val="bg1"/>
                </a:solidFill>
                <a:latin typeface="Public Sans" pitchFamily="2" charset="77"/>
              </a:rPr>
            </a:br>
            <a:r>
              <a:rPr lang="en-US" sz="2800" b="1" dirty="0" err="1">
                <a:solidFill>
                  <a:schemeClr val="bg1"/>
                </a:solidFill>
                <a:latin typeface="Public Sans" pitchFamily="2" charset="77"/>
              </a:rPr>
              <a:t>Digital.gov</a:t>
            </a:r>
            <a:endParaRPr lang="en-US" sz="2800" b="1" dirty="0">
              <a:solidFill>
                <a:schemeClr val="bg1"/>
              </a:solidFill>
              <a:latin typeface="Public Sans" pitchFamily="2" charset="77"/>
            </a:endParaRPr>
          </a:p>
        </p:txBody>
      </p:sp>
      <p:sp>
        <p:nvSpPr>
          <p:cNvPr id="5" name="Slide Number Placeholder 10">
            <a:extLst>
              <a:ext uri="{FF2B5EF4-FFF2-40B4-BE49-F238E27FC236}">
                <a16:creationId xmlns:a16="http://schemas.microsoft.com/office/drawing/2014/main" id="{E6560333-000C-4140-80C7-90997C662E46}"/>
              </a:ext>
            </a:extLst>
          </p:cNvPr>
          <p:cNvSpPr>
            <a:spLocks noGrp="1"/>
          </p:cNvSpPr>
          <p:nvPr>
            <p:ph type="sldNum" sz="quarter" idx="12"/>
          </p:nvPr>
        </p:nvSpPr>
        <p:spPr>
          <a:xfrm>
            <a:off x="6909813" y="4774379"/>
            <a:ext cx="2057400" cy="273844"/>
          </a:xfrm>
        </p:spPr>
        <p:txBody>
          <a:bodyPr/>
          <a:lstStyle/>
          <a:p>
            <a:pPr defTabSz="685800">
              <a:buClrTx/>
              <a:defRPr/>
            </a:pPr>
            <a:fld id="{25AFEA32-29CA-4500-92AF-A0C955316540}" type="slidenum">
              <a:rPr lang="en-US" kern="1200">
                <a:solidFill>
                  <a:schemeClr val="bg1"/>
                </a:solidFill>
                <a:latin typeface="Franklin Gothic Book" panose="020B0503020102020204" pitchFamily="34" charset="0"/>
                <a:ea typeface="+mn-ea"/>
                <a:cs typeface="+mn-cs"/>
              </a:rPr>
              <a:pPr defTabSz="685800">
                <a:buClrTx/>
                <a:defRPr/>
              </a:pPr>
              <a:t>14</a:t>
            </a:fld>
            <a:endParaRPr lang="en-US" kern="1200">
              <a:solidFill>
                <a:schemeClr val="bg1"/>
              </a:solidFill>
              <a:latin typeface="Franklin Gothic Book" panose="020B0503020102020204" pitchFamily="34" charset="0"/>
              <a:ea typeface="+mn-ea"/>
              <a:cs typeface="+mn-cs"/>
            </a:endParaRPr>
          </a:p>
        </p:txBody>
      </p:sp>
      <p:pic>
        <p:nvPicPr>
          <p:cNvPr id="3" name="Picture 2">
            <a:extLst>
              <a:ext uri="{FF2B5EF4-FFF2-40B4-BE49-F238E27FC236}">
                <a16:creationId xmlns:a16="http://schemas.microsoft.com/office/drawing/2014/main" id="{06308623-475C-FA47-9A1F-8AEB26A2B47D}"/>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1997075" y="2862131"/>
            <a:ext cx="5149849" cy="2710447"/>
          </a:xfrm>
          <a:prstGeom prst="rect">
            <a:avLst/>
          </a:prstGeom>
        </p:spPr>
      </p:pic>
    </p:spTree>
    <p:extLst>
      <p:ext uri="{BB962C8B-B14F-4D97-AF65-F5344CB8AC3E}">
        <p14:creationId xmlns:p14="http://schemas.microsoft.com/office/powerpoint/2010/main" val="243386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BE2E"/>
        </a:solidFill>
        <a:effectLst/>
      </p:bgPr>
    </p:bg>
    <p:spTree>
      <p:nvGrpSpPr>
        <p:cNvPr id="1" name="Shape 550"/>
        <p:cNvGrpSpPr/>
        <p:nvPr/>
      </p:nvGrpSpPr>
      <p:grpSpPr>
        <a:xfrm>
          <a:off x="0" y="0"/>
          <a:ext cx="0" cy="0"/>
          <a:chOff x="0" y="0"/>
          <a:chExt cx="0" cy="0"/>
        </a:xfrm>
      </p:grpSpPr>
      <p:sp>
        <p:nvSpPr>
          <p:cNvPr id="551" name="Google Shape;551;p7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171717"/>
                </a:solidFill>
                <a:latin typeface="Public Sans"/>
                <a:ea typeface="Public Sans"/>
                <a:cs typeface="Public Sans"/>
                <a:sym typeface="Public Sans"/>
              </a:rPr>
              <a:t>Q&amp;A</a:t>
            </a:r>
            <a:endParaRPr sz="4000" dirty="0">
              <a:solidFill>
                <a:srgbClr val="171717"/>
              </a:solidFill>
              <a:latin typeface="Public Sans"/>
              <a:ea typeface="Public Sans"/>
              <a:cs typeface="Public Sans"/>
              <a:sym typeface="Public Sans"/>
            </a:endParaRPr>
          </a:p>
        </p:txBody>
      </p:sp>
      <p:pic>
        <p:nvPicPr>
          <p:cNvPr id="552" name="Google Shape;552;p73">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555172" y="3720369"/>
            <a:ext cx="8120743" cy="1423131"/>
          </a:xfrm>
          <a:prstGeom prst="rect">
            <a:avLst/>
          </a:prstGeom>
          <a:noFill/>
          <a:ln>
            <a:noFill/>
          </a:ln>
        </p:spPr>
      </p:pic>
      <p:sp>
        <p:nvSpPr>
          <p:cNvPr id="553" name="Google Shape;553;p7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171717"/>
              </a:buClr>
              <a:buSzPts val="1000"/>
              <a:buNone/>
            </a:pPr>
            <a:fld id="{00000000-1234-1234-1234-123412341234}" type="slidenum">
              <a:rPr lang="en-US">
                <a:solidFill>
                  <a:srgbClr val="171717"/>
                </a:solidFill>
                <a:latin typeface="Libre Franklin"/>
                <a:ea typeface="Libre Franklin"/>
                <a:cs typeface="Libre Franklin"/>
                <a:sym typeface="Libre Franklin"/>
              </a:rPr>
              <a:t>15</a:t>
            </a:fld>
            <a:endParaRPr>
              <a:solidFill>
                <a:srgbClr val="171717"/>
              </a:solidFill>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557"/>
        <p:cNvGrpSpPr/>
        <p:nvPr/>
      </p:nvGrpSpPr>
      <p:grpSpPr>
        <a:xfrm>
          <a:off x="0" y="0"/>
          <a:ext cx="0" cy="0"/>
          <a:chOff x="0" y="0"/>
          <a:chExt cx="0" cy="0"/>
        </a:xfrm>
      </p:grpSpPr>
      <p:sp>
        <p:nvSpPr>
          <p:cNvPr id="558" name="Google Shape;558;p74"/>
          <p:cNvSpPr txBox="1">
            <a:spLocks noGrp="1"/>
          </p:cNvSpPr>
          <p:nvPr>
            <p:ph type="title"/>
          </p:nvPr>
        </p:nvSpPr>
        <p:spPr>
          <a:xfrm>
            <a:off x="476258" y="40402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b="0" dirty="0">
                <a:solidFill>
                  <a:srgbClr val="FFBE2E"/>
                </a:solidFill>
                <a:latin typeface="Public Sans Thin"/>
                <a:ea typeface="Public Sans Thin"/>
                <a:cs typeface="Public Sans Thin"/>
                <a:sym typeface="Public Sans Thin"/>
              </a:rPr>
              <a:t>Next month</a:t>
            </a:r>
            <a:endParaRPr dirty="0">
              <a:solidFill>
                <a:srgbClr val="B3B3B3"/>
              </a:solidFill>
            </a:endParaRPr>
          </a:p>
        </p:txBody>
      </p:sp>
      <p:sp>
        <p:nvSpPr>
          <p:cNvPr id="559" name="Google Shape;559;p74"/>
          <p:cNvSpPr txBox="1">
            <a:spLocks noGrp="1"/>
          </p:cNvSpPr>
          <p:nvPr>
            <p:ph type="body" idx="1"/>
          </p:nvPr>
        </p:nvSpPr>
        <p:spPr>
          <a:xfrm>
            <a:off x="492274" y="851124"/>
            <a:ext cx="7985682" cy="1454371"/>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4000" b="1" dirty="0">
                <a:solidFill>
                  <a:schemeClr val="lt1"/>
                </a:solidFill>
              </a:rPr>
              <a:t>May: </a:t>
            </a:r>
            <a:br>
              <a:rPr lang="en-US" sz="4000" b="1" dirty="0">
                <a:solidFill>
                  <a:schemeClr val="lt1"/>
                </a:solidFill>
              </a:rPr>
            </a:br>
            <a:r>
              <a:rPr lang="en-US" sz="4000" b="1" dirty="0">
                <a:solidFill>
                  <a:schemeClr val="lt1"/>
                </a:solidFill>
              </a:rPr>
              <a:t>Optimizing USWDS 3.0</a:t>
            </a:r>
          </a:p>
        </p:txBody>
      </p:sp>
      <p:sp>
        <p:nvSpPr>
          <p:cNvPr id="560" name="Google Shape;560;p74"/>
          <p:cNvSpPr txBox="1">
            <a:spLocks noGrp="1"/>
          </p:cNvSpPr>
          <p:nvPr>
            <p:ph type="body" idx="1"/>
          </p:nvPr>
        </p:nvSpPr>
        <p:spPr>
          <a:xfrm>
            <a:off x="1428086" y="2522157"/>
            <a:ext cx="6910372" cy="1770156"/>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2800" dirty="0">
                <a:solidFill>
                  <a:srgbClr val="FFBE2E"/>
                </a:solidFill>
                <a:latin typeface="Public Sans Thin"/>
                <a:ea typeface="Public Sans Thin"/>
                <a:cs typeface="Public Sans Thin"/>
                <a:sym typeface="Public Sans Thin"/>
              </a:rPr>
              <a:t>#</a:t>
            </a:r>
            <a:r>
              <a:rPr lang="en-US" sz="2800" dirty="0" err="1">
                <a:solidFill>
                  <a:srgbClr val="FFBE2E"/>
                </a:solidFill>
                <a:latin typeface="Public Sans Thin"/>
                <a:ea typeface="Public Sans Thin"/>
                <a:cs typeface="Public Sans Thin"/>
                <a:sym typeface="Public Sans Thin"/>
              </a:rPr>
              <a:t>uswds</a:t>
            </a:r>
            <a:r>
              <a:rPr lang="en-US" sz="2800" dirty="0">
                <a:solidFill>
                  <a:srgbClr val="FFBE2E"/>
                </a:solidFill>
                <a:latin typeface="Public Sans Thin"/>
                <a:ea typeface="Public Sans Thin"/>
                <a:cs typeface="Public Sans Thin"/>
                <a:sym typeface="Public Sans Thin"/>
              </a:rPr>
              <a:t>-public</a:t>
            </a:r>
            <a:endParaRPr dirty="0"/>
          </a:p>
          <a:p>
            <a:pPr marL="0" lvl="0" indent="0" algn="l" rtl="0">
              <a:lnSpc>
                <a:spcPct val="110000"/>
              </a:lnSpc>
              <a:spcBef>
                <a:spcPts val="1200"/>
              </a:spcBef>
              <a:spcAft>
                <a:spcPts val="0"/>
              </a:spcAft>
              <a:buSzPts val="1400"/>
              <a:buNone/>
            </a:pPr>
            <a:r>
              <a:rPr lang="en-US" sz="2800" dirty="0">
                <a:solidFill>
                  <a:srgbClr val="FFBE2E"/>
                </a:solidFill>
                <a:latin typeface="Public Sans Thin"/>
                <a:ea typeface="Public Sans Thin"/>
                <a:cs typeface="Public Sans Thin"/>
                <a:sym typeface="Public Sans Thin"/>
                <a:hlinkClick r:id="rId3"/>
              </a:rPr>
              <a:t>USWDS on GitHub</a:t>
            </a:r>
            <a:endParaRPr sz="2800" dirty="0">
              <a:solidFill>
                <a:srgbClr val="FFBE2E"/>
              </a:solidFill>
              <a:latin typeface="Public Sans Thin"/>
              <a:ea typeface="Public Sans Thin"/>
              <a:cs typeface="Public Sans Thin"/>
              <a:sym typeface="Public Sans Thin"/>
            </a:endParaRPr>
          </a:p>
          <a:p>
            <a:pPr marL="0" lvl="0" indent="0" algn="l" rtl="0">
              <a:lnSpc>
                <a:spcPct val="110000"/>
              </a:lnSpc>
              <a:spcBef>
                <a:spcPts val="1200"/>
              </a:spcBef>
              <a:spcAft>
                <a:spcPts val="1200"/>
              </a:spcAft>
              <a:buSzPts val="1400"/>
              <a:buNone/>
            </a:pPr>
            <a:r>
              <a:rPr lang="en-US" sz="2800" dirty="0">
                <a:solidFill>
                  <a:srgbClr val="FFBE2E"/>
                </a:solidFill>
                <a:latin typeface="Public Sans Thin"/>
                <a:ea typeface="Public Sans Thin"/>
                <a:cs typeface="Public Sans Thin"/>
                <a:sym typeface="Public Sans Thin"/>
                <a:hlinkClick r:id="rId4"/>
              </a:rPr>
              <a:t>USWDS website</a:t>
            </a:r>
            <a:endParaRPr sz="2800" dirty="0">
              <a:solidFill>
                <a:srgbClr val="FFBE2E"/>
              </a:solidFill>
              <a:latin typeface="Public Sans Thin"/>
              <a:ea typeface="Public Sans Thin"/>
              <a:cs typeface="Public Sans Thin"/>
              <a:sym typeface="Public Sans Thin"/>
            </a:endParaRPr>
          </a:p>
        </p:txBody>
      </p:sp>
      <p:cxnSp>
        <p:nvCxnSpPr>
          <p:cNvPr id="561" name="Google Shape;561;p74">
            <a:extLst>
              <a:ext uri="{C183D7F6-B498-43B3-948B-1728B52AA6E4}">
                <adec:decorative xmlns:adec="http://schemas.microsoft.com/office/drawing/2017/decorative" val="1"/>
              </a:ext>
            </a:extLst>
          </p:cNvPr>
          <p:cNvCxnSpPr/>
          <p:nvPr/>
        </p:nvCxnSpPr>
        <p:spPr>
          <a:xfrm>
            <a:off x="683089" y="2514604"/>
            <a:ext cx="7655368" cy="0"/>
          </a:xfrm>
          <a:prstGeom prst="straightConnector1">
            <a:avLst/>
          </a:prstGeom>
          <a:noFill/>
          <a:ln w="9525" cap="flat" cmpd="sng">
            <a:solidFill>
              <a:srgbClr val="FFBE2E"/>
            </a:solidFill>
            <a:prstDash val="solid"/>
            <a:round/>
            <a:headEnd type="none" w="sm" len="sm"/>
            <a:tailEnd type="none" w="sm" len="sm"/>
          </a:ln>
        </p:spPr>
      </p:cxnSp>
      <p:pic>
        <p:nvPicPr>
          <p:cNvPr id="562" name="Google Shape;562;p74">
            <a:extLst>
              <a:ext uri="{C183D7F6-B498-43B3-948B-1728B52AA6E4}">
                <adec:decorative xmlns:adec="http://schemas.microsoft.com/office/drawing/2017/decorative" val="1"/>
              </a:ext>
            </a:extLst>
          </p:cNvPr>
          <p:cNvPicPr preferRelativeResize="0"/>
          <p:nvPr/>
        </p:nvPicPr>
        <p:blipFill rotWithShape="1">
          <a:blip r:embed="rId5">
            <a:alphaModFix/>
          </a:blip>
          <a:srcRect/>
          <a:stretch/>
        </p:blipFill>
        <p:spPr>
          <a:xfrm>
            <a:off x="896876" y="2646250"/>
            <a:ext cx="387637" cy="387637"/>
          </a:xfrm>
          <a:prstGeom prst="rect">
            <a:avLst/>
          </a:prstGeom>
          <a:noFill/>
          <a:ln>
            <a:noFill/>
          </a:ln>
        </p:spPr>
      </p:pic>
      <p:cxnSp>
        <p:nvCxnSpPr>
          <p:cNvPr id="563" name="Google Shape;563;p74">
            <a:extLst>
              <a:ext uri="{C183D7F6-B498-43B3-948B-1728B52AA6E4}">
                <adec:decorative xmlns:adec="http://schemas.microsoft.com/office/drawing/2017/decorative" val="1"/>
              </a:ext>
            </a:extLst>
          </p:cNvPr>
          <p:cNvCxnSpPr/>
          <p:nvPr/>
        </p:nvCxnSpPr>
        <p:spPr>
          <a:xfrm>
            <a:off x="683089" y="3167746"/>
            <a:ext cx="7655368" cy="0"/>
          </a:xfrm>
          <a:prstGeom prst="straightConnector1">
            <a:avLst/>
          </a:prstGeom>
          <a:noFill/>
          <a:ln w="9525" cap="flat" cmpd="sng">
            <a:solidFill>
              <a:srgbClr val="FFBE2E"/>
            </a:solidFill>
            <a:prstDash val="solid"/>
            <a:round/>
            <a:headEnd type="none" w="sm" len="sm"/>
            <a:tailEnd type="none" w="sm" len="sm"/>
          </a:ln>
        </p:spPr>
      </p:cxnSp>
      <p:pic>
        <p:nvPicPr>
          <p:cNvPr id="564" name="Google Shape;564;p74">
            <a:extLst>
              <a:ext uri="{C183D7F6-B498-43B3-948B-1728B52AA6E4}">
                <adec:decorative xmlns:adec="http://schemas.microsoft.com/office/drawing/2017/decorative" val="1"/>
              </a:ext>
            </a:extLst>
          </p:cNvPr>
          <p:cNvPicPr preferRelativeResize="0"/>
          <p:nvPr/>
        </p:nvPicPr>
        <p:blipFill rotWithShape="1">
          <a:blip r:embed="rId6">
            <a:alphaModFix/>
          </a:blip>
          <a:srcRect/>
          <a:stretch/>
        </p:blipFill>
        <p:spPr>
          <a:xfrm>
            <a:off x="859959" y="3272477"/>
            <a:ext cx="424554" cy="415325"/>
          </a:xfrm>
          <a:prstGeom prst="rect">
            <a:avLst/>
          </a:prstGeom>
          <a:noFill/>
          <a:ln>
            <a:noFill/>
          </a:ln>
        </p:spPr>
      </p:pic>
      <p:cxnSp>
        <p:nvCxnSpPr>
          <p:cNvPr id="565" name="Google Shape;565;p74">
            <a:extLst>
              <a:ext uri="{C183D7F6-B498-43B3-948B-1728B52AA6E4}">
                <adec:decorative xmlns:adec="http://schemas.microsoft.com/office/drawing/2017/decorative" val="1"/>
              </a:ext>
            </a:extLst>
          </p:cNvPr>
          <p:cNvCxnSpPr/>
          <p:nvPr/>
        </p:nvCxnSpPr>
        <p:spPr>
          <a:xfrm>
            <a:off x="683089" y="3799118"/>
            <a:ext cx="7655368" cy="0"/>
          </a:xfrm>
          <a:prstGeom prst="straightConnector1">
            <a:avLst/>
          </a:prstGeom>
          <a:noFill/>
          <a:ln w="9525" cap="flat" cmpd="sng">
            <a:solidFill>
              <a:srgbClr val="FFBE2E"/>
            </a:solidFill>
            <a:prstDash val="solid"/>
            <a:round/>
            <a:headEnd type="none" w="sm" len="sm"/>
            <a:tailEnd type="none" w="sm" len="sm"/>
          </a:ln>
        </p:spPr>
      </p:cxnSp>
      <p:pic>
        <p:nvPicPr>
          <p:cNvPr id="566" name="Google Shape;566;p74">
            <a:extLst>
              <a:ext uri="{C183D7F6-B498-43B3-948B-1728B52AA6E4}">
                <adec:decorative xmlns:adec="http://schemas.microsoft.com/office/drawing/2017/decorative" val="1"/>
              </a:ext>
            </a:extLst>
          </p:cNvPr>
          <p:cNvPicPr preferRelativeResize="0"/>
          <p:nvPr/>
        </p:nvPicPr>
        <p:blipFill rotWithShape="1">
          <a:blip r:embed="rId7">
            <a:alphaModFix/>
          </a:blip>
          <a:srcRect/>
          <a:stretch/>
        </p:blipFill>
        <p:spPr>
          <a:xfrm>
            <a:off x="876034" y="3930215"/>
            <a:ext cx="396866" cy="369178"/>
          </a:xfrm>
          <a:prstGeom prst="rect">
            <a:avLst/>
          </a:prstGeom>
          <a:noFill/>
          <a:ln>
            <a:noFill/>
          </a:ln>
        </p:spPr>
      </p:pic>
      <p:cxnSp>
        <p:nvCxnSpPr>
          <p:cNvPr id="567" name="Google Shape;567;p74">
            <a:extLst>
              <a:ext uri="{C183D7F6-B498-43B3-948B-1728B52AA6E4}">
                <adec:decorative xmlns:adec="http://schemas.microsoft.com/office/drawing/2017/decorative" val="1"/>
              </a:ext>
            </a:extLst>
          </p:cNvPr>
          <p:cNvCxnSpPr/>
          <p:nvPr/>
        </p:nvCxnSpPr>
        <p:spPr>
          <a:xfrm>
            <a:off x="683089" y="4408718"/>
            <a:ext cx="7655368" cy="0"/>
          </a:xfrm>
          <a:prstGeom prst="straightConnector1">
            <a:avLst/>
          </a:prstGeom>
          <a:noFill/>
          <a:ln w="9525" cap="flat" cmpd="sng">
            <a:solidFill>
              <a:srgbClr val="FFBE2E"/>
            </a:solidFill>
            <a:prstDash val="solid"/>
            <a:round/>
            <a:headEnd type="none" w="sm" len="sm"/>
            <a:tailEnd type="none" w="sm" len="sm"/>
          </a:ln>
        </p:spPr>
      </p:cxnSp>
      <p:sp>
        <p:nvSpPr>
          <p:cNvPr id="568" name="Google Shape;568;p7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16</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76"/>
        <p:cNvGrpSpPr/>
        <p:nvPr/>
      </p:nvGrpSpPr>
      <p:grpSpPr>
        <a:xfrm>
          <a:off x="0" y="0"/>
          <a:ext cx="0" cy="0"/>
          <a:chOff x="0" y="0"/>
          <a:chExt cx="0" cy="0"/>
        </a:xfrm>
      </p:grpSpPr>
      <p:sp>
        <p:nvSpPr>
          <p:cNvPr id="77" name="Google Shape;77;p2"/>
          <p:cNvSpPr txBox="1">
            <a:spLocks noGrp="1"/>
          </p:cNvSpPr>
          <p:nvPr>
            <p:ph type="title" idx="4294967295"/>
          </p:nvPr>
        </p:nvSpPr>
        <p:spPr>
          <a:xfrm>
            <a:off x="499908" y="1146242"/>
            <a:ext cx="8144183" cy="1994104"/>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rgbClr val="FFBE2E"/>
                </a:solidFill>
              </a:rPr>
              <a:t>Hi!</a:t>
            </a:r>
            <a:endParaRPr sz="4000" b="1" dirty="0">
              <a:solidFill>
                <a:srgbClr val="FFBE2E"/>
              </a:solidFill>
            </a:endParaRPr>
          </a:p>
          <a:p>
            <a:pPr marL="0" lvl="0" indent="0" algn="ctr" rtl="0">
              <a:lnSpc>
                <a:spcPct val="95000"/>
              </a:lnSpc>
              <a:spcBef>
                <a:spcPts val="0"/>
              </a:spcBef>
              <a:spcAft>
                <a:spcPts val="0"/>
              </a:spcAft>
              <a:buSzPts val="2800"/>
              <a:buNone/>
            </a:pPr>
            <a:r>
              <a:rPr lang="en-US" sz="4000" dirty="0">
                <a:solidFill>
                  <a:schemeClr val="lt1"/>
                </a:solidFill>
                <a:latin typeface="Public Sans Thin"/>
                <a:ea typeface="Public Sans Thin"/>
                <a:cs typeface="Public Sans Thin"/>
                <a:sym typeface="Public Sans Thin"/>
              </a:rPr>
              <a:t>Thanks for being here!</a:t>
            </a:r>
            <a:endParaRPr dirty="0">
              <a:solidFill>
                <a:schemeClr val="lt1"/>
              </a:solidFill>
              <a:latin typeface="Public Sans Thin"/>
              <a:ea typeface="Public Sans Thin"/>
              <a:cs typeface="Public Sans Thin"/>
              <a:sym typeface="Public Sans Thin"/>
            </a:endParaRPr>
          </a:p>
        </p:txBody>
      </p:sp>
      <p:pic>
        <p:nvPicPr>
          <p:cNvPr id="78" name="Google Shape;78;p2" descr="Picture of Dan Williams"/>
          <p:cNvPicPr preferRelativeResize="0"/>
          <p:nvPr/>
        </p:nvPicPr>
        <p:blipFill rotWithShape="1">
          <a:blip r:embed="rId3">
            <a:alphaModFix/>
          </a:blip>
          <a:srcRect/>
          <a:stretch/>
        </p:blipFill>
        <p:spPr>
          <a:xfrm>
            <a:off x="3898199" y="3464700"/>
            <a:ext cx="1347600" cy="1678800"/>
          </a:xfrm>
          <a:prstGeom prst="rect">
            <a:avLst/>
          </a:prstGeom>
          <a:noFill/>
          <a:ln>
            <a:noFill/>
          </a:ln>
        </p:spPr>
      </p:pic>
      <p:sp>
        <p:nvSpPr>
          <p:cNvPr id="79" name="Google Shape;79;p2"/>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995700"/>
            <a:ext cx="8144183" cy="2839462"/>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3600" b="1" dirty="0">
                <a:solidFill>
                  <a:schemeClr val="bg1"/>
                </a:solidFill>
              </a:rPr>
              <a:t>Agenda</a:t>
            </a:r>
          </a:p>
          <a:p>
            <a:pPr marL="0" lvl="0" indent="0" algn="ctr" rtl="0">
              <a:lnSpc>
                <a:spcPct val="95000"/>
              </a:lnSpc>
              <a:spcBef>
                <a:spcPts val="0"/>
              </a:spcBef>
              <a:spcAft>
                <a:spcPts val="0"/>
              </a:spcAft>
              <a:buSzPts val="2800"/>
              <a:buNone/>
            </a:pPr>
            <a:r>
              <a:rPr lang="en-US" sz="3600" b="1" dirty="0">
                <a:solidFill>
                  <a:srgbClr val="FFBE2E"/>
                </a:solidFill>
                <a:latin typeface="Public Sans" pitchFamily="2" charset="77"/>
              </a:rPr>
              <a:t>Site launches</a:t>
            </a:r>
            <a:br>
              <a:rPr lang="en-US" sz="3600" b="1" dirty="0">
                <a:solidFill>
                  <a:srgbClr val="FFBE2E"/>
                </a:solidFill>
                <a:latin typeface="Public Sans" pitchFamily="2" charset="77"/>
              </a:rPr>
            </a:br>
            <a:r>
              <a:rPr lang="en-US" sz="3600" b="1" dirty="0">
                <a:solidFill>
                  <a:srgbClr val="FFBE2E"/>
                </a:solidFill>
                <a:latin typeface="Public Sans" pitchFamily="2" charset="77"/>
              </a:rPr>
              <a:t>Product updates</a:t>
            </a:r>
            <a:br>
              <a:rPr lang="en-US" sz="3600" b="1" dirty="0">
                <a:solidFill>
                  <a:srgbClr val="FFBE2E"/>
                </a:solidFill>
                <a:latin typeface="Public Sans" pitchFamily="2" charset="77"/>
              </a:rPr>
            </a:br>
            <a:r>
              <a:rPr lang="en-US" sz="3600" b="1" dirty="0">
                <a:solidFill>
                  <a:srgbClr val="FFBE2E"/>
                </a:solidFill>
                <a:latin typeface="Public Sans" pitchFamily="2" charset="77"/>
              </a:rPr>
              <a:t>USWDS 3.0 in the real world</a:t>
            </a:r>
            <a:br>
              <a:rPr lang="en-US" sz="3600" b="1" dirty="0">
                <a:solidFill>
                  <a:srgbClr val="FFBE2E"/>
                </a:solidFill>
                <a:latin typeface="Public Sans" pitchFamily="2" charset="77"/>
              </a:rPr>
            </a:br>
            <a:r>
              <a:rPr lang="en-US" sz="3600" b="1" dirty="0">
                <a:solidFill>
                  <a:srgbClr val="FFBE2E"/>
                </a:solidFill>
                <a:latin typeface="Public Sans" pitchFamily="2" charset="77"/>
              </a:rPr>
              <a:t>Q&amp;A</a:t>
            </a:r>
            <a:br>
              <a:rPr lang="en-US" sz="3600" b="1" dirty="0">
                <a:solidFill>
                  <a:srgbClr val="FFBE2E"/>
                </a:solidFill>
                <a:latin typeface="Public Sans" pitchFamily="2" charset="77"/>
              </a:rPr>
            </a:br>
            <a:endParaRPr lang="en-US" sz="3600" b="1" dirty="0">
              <a:solidFill>
                <a:srgbClr val="FFBE2E"/>
              </a:solidFill>
              <a:latin typeface="Public Sans" pitchFamily="2" charset="77"/>
            </a:endParaRPr>
          </a:p>
        </p:txBody>
      </p:sp>
      <p:pic>
        <p:nvPicPr>
          <p:cNvPr id="8" name="avatar" descr="Picture of Dan Williams">
            <a:extLst>
              <a:ext uri="{FF2B5EF4-FFF2-40B4-BE49-F238E27FC236}">
                <a16:creationId xmlns:a16="http://schemas.microsoft.com/office/drawing/2014/main" id="{49F0F639-9DF9-6E45-A61A-EB9E0159AF7C}"/>
              </a:ext>
            </a:extLst>
          </p:cNvPr>
          <p:cNvPicPr preferRelativeResize="0"/>
          <p:nvPr/>
        </p:nvPicPr>
        <p:blipFill rotWithShape="1">
          <a:blip r:embed="rId3">
            <a:alphaModFix/>
          </a:blip>
          <a:srcRect/>
          <a:stretch/>
        </p:blipFill>
        <p:spPr>
          <a:xfrm>
            <a:off x="4235099" y="4304100"/>
            <a:ext cx="673800" cy="839400"/>
          </a:xfrm>
          <a:prstGeom prst="rect">
            <a:avLst/>
          </a:prstGeom>
          <a:noFill/>
          <a:ln>
            <a:noFill/>
          </a:ln>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7478628" y="4780203"/>
            <a:ext cx="1262457"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3</a:t>
            </a:fld>
            <a:endParaRPr lang="en-US" kern="1200" dirty="0">
              <a:solidFill>
                <a:schemeClr val="bg1"/>
              </a:solidFill>
              <a:latin typeface="Franklin Gothic Book" panose="020B0503020102020204" pitchFamily="34" charset="0"/>
              <a:ea typeface="+mn-ea"/>
              <a:cs typeface="+mn-cs"/>
            </a:endParaRPr>
          </a:p>
        </p:txBody>
      </p:sp>
    </p:spTree>
    <p:extLst>
      <p:ext uri="{BB962C8B-B14F-4D97-AF65-F5344CB8AC3E}">
        <p14:creationId xmlns:p14="http://schemas.microsoft.com/office/powerpoint/2010/main" val="254281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AD8B65"/>
                </a:solidFill>
                <a:latin typeface="Public Sans"/>
                <a:ea typeface="Public Sans"/>
                <a:cs typeface="Public Sans"/>
                <a:sym typeface="Public Sans"/>
              </a:rPr>
              <a:t>Site launches</a:t>
            </a:r>
            <a:endParaRPr sz="4000" dirty="0">
              <a:solidFill>
                <a:srgbClr val="AD8B65"/>
              </a:solidFill>
              <a:latin typeface="Public Sans"/>
              <a:ea typeface="Public Sans"/>
              <a:cs typeface="Public Sans"/>
              <a:sym typeface="Public Sans"/>
            </a:endParaRPr>
          </a:p>
        </p:txBody>
      </p:sp>
      <p:sp>
        <p:nvSpPr>
          <p:cNvPr id="99" name="Google Shape;99;p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3375498" y="170421"/>
            <a:ext cx="5338517" cy="794545"/>
          </a:xfrm>
          <a:prstGeom prst="rect">
            <a:avLst/>
          </a:prstGeom>
          <a:noFill/>
          <a:ln>
            <a:noFill/>
          </a:ln>
        </p:spPr>
        <p:txBody>
          <a:bodyPr spcFirstLastPara="1" wrap="square" lIns="91425" tIns="91425" rIns="91425" bIns="91425" anchor="ctr" anchorCtr="0">
            <a:noAutofit/>
          </a:bodyPr>
          <a:lstStyle/>
          <a:p>
            <a:pPr lvl="0" algn="r"/>
            <a:r>
              <a:rPr lang="en-US" sz="1600" dirty="0">
                <a:solidFill>
                  <a:srgbClr val="AD8B65"/>
                </a:solidFill>
                <a:hlinkClick r:id="rId3"/>
              </a:rPr>
              <a:t>Federal Acquisition Institute</a:t>
            </a:r>
            <a:endParaRPr sz="1600" dirty="0">
              <a:solidFill>
                <a:srgbClr val="AD8B65"/>
              </a:solidFill>
              <a:latin typeface="Public Sans"/>
              <a:ea typeface="Public Sans"/>
              <a:cs typeface="Public Sans"/>
              <a:sym typeface="Public Sans"/>
            </a:endParaRPr>
          </a:p>
        </p:txBody>
      </p:sp>
      <p:sp>
        <p:nvSpPr>
          <p:cNvPr id="105" name="Google Shape;105;p6"/>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nSpc>
                <a:spcPct val="95000"/>
              </a:lnSpc>
              <a:buNone/>
            </a:pPr>
            <a:r>
              <a:rPr lang="en-US" sz="2000" b="1" dirty="0" err="1">
                <a:solidFill>
                  <a:srgbClr val="AD8B65"/>
                </a:solidFill>
              </a:rPr>
              <a:t>fai.gov</a:t>
            </a:r>
            <a:endParaRPr sz="2000" b="1" dirty="0">
              <a:solidFill>
                <a:srgbClr val="AD8B65"/>
              </a:solidFill>
              <a:latin typeface="Public Sans"/>
              <a:ea typeface="Public Sans"/>
              <a:cs typeface="Public Sans"/>
              <a:sym typeface="Public Sans"/>
            </a:endParaRPr>
          </a:p>
        </p:txBody>
      </p:sp>
      <p:pic>
        <p:nvPicPr>
          <p:cNvPr id="106" name="Google Shape;106;p6" descr="The fai.gov homepage features the words &quot;FAI Cornerstone OnDemand (CSOD)&quot; and a large banner that reads &quot;Welcome to the redesigned FAI.gov&quot;"/>
          <p:cNvPicPr preferRelativeResize="0"/>
          <p:nvPr/>
        </p:nvPicPr>
        <p:blipFill>
          <a:blip r:embed="rId4"/>
          <a:srcRect/>
          <a:stretch/>
        </p:blipFill>
        <p:spPr>
          <a:xfrm>
            <a:off x="557281" y="1116892"/>
            <a:ext cx="8029438" cy="4019425"/>
          </a:xfrm>
          <a:prstGeom prst="rect">
            <a:avLst/>
          </a:prstGeom>
          <a:noFill/>
          <a:ln>
            <a:noFill/>
          </a:ln>
        </p:spPr>
      </p:pic>
      <p:sp>
        <p:nvSpPr>
          <p:cNvPr id="107" name="Google Shape;107;p6"/>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3752193" y="170421"/>
            <a:ext cx="4961822" cy="794545"/>
          </a:xfrm>
          <a:prstGeom prst="rect">
            <a:avLst/>
          </a:prstGeom>
          <a:noFill/>
          <a:ln>
            <a:noFill/>
          </a:ln>
        </p:spPr>
        <p:txBody>
          <a:bodyPr spcFirstLastPara="1" wrap="square" lIns="91425" tIns="91425" rIns="91425" bIns="91425" anchor="ctr" anchorCtr="0">
            <a:noAutofit/>
          </a:bodyPr>
          <a:lstStyle/>
          <a:p>
            <a:pPr lvl="0" algn="r"/>
            <a:r>
              <a:rPr lang="en-US" sz="1600" dirty="0">
                <a:solidFill>
                  <a:srgbClr val="AD8B65"/>
                </a:solidFill>
                <a:hlinkClick r:id="rId3"/>
              </a:rPr>
              <a:t>National Oceanic and </a:t>
            </a:r>
            <a:br>
              <a:rPr lang="en-US" sz="1600" dirty="0">
                <a:solidFill>
                  <a:srgbClr val="AD8B65"/>
                </a:solidFill>
                <a:hlinkClick r:id="rId3"/>
              </a:rPr>
            </a:br>
            <a:r>
              <a:rPr lang="en-US" sz="1600" dirty="0">
                <a:solidFill>
                  <a:srgbClr val="AD8B65"/>
                </a:solidFill>
                <a:hlinkClick r:id="rId3"/>
              </a:rPr>
              <a:t>Atmospheric Administration</a:t>
            </a:r>
            <a:br>
              <a:rPr lang="en-US" sz="1600" dirty="0">
                <a:solidFill>
                  <a:srgbClr val="AD8B65"/>
                </a:solidFill>
                <a:hlinkClick r:id="rId3"/>
              </a:rPr>
            </a:br>
            <a:r>
              <a:rPr lang="en-US" sz="1600" dirty="0">
                <a:solidFill>
                  <a:srgbClr val="AD8B65"/>
                </a:solidFill>
                <a:hlinkClick r:id="rId3"/>
              </a:rPr>
              <a:t>Wood’s Hole Aquarium Visitor Log</a:t>
            </a:r>
            <a:endParaRPr lang="en-US" sz="1600" dirty="0">
              <a:solidFill>
                <a:srgbClr val="AD8B65"/>
              </a:solidFill>
            </a:endParaRPr>
          </a:p>
        </p:txBody>
      </p:sp>
      <p:sp>
        <p:nvSpPr>
          <p:cNvPr id="105" name="Google Shape;105;p6"/>
          <p:cNvSpPr txBox="1">
            <a:spLocks noGrp="1"/>
          </p:cNvSpPr>
          <p:nvPr>
            <p:ph type="body" idx="4294967295"/>
          </p:nvPr>
        </p:nvSpPr>
        <p:spPr>
          <a:xfrm>
            <a:off x="427859" y="353384"/>
            <a:ext cx="5626100" cy="448500"/>
          </a:xfrm>
          <a:prstGeom prst="rect">
            <a:avLst/>
          </a:prstGeom>
          <a:noFill/>
          <a:ln>
            <a:noFill/>
          </a:ln>
        </p:spPr>
        <p:txBody>
          <a:bodyPr spcFirstLastPara="1" wrap="square" lIns="91425" tIns="91425" rIns="91425" bIns="91425" anchor="ctr" anchorCtr="0">
            <a:noAutofit/>
          </a:bodyPr>
          <a:lstStyle/>
          <a:p>
            <a:pPr marL="0" lvl="0" indent="0">
              <a:lnSpc>
                <a:spcPct val="95000"/>
              </a:lnSpc>
              <a:buNone/>
            </a:pPr>
            <a:r>
              <a:rPr lang="en-US" sz="2000" b="1" dirty="0">
                <a:solidFill>
                  <a:srgbClr val="AD8B65"/>
                </a:solidFill>
              </a:rPr>
              <a:t>apps-</a:t>
            </a:r>
            <a:r>
              <a:rPr lang="en-US" sz="2000" b="1" dirty="0" err="1">
                <a:solidFill>
                  <a:srgbClr val="AD8B65"/>
                </a:solidFill>
              </a:rPr>
              <a:t>nefsc.fisheries.noaa.gov</a:t>
            </a:r>
            <a:r>
              <a:rPr lang="en-US" sz="2000" b="1" dirty="0">
                <a:solidFill>
                  <a:srgbClr val="AD8B65"/>
                </a:solidFill>
              </a:rPr>
              <a:t>/AVL</a:t>
            </a:r>
          </a:p>
        </p:txBody>
      </p:sp>
      <p:pic>
        <p:nvPicPr>
          <p:cNvPr id="106" name="Google Shape;106;p6" descr="The Wood’s Hole Aquarium Visitor Log homepage shows the words &quot;Aquarium Visitor Log&quot; above a log-in box. Behind the log-in box is a black and white image of a fisheries' laboratory. "/>
          <p:cNvPicPr preferRelativeResize="0"/>
          <p:nvPr/>
        </p:nvPicPr>
        <p:blipFill>
          <a:blip r:embed="rId4"/>
          <a:srcRect/>
          <a:stretch/>
        </p:blipFill>
        <p:spPr>
          <a:xfrm>
            <a:off x="557282" y="1116892"/>
            <a:ext cx="8029436" cy="4019424"/>
          </a:xfrm>
          <a:prstGeom prst="rect">
            <a:avLst/>
          </a:prstGeom>
          <a:noFill/>
          <a:ln>
            <a:noFill/>
          </a:ln>
        </p:spPr>
      </p:pic>
      <p:sp>
        <p:nvSpPr>
          <p:cNvPr id="107" name="Google Shape;107;p6"/>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6</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0426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2806262" y="170421"/>
            <a:ext cx="5907753" cy="794545"/>
          </a:xfrm>
          <a:prstGeom prst="rect">
            <a:avLst/>
          </a:prstGeom>
          <a:noFill/>
          <a:ln>
            <a:noFill/>
          </a:ln>
        </p:spPr>
        <p:txBody>
          <a:bodyPr spcFirstLastPara="1" wrap="square" lIns="91425" tIns="91425" rIns="91425" bIns="91425" anchor="ctr" anchorCtr="0">
            <a:noAutofit/>
          </a:bodyPr>
          <a:lstStyle/>
          <a:p>
            <a:pPr lvl="0" algn="r"/>
            <a:r>
              <a:rPr lang="en-US" sz="1600" dirty="0">
                <a:solidFill>
                  <a:srgbClr val="AD8B65"/>
                </a:solidFill>
                <a:hlinkClick r:id="rId3"/>
              </a:rPr>
              <a:t>National Geospatial Program’s </a:t>
            </a:r>
            <a:br>
              <a:rPr lang="en-US" sz="1600" dirty="0">
                <a:solidFill>
                  <a:srgbClr val="AD8B65"/>
                </a:solidFill>
                <a:hlinkClick r:id="rId3"/>
              </a:rPr>
            </a:br>
            <a:r>
              <a:rPr lang="en-US" sz="1600" dirty="0">
                <a:solidFill>
                  <a:srgbClr val="AD8B65"/>
                </a:solidFill>
                <a:hlinkClick r:id="rId3"/>
              </a:rPr>
              <a:t>Grand Canyon Monitoring and Research Center</a:t>
            </a:r>
            <a:endParaRPr sz="1600" dirty="0">
              <a:solidFill>
                <a:srgbClr val="AD8B65"/>
              </a:solidFill>
              <a:latin typeface="Public Sans"/>
              <a:ea typeface="Public Sans"/>
              <a:cs typeface="Public Sans"/>
              <a:sym typeface="Public Sans"/>
            </a:endParaRPr>
          </a:p>
        </p:txBody>
      </p:sp>
      <p:sp>
        <p:nvSpPr>
          <p:cNvPr id="105" name="Google Shape;105;p6"/>
          <p:cNvSpPr txBox="1">
            <a:spLocks noGrp="1"/>
          </p:cNvSpPr>
          <p:nvPr>
            <p:ph type="body" idx="4294967295"/>
          </p:nvPr>
        </p:nvSpPr>
        <p:spPr>
          <a:xfrm>
            <a:off x="427859" y="353384"/>
            <a:ext cx="3719598" cy="448500"/>
          </a:xfrm>
          <a:prstGeom prst="rect">
            <a:avLst/>
          </a:prstGeom>
          <a:noFill/>
          <a:ln>
            <a:noFill/>
          </a:ln>
        </p:spPr>
        <p:txBody>
          <a:bodyPr spcFirstLastPara="1" wrap="square" lIns="91425" tIns="91425" rIns="91425" bIns="91425" anchor="ctr" anchorCtr="0">
            <a:noAutofit/>
          </a:bodyPr>
          <a:lstStyle/>
          <a:p>
            <a:pPr marL="0" lvl="0" indent="0">
              <a:lnSpc>
                <a:spcPct val="95000"/>
              </a:lnSpc>
              <a:buNone/>
            </a:pPr>
            <a:r>
              <a:rPr lang="en-US" sz="2000" b="1" dirty="0" err="1">
                <a:solidFill>
                  <a:srgbClr val="AD8B65"/>
                </a:solidFill>
              </a:rPr>
              <a:t>gcmrc.gov</a:t>
            </a:r>
            <a:endParaRPr sz="2000" b="1" dirty="0">
              <a:solidFill>
                <a:srgbClr val="AD8B65"/>
              </a:solidFill>
              <a:latin typeface="Public Sans"/>
              <a:ea typeface="Public Sans"/>
              <a:cs typeface="Public Sans"/>
              <a:sym typeface="Public Sans"/>
            </a:endParaRPr>
          </a:p>
        </p:txBody>
      </p:sp>
      <p:pic>
        <p:nvPicPr>
          <p:cNvPr id="106" name="Google Shape;106;p6" descr="The gcmrc.gov homepage features the words &quot;Grand Canyon Monitoring and Research Center&quot; above a rotating carousel of images, in this screenshot displaying an aerial photograph of the Grand Canyon.&#10;"/>
          <p:cNvPicPr preferRelativeResize="0"/>
          <p:nvPr/>
        </p:nvPicPr>
        <p:blipFill>
          <a:blip r:embed="rId4"/>
          <a:srcRect/>
          <a:stretch/>
        </p:blipFill>
        <p:spPr>
          <a:xfrm>
            <a:off x="557282" y="1116892"/>
            <a:ext cx="8029436" cy="4019424"/>
          </a:xfrm>
          <a:prstGeom prst="rect">
            <a:avLst/>
          </a:prstGeom>
          <a:noFill/>
          <a:ln>
            <a:noFill/>
          </a:ln>
        </p:spPr>
      </p:pic>
      <p:sp>
        <p:nvSpPr>
          <p:cNvPr id="107" name="Google Shape;107;p6"/>
          <p:cNvSpPr txBox="1">
            <a:spLocks noGrp="1"/>
          </p:cNvSpPr>
          <p:nvPr>
            <p:ph type="sldNum" idx="12"/>
          </p:nvPr>
        </p:nvSpPr>
        <p:spPr>
          <a:xfrm>
            <a:off x="6909813" y="4774379"/>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169492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AD8B65"/>
                </a:solidFill>
                <a:latin typeface="Public Sans"/>
                <a:ea typeface="Public Sans"/>
                <a:cs typeface="Public Sans"/>
                <a:sym typeface="Public Sans"/>
              </a:rPr>
              <a:t>Great work!</a:t>
            </a:r>
            <a:endParaRPr sz="4000" dirty="0">
              <a:solidFill>
                <a:srgbClr val="AD8B65"/>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8</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AD8B65"/>
                </a:solidFill>
                <a:latin typeface="Public Sans"/>
                <a:ea typeface="Public Sans"/>
                <a:cs typeface="Public Sans"/>
                <a:sym typeface="Public Sans"/>
              </a:rPr>
              <a:t>Product updates</a:t>
            </a:r>
            <a:endParaRPr sz="4000" dirty="0">
              <a:solidFill>
                <a:srgbClr val="AD8B65"/>
              </a:solidFill>
              <a:latin typeface="Public Sans"/>
              <a:ea typeface="Public Sans"/>
              <a:cs typeface="Public Sans"/>
              <a:sym typeface="Public Sans"/>
            </a:endParaRPr>
          </a:p>
        </p:txBody>
      </p:sp>
      <p:sp>
        <p:nvSpPr>
          <p:cNvPr id="137" name="Google Shape;137;p10"/>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9</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738103419"/>
      </p:ext>
    </p:extLst>
  </p:cSld>
  <p:clrMapOvr>
    <a:masterClrMapping/>
  </p:clrMapOvr>
</p:sld>
</file>

<file path=ppt/theme/theme1.xml><?xml version="1.0" encoding="utf-8"?>
<a:theme xmlns:a="http://schemas.openxmlformats.org/drawingml/2006/main" name="USWD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23745</TotalTime>
  <Words>471</Words>
  <Application>Microsoft Macintosh PowerPoint</Application>
  <PresentationFormat>On-screen Show (16:9)</PresentationFormat>
  <Paragraphs>56</Paragraphs>
  <Slides>16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Franklin Gothic Book</vt:lpstr>
      <vt:lpstr>Calibri</vt:lpstr>
      <vt:lpstr>Helvetica Neue</vt:lpstr>
      <vt:lpstr>Arial</vt:lpstr>
      <vt:lpstr>Public Sans Thin</vt:lpstr>
      <vt:lpstr>Public Sans</vt:lpstr>
      <vt:lpstr>Libre Franklin</vt:lpstr>
      <vt:lpstr>USWDS</vt:lpstr>
      <vt:lpstr>Master Cover Slide</vt:lpstr>
      <vt:lpstr>USWDS Monthly Call April 2022</vt:lpstr>
      <vt:lpstr>Hi! Thanks for being here!</vt:lpstr>
      <vt:lpstr>Agenda Site launches Product updates USWDS 3.0 in the real world Q&amp;A </vt:lpstr>
      <vt:lpstr>Site launches</vt:lpstr>
      <vt:lpstr>Federal Acquisition Institute</vt:lpstr>
      <vt:lpstr>National Oceanic and  Atmospheric Administration Wood’s Hole Aquarium Visitor Log</vt:lpstr>
      <vt:lpstr>National Geospatial Program’s  Grand Canyon Monitoring and Research Center</vt:lpstr>
      <vt:lpstr>Great work!</vt:lpstr>
      <vt:lpstr>Product updates</vt:lpstr>
      <vt:lpstr>USWDS 2.13.3 Out now</vt:lpstr>
      <vt:lpstr>USWDS 3.0.0 Beta 5 Out now</vt:lpstr>
      <vt:lpstr>USWDS 3.0.0 Next Thursday: 4/28/22</vt:lpstr>
      <vt:lpstr>USWDS 3.0 in the real world</vt:lpstr>
      <vt:lpstr>Matthew Bogdan</vt:lpstr>
      <vt:lpstr>Q&amp;A</vt:lpstr>
      <vt:lpstr>Next month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USWDS Monthly Call April 2022</dc:title>
  <dc:subject/>
  <dc:creator/>
  <cp:keywords/>
  <dc:description/>
  <cp:lastModifiedBy>Microsoft Office User</cp:lastModifiedBy>
  <cp:revision>158</cp:revision>
  <dcterms:modified xsi:type="dcterms:W3CDTF">2022-04-21T20:40:25Z</dcterms:modified>
  <cp:category/>
</cp:coreProperties>
</file>