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7315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6969"/>
    <p:restoredTop sz="86405"/>
  </p:normalViewPr>
  <p:slideViewPr>
    <p:cSldViewPr snapToGrid="0" snapToObjects="1">
      <p:cViewPr varScale="1">
        <p:scale>
          <a:sx n="92" d="100"/>
          <a:sy n="92" d="100"/>
        </p:scale>
        <p:origin x="309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spcBef>
                <a:spcPts val="36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marR="0" lvl="1" indent="-317500" algn="l" rtl="0">
              <a:spcBef>
                <a:spcPts val="36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marR="0" lvl="2" indent="-317500" algn="l" rtl="0">
              <a:spcBef>
                <a:spcPts val="36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marR="0" lvl="3" indent="-317500" algn="l" rtl="0">
              <a:spcBef>
                <a:spcPts val="36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marR="0" lvl="4" indent="-317500" algn="l" rtl="0">
              <a:spcBef>
                <a:spcPts val="36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marR="0" lvl="5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marR="0" lvl="7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marR="0" lvl="8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673111b65_0_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8673111b6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sz="1200"/>
          </a:p>
        </p:txBody>
      </p:sp>
      <p:sp>
        <p:nvSpPr>
          <p:cNvPr id="71" name="Google Shape;7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05bd8c5b5_0_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f05bd8c5b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05bd8c5b5_0_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f05bd8c5b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043dd2f41_1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f043dd2f4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6695e07e9_0_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86695e07e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043dd2f41_1_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f043dd2f41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" descr="HiRez4inchGSAStarMarkRG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4213" y="457200"/>
            <a:ext cx="758825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/>
        </p:nvSpPr>
        <p:spPr>
          <a:xfrm>
            <a:off x="4419600" y="1031875"/>
            <a:ext cx="4038600" cy="242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U.S. General Services Administration</a:t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175" y="1828800"/>
            <a:ext cx="9140825" cy="914400"/>
          </a:xfrm>
          <a:prstGeom prst="rect">
            <a:avLst/>
          </a:prstGeom>
          <a:solidFill>
            <a:srgbClr val="B1111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556784" y="6755343"/>
            <a:ext cx="548700" cy="5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/>
          </p:nvPr>
        </p:nvSpPr>
        <p:spPr>
          <a:xfrm>
            <a:off x="457200" y="292947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 rot="5400000">
            <a:off x="2158153" y="5927"/>
            <a:ext cx="4827694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marL="914400" lvl="1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marL="1371600" lvl="2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marL="274320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6pPr>
            <a:lvl7pPr marL="320040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7pPr>
            <a:lvl8pPr marL="365760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8pPr>
            <a:lvl9pPr marL="411480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556784" y="6755343"/>
            <a:ext cx="548700" cy="5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000000"/>
                </a:solidFill>
              </a:defRPr>
            </a:lvl1pPr>
            <a:lvl2pPr lvl="1">
              <a:buNone/>
              <a:defRPr>
                <a:solidFill>
                  <a:srgbClr val="000000"/>
                </a:solidFill>
              </a:defRPr>
            </a:lvl2pPr>
            <a:lvl3pPr lvl="2">
              <a:buNone/>
              <a:defRPr>
                <a:solidFill>
                  <a:srgbClr val="000000"/>
                </a:solidFill>
              </a:defRPr>
            </a:lvl3pPr>
            <a:lvl4pPr lvl="3">
              <a:buNone/>
              <a:defRPr>
                <a:solidFill>
                  <a:srgbClr val="000000"/>
                </a:solidFill>
              </a:defRPr>
            </a:lvl4pPr>
            <a:lvl5pPr lvl="4">
              <a:buNone/>
              <a:defRPr>
                <a:solidFill>
                  <a:srgbClr val="000000"/>
                </a:solidFill>
              </a:defRPr>
            </a:lvl5pPr>
            <a:lvl6pPr lvl="5">
              <a:buNone/>
              <a:defRPr>
                <a:solidFill>
                  <a:srgbClr val="000000"/>
                </a:solidFill>
              </a:defRPr>
            </a:lvl6pPr>
            <a:lvl7pPr lvl="6">
              <a:buNone/>
              <a:defRPr>
                <a:solidFill>
                  <a:srgbClr val="000000"/>
                </a:solidFill>
              </a:defRPr>
            </a:lvl7pPr>
            <a:lvl8pPr lvl="7">
              <a:buNone/>
              <a:defRPr>
                <a:solidFill>
                  <a:srgbClr val="000000"/>
                </a:solidFill>
              </a:defRPr>
            </a:lvl8pPr>
            <a:lvl9pPr lvl="8">
              <a:buNone/>
              <a:defRPr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title"/>
          </p:nvPr>
        </p:nvSpPr>
        <p:spPr>
          <a:xfrm rot="5400000">
            <a:off x="4537286" y="2385061"/>
            <a:ext cx="6241627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1"/>
          </p:nvPr>
        </p:nvSpPr>
        <p:spPr>
          <a:xfrm rot="5400000">
            <a:off x="346287" y="403862"/>
            <a:ext cx="6241627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marL="914400" lvl="1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marL="1371600" lvl="2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marL="274320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6pPr>
            <a:lvl7pPr marL="320040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7pPr>
            <a:lvl8pPr marL="365760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8pPr>
            <a:lvl9pPr marL="411480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556784" y="6755343"/>
            <a:ext cx="548700" cy="5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000000"/>
                </a:solidFill>
              </a:defRPr>
            </a:lvl1pPr>
            <a:lvl2pPr lvl="1">
              <a:buNone/>
              <a:defRPr>
                <a:solidFill>
                  <a:srgbClr val="000000"/>
                </a:solidFill>
              </a:defRPr>
            </a:lvl2pPr>
            <a:lvl3pPr lvl="2">
              <a:buNone/>
              <a:defRPr>
                <a:solidFill>
                  <a:srgbClr val="000000"/>
                </a:solidFill>
              </a:defRPr>
            </a:lvl3pPr>
            <a:lvl4pPr lvl="3">
              <a:buNone/>
              <a:defRPr>
                <a:solidFill>
                  <a:srgbClr val="000000"/>
                </a:solidFill>
              </a:defRPr>
            </a:lvl4pPr>
            <a:lvl5pPr lvl="4">
              <a:buNone/>
              <a:defRPr>
                <a:solidFill>
                  <a:srgbClr val="000000"/>
                </a:solidFill>
              </a:defRPr>
            </a:lvl5pPr>
            <a:lvl6pPr lvl="5">
              <a:buNone/>
              <a:defRPr>
                <a:solidFill>
                  <a:srgbClr val="000000"/>
                </a:solidFill>
              </a:defRPr>
            </a:lvl6pPr>
            <a:lvl7pPr lvl="6">
              <a:buNone/>
              <a:defRPr>
                <a:solidFill>
                  <a:srgbClr val="000000"/>
                </a:solidFill>
              </a:defRPr>
            </a:lvl7pPr>
            <a:lvl8pPr lvl="7">
              <a:buNone/>
              <a:defRPr>
                <a:solidFill>
                  <a:srgbClr val="000000"/>
                </a:solidFill>
              </a:defRPr>
            </a:lvl8pPr>
            <a:lvl9pPr lvl="8">
              <a:buNone/>
              <a:defRPr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57200" y="292947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457200" y="1706880"/>
            <a:ext cx="8229600" cy="4827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marL="914400" lvl="1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marL="1371600" lvl="2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marL="274320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6pPr>
            <a:lvl7pPr marL="320040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7pPr>
            <a:lvl8pPr marL="365760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8pPr>
            <a:lvl9pPr marL="411480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556784" y="6755343"/>
            <a:ext cx="548700" cy="5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000000"/>
                </a:solidFill>
              </a:defRPr>
            </a:lvl1pPr>
            <a:lvl2pPr lvl="1">
              <a:buNone/>
              <a:defRPr>
                <a:solidFill>
                  <a:srgbClr val="000000"/>
                </a:solidFill>
              </a:defRPr>
            </a:lvl2pPr>
            <a:lvl3pPr lvl="2">
              <a:buNone/>
              <a:defRPr>
                <a:solidFill>
                  <a:srgbClr val="000000"/>
                </a:solidFill>
              </a:defRPr>
            </a:lvl3pPr>
            <a:lvl4pPr lvl="3">
              <a:buNone/>
              <a:defRPr>
                <a:solidFill>
                  <a:srgbClr val="000000"/>
                </a:solidFill>
              </a:defRPr>
            </a:lvl4pPr>
            <a:lvl5pPr lvl="4">
              <a:buNone/>
              <a:defRPr>
                <a:solidFill>
                  <a:srgbClr val="000000"/>
                </a:solidFill>
              </a:defRPr>
            </a:lvl5pPr>
            <a:lvl6pPr lvl="5">
              <a:buNone/>
              <a:defRPr>
                <a:solidFill>
                  <a:srgbClr val="000000"/>
                </a:solidFill>
              </a:defRPr>
            </a:lvl6pPr>
            <a:lvl7pPr lvl="6">
              <a:buNone/>
              <a:defRPr>
                <a:solidFill>
                  <a:srgbClr val="000000"/>
                </a:solidFill>
              </a:defRPr>
            </a:lvl7pPr>
            <a:lvl8pPr lvl="7">
              <a:buNone/>
              <a:defRPr>
                <a:solidFill>
                  <a:srgbClr val="000000"/>
                </a:solidFill>
              </a:defRPr>
            </a:lvl8pPr>
            <a:lvl9pPr lvl="8">
              <a:buNone/>
              <a:defRPr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56784" y="6755343"/>
            <a:ext cx="548700" cy="5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22313" y="4700694"/>
            <a:ext cx="7772400" cy="1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722313" y="3100495"/>
            <a:ext cx="7772400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556784" y="6755343"/>
            <a:ext cx="548700" cy="5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000000"/>
                </a:solidFill>
              </a:defRPr>
            </a:lvl1pPr>
            <a:lvl2pPr lvl="1">
              <a:buNone/>
              <a:defRPr>
                <a:solidFill>
                  <a:srgbClr val="000000"/>
                </a:solidFill>
              </a:defRPr>
            </a:lvl2pPr>
            <a:lvl3pPr lvl="2">
              <a:buNone/>
              <a:defRPr>
                <a:solidFill>
                  <a:srgbClr val="000000"/>
                </a:solidFill>
              </a:defRPr>
            </a:lvl3pPr>
            <a:lvl4pPr lvl="3">
              <a:buNone/>
              <a:defRPr>
                <a:solidFill>
                  <a:srgbClr val="000000"/>
                </a:solidFill>
              </a:defRPr>
            </a:lvl4pPr>
            <a:lvl5pPr lvl="4">
              <a:buNone/>
              <a:defRPr>
                <a:solidFill>
                  <a:srgbClr val="000000"/>
                </a:solidFill>
              </a:defRPr>
            </a:lvl5pPr>
            <a:lvl6pPr lvl="5">
              <a:buNone/>
              <a:defRPr>
                <a:solidFill>
                  <a:srgbClr val="000000"/>
                </a:solidFill>
              </a:defRPr>
            </a:lvl6pPr>
            <a:lvl7pPr lvl="6">
              <a:buNone/>
              <a:defRPr>
                <a:solidFill>
                  <a:srgbClr val="000000"/>
                </a:solidFill>
              </a:defRPr>
            </a:lvl7pPr>
            <a:lvl8pPr lvl="7">
              <a:buNone/>
              <a:defRPr>
                <a:solidFill>
                  <a:srgbClr val="000000"/>
                </a:solidFill>
              </a:defRPr>
            </a:lvl8pPr>
            <a:lvl9pPr lvl="8">
              <a:buNone/>
              <a:defRPr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57200" y="292947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457200" y="1706880"/>
            <a:ext cx="4038600" cy="4827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648200" y="1706880"/>
            <a:ext cx="4038600" cy="4827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556784" y="6755343"/>
            <a:ext cx="548700" cy="5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000000"/>
                </a:solidFill>
              </a:defRPr>
            </a:lvl1pPr>
            <a:lvl2pPr lvl="1">
              <a:buNone/>
              <a:defRPr>
                <a:solidFill>
                  <a:srgbClr val="000000"/>
                </a:solidFill>
              </a:defRPr>
            </a:lvl2pPr>
            <a:lvl3pPr lvl="2">
              <a:buNone/>
              <a:defRPr>
                <a:solidFill>
                  <a:srgbClr val="000000"/>
                </a:solidFill>
              </a:defRPr>
            </a:lvl3pPr>
            <a:lvl4pPr lvl="3">
              <a:buNone/>
              <a:defRPr>
                <a:solidFill>
                  <a:srgbClr val="000000"/>
                </a:solidFill>
              </a:defRPr>
            </a:lvl4pPr>
            <a:lvl5pPr lvl="4">
              <a:buNone/>
              <a:defRPr>
                <a:solidFill>
                  <a:srgbClr val="000000"/>
                </a:solidFill>
              </a:defRPr>
            </a:lvl5pPr>
            <a:lvl6pPr lvl="5">
              <a:buNone/>
              <a:defRPr>
                <a:solidFill>
                  <a:srgbClr val="000000"/>
                </a:solidFill>
              </a:defRPr>
            </a:lvl6pPr>
            <a:lvl7pPr lvl="6">
              <a:buNone/>
              <a:defRPr>
                <a:solidFill>
                  <a:srgbClr val="000000"/>
                </a:solidFill>
              </a:defRPr>
            </a:lvl7pPr>
            <a:lvl8pPr lvl="7">
              <a:buNone/>
              <a:defRPr>
                <a:solidFill>
                  <a:srgbClr val="000000"/>
                </a:solidFill>
              </a:defRPr>
            </a:lvl8pPr>
            <a:lvl9pPr lvl="8">
              <a:buNone/>
              <a:defRPr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292947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57200" y="1637454"/>
            <a:ext cx="4040188" cy="68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457200" y="2319867"/>
            <a:ext cx="4040188" cy="4214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4645026" y="1637454"/>
            <a:ext cx="4041775" cy="68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4"/>
          </p:nvPr>
        </p:nvSpPr>
        <p:spPr>
          <a:xfrm>
            <a:off x="4645026" y="2319867"/>
            <a:ext cx="4041775" cy="4214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556784" y="6755343"/>
            <a:ext cx="548700" cy="5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000000"/>
                </a:solidFill>
              </a:defRPr>
            </a:lvl1pPr>
            <a:lvl2pPr lvl="1">
              <a:buNone/>
              <a:defRPr>
                <a:solidFill>
                  <a:srgbClr val="000000"/>
                </a:solidFill>
              </a:defRPr>
            </a:lvl2pPr>
            <a:lvl3pPr lvl="2">
              <a:buNone/>
              <a:defRPr>
                <a:solidFill>
                  <a:srgbClr val="000000"/>
                </a:solidFill>
              </a:defRPr>
            </a:lvl3pPr>
            <a:lvl4pPr lvl="3">
              <a:buNone/>
              <a:defRPr>
                <a:solidFill>
                  <a:srgbClr val="000000"/>
                </a:solidFill>
              </a:defRPr>
            </a:lvl4pPr>
            <a:lvl5pPr lvl="4">
              <a:buNone/>
              <a:defRPr>
                <a:solidFill>
                  <a:srgbClr val="000000"/>
                </a:solidFill>
              </a:defRPr>
            </a:lvl5pPr>
            <a:lvl6pPr lvl="5">
              <a:buNone/>
              <a:defRPr>
                <a:solidFill>
                  <a:srgbClr val="000000"/>
                </a:solidFill>
              </a:defRPr>
            </a:lvl6pPr>
            <a:lvl7pPr lvl="6">
              <a:buNone/>
              <a:defRPr>
                <a:solidFill>
                  <a:srgbClr val="000000"/>
                </a:solidFill>
              </a:defRPr>
            </a:lvl7pPr>
            <a:lvl8pPr lvl="7">
              <a:buNone/>
              <a:defRPr>
                <a:solidFill>
                  <a:srgbClr val="000000"/>
                </a:solidFill>
              </a:defRPr>
            </a:lvl8pPr>
            <a:lvl9pPr lvl="8">
              <a:buNone/>
              <a:defRPr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292947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556784" y="6755343"/>
            <a:ext cx="548700" cy="5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000000"/>
                </a:solidFill>
              </a:defRPr>
            </a:lvl1pPr>
            <a:lvl2pPr lvl="1">
              <a:buNone/>
              <a:defRPr>
                <a:solidFill>
                  <a:srgbClr val="000000"/>
                </a:solidFill>
              </a:defRPr>
            </a:lvl2pPr>
            <a:lvl3pPr lvl="2">
              <a:buNone/>
              <a:defRPr>
                <a:solidFill>
                  <a:srgbClr val="000000"/>
                </a:solidFill>
              </a:defRPr>
            </a:lvl3pPr>
            <a:lvl4pPr lvl="3">
              <a:buNone/>
              <a:defRPr>
                <a:solidFill>
                  <a:srgbClr val="000000"/>
                </a:solidFill>
              </a:defRPr>
            </a:lvl4pPr>
            <a:lvl5pPr lvl="4">
              <a:buNone/>
              <a:defRPr>
                <a:solidFill>
                  <a:srgbClr val="000000"/>
                </a:solidFill>
              </a:defRPr>
            </a:lvl5pPr>
            <a:lvl6pPr lvl="5">
              <a:buNone/>
              <a:defRPr>
                <a:solidFill>
                  <a:srgbClr val="000000"/>
                </a:solidFill>
              </a:defRPr>
            </a:lvl6pPr>
            <a:lvl7pPr lvl="6">
              <a:buNone/>
              <a:defRPr>
                <a:solidFill>
                  <a:srgbClr val="000000"/>
                </a:solidFill>
              </a:defRPr>
            </a:lvl7pPr>
            <a:lvl8pPr lvl="7">
              <a:buNone/>
              <a:defRPr>
                <a:solidFill>
                  <a:srgbClr val="000000"/>
                </a:solidFill>
              </a:defRPr>
            </a:lvl8pPr>
            <a:lvl9pPr lvl="8">
              <a:buNone/>
              <a:defRPr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457201" y="291253"/>
            <a:ext cx="3008313" cy="123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3575050" y="291254"/>
            <a:ext cx="5111750" cy="6243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57201" y="1530774"/>
            <a:ext cx="3008313" cy="5003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556784" y="6755343"/>
            <a:ext cx="548700" cy="5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000000"/>
                </a:solidFill>
              </a:defRPr>
            </a:lvl1pPr>
            <a:lvl2pPr lvl="1">
              <a:buNone/>
              <a:defRPr>
                <a:solidFill>
                  <a:srgbClr val="000000"/>
                </a:solidFill>
              </a:defRPr>
            </a:lvl2pPr>
            <a:lvl3pPr lvl="2">
              <a:buNone/>
              <a:defRPr>
                <a:solidFill>
                  <a:srgbClr val="000000"/>
                </a:solidFill>
              </a:defRPr>
            </a:lvl3pPr>
            <a:lvl4pPr lvl="3">
              <a:buNone/>
              <a:defRPr>
                <a:solidFill>
                  <a:srgbClr val="000000"/>
                </a:solidFill>
              </a:defRPr>
            </a:lvl4pPr>
            <a:lvl5pPr lvl="4">
              <a:buNone/>
              <a:defRPr>
                <a:solidFill>
                  <a:srgbClr val="000000"/>
                </a:solidFill>
              </a:defRPr>
            </a:lvl5pPr>
            <a:lvl6pPr lvl="5">
              <a:buNone/>
              <a:defRPr>
                <a:solidFill>
                  <a:srgbClr val="000000"/>
                </a:solidFill>
              </a:defRPr>
            </a:lvl6pPr>
            <a:lvl7pPr lvl="6">
              <a:buNone/>
              <a:defRPr>
                <a:solidFill>
                  <a:srgbClr val="000000"/>
                </a:solidFill>
              </a:defRPr>
            </a:lvl7pPr>
            <a:lvl8pPr lvl="7">
              <a:buNone/>
              <a:defRPr>
                <a:solidFill>
                  <a:srgbClr val="000000"/>
                </a:solidFill>
              </a:defRPr>
            </a:lvl8pPr>
            <a:lvl9pPr lvl="8">
              <a:buNone/>
              <a:defRPr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1792288" y="5120640"/>
            <a:ext cx="5486400" cy="60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>
            <a:spLocks noGrp="1"/>
          </p:cNvSpPr>
          <p:nvPr>
            <p:ph type="pic" idx="2"/>
          </p:nvPr>
        </p:nvSpPr>
        <p:spPr>
          <a:xfrm>
            <a:off x="1792288" y="653627"/>
            <a:ext cx="5486400" cy="438912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1792288" y="5725161"/>
            <a:ext cx="5486400" cy="858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556784" y="6755343"/>
            <a:ext cx="548700" cy="5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000000"/>
                </a:solidFill>
              </a:defRPr>
            </a:lvl1pPr>
            <a:lvl2pPr lvl="1">
              <a:buNone/>
              <a:defRPr>
                <a:solidFill>
                  <a:srgbClr val="000000"/>
                </a:solidFill>
              </a:defRPr>
            </a:lvl2pPr>
            <a:lvl3pPr lvl="2">
              <a:buNone/>
              <a:defRPr>
                <a:solidFill>
                  <a:srgbClr val="000000"/>
                </a:solidFill>
              </a:defRPr>
            </a:lvl3pPr>
            <a:lvl4pPr lvl="3">
              <a:buNone/>
              <a:defRPr>
                <a:solidFill>
                  <a:srgbClr val="000000"/>
                </a:solidFill>
              </a:defRPr>
            </a:lvl4pPr>
            <a:lvl5pPr lvl="4">
              <a:buNone/>
              <a:defRPr>
                <a:solidFill>
                  <a:srgbClr val="000000"/>
                </a:solidFill>
              </a:defRPr>
            </a:lvl5pPr>
            <a:lvl6pPr lvl="5">
              <a:buNone/>
              <a:defRPr>
                <a:solidFill>
                  <a:srgbClr val="000000"/>
                </a:solidFill>
              </a:defRPr>
            </a:lvl6pPr>
            <a:lvl7pPr lvl="6">
              <a:buNone/>
              <a:defRPr>
                <a:solidFill>
                  <a:srgbClr val="000000"/>
                </a:solidFill>
              </a:defRPr>
            </a:lvl7pPr>
            <a:lvl8pPr lvl="7">
              <a:buNone/>
              <a:defRPr>
                <a:solidFill>
                  <a:srgbClr val="000000"/>
                </a:solidFill>
              </a:defRPr>
            </a:lvl8pPr>
            <a:lvl9pPr lvl="8">
              <a:buNone/>
              <a:defRPr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3175" y="6400800"/>
            <a:ext cx="9140825" cy="914400"/>
          </a:xfrm>
          <a:prstGeom prst="rect">
            <a:avLst/>
          </a:prstGeom>
          <a:solidFill>
            <a:srgbClr val="B1111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0" y="0"/>
            <a:ext cx="9144000" cy="682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556784" y="6755343"/>
            <a:ext cx="548700" cy="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cis.gov/tools/glossar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oia.gov/" TargetMode="External"/><Relationship Id="rId4" Type="http://schemas.openxmlformats.org/officeDocument/2006/relationships/hyperlink" Target="https://pra.digital.gov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sa.gov/reference/glossar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sa.gov/buying-selling/purchasing-programs/gsa-schedule" TargetMode="External"/><Relationship Id="rId4" Type="http://schemas.openxmlformats.org/officeDocument/2006/relationships/hyperlink" Target="http://gsa.gov/small-busines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sa.gov/reference/glossary#O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8203E-53AC-5245-8796-1CC84BEE73E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43000" y="1196975"/>
            <a:ext cx="6858000" cy="2546350"/>
          </a:xfrm>
          <a:prstGeom prst="rect">
            <a:avLst/>
          </a:prstGeom>
        </p:spPr>
        <p:txBody>
          <a:bodyPr/>
          <a:lstStyle/>
          <a:p>
            <a:pPr rtl="0"/>
            <a:r>
              <a:rPr lang="en-US" sz="3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Online glossaries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1370013" y="3411538"/>
            <a:ext cx="7088187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5087"/>
                </a:solidFill>
              </a:rPr>
              <a:t>Online glossaries</a:t>
            </a:r>
            <a:endParaRPr dirty="0"/>
          </a:p>
          <a:p>
            <a:pPr marL="0" marR="0" lvl="0" indent="0" algn="r" rtl="0">
              <a:lnSpc>
                <a:spcPct val="7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2"/>
                </a:solidFill>
              </a:rPr>
              <a:t>Is an online glossary right for your website?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3962400" y="4876800"/>
            <a:ext cx="4495800" cy="94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B11116"/>
                </a:solidFill>
                <a:latin typeface="Arial"/>
                <a:ea typeface="Arial"/>
                <a:cs typeface="Arial"/>
                <a:sym typeface="Arial"/>
              </a:rPr>
              <a:t>presented by</a:t>
            </a:r>
            <a:endParaRPr/>
          </a:p>
          <a:p>
            <a:pPr marL="0" marR="0" lvl="0" indent="0" algn="r" rtl="0">
              <a:lnSpc>
                <a:spcPct val="7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B11116"/>
                </a:solidFill>
              </a:rPr>
              <a:t>Alison Kohler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175CF-197D-7B4A-8C01-86D72EFC5B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88938"/>
            <a:ext cx="7886700" cy="141446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Discussion</a:t>
            </a:r>
          </a:p>
        </p:txBody>
      </p:sp>
      <p:sp>
        <p:nvSpPr>
          <p:cNvPr id="131" name="Google Shape;131;p22"/>
          <p:cNvSpPr/>
          <p:nvPr/>
        </p:nvSpPr>
        <p:spPr>
          <a:xfrm>
            <a:off x="684275" y="395775"/>
            <a:ext cx="7769100" cy="9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5087"/>
                </a:solidFill>
              </a:rPr>
              <a:t>Discussion</a:t>
            </a:r>
            <a:endParaRPr/>
          </a:p>
        </p:txBody>
      </p:sp>
      <p:sp>
        <p:nvSpPr>
          <p:cNvPr id="132" name="Google Shape;132;p22"/>
          <p:cNvSpPr txBox="1"/>
          <p:nvPr/>
        </p:nvSpPr>
        <p:spPr>
          <a:xfrm>
            <a:off x="685800" y="1950721"/>
            <a:ext cx="8001000" cy="40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Questions or follow up?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Alison Kohler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816-223-6198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alison.kohler@gsa.gov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30" name="Google Shape;130;p22"/>
          <p:cNvSpPr txBox="1">
            <a:spLocks noGrp="1"/>
          </p:cNvSpPr>
          <p:nvPr>
            <p:ph type="sldNum" idx="12"/>
          </p:nvPr>
        </p:nvSpPr>
        <p:spPr>
          <a:xfrm>
            <a:off x="8556784" y="6755343"/>
            <a:ext cx="548700" cy="5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F5F14-D828-114A-B451-DCE41C1615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88938"/>
            <a:ext cx="7886700" cy="141446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END</a:t>
            </a:r>
          </a:p>
        </p:txBody>
      </p:sp>
      <p:pic>
        <p:nvPicPr>
          <p:cNvPr id="137" name="Google Shape;137;p23" descr="the GSA logo in white text and a navy blue background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0400" y="2286000"/>
            <a:ext cx="3038475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>
            <a:spLocks noGrp="1"/>
          </p:cNvSpPr>
          <p:nvPr>
            <p:ph type="sldNum" idx="12"/>
          </p:nvPr>
        </p:nvSpPr>
        <p:spPr>
          <a:xfrm>
            <a:off x="8556784" y="6755343"/>
            <a:ext cx="548700" cy="5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78412-F10E-A247-8E52-F1BDA60E8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buNone/>
            </a:pPr>
            <a:r>
              <a:rPr lang="en-US" sz="3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684213" y="730250"/>
            <a:ext cx="7769225" cy="97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5087"/>
                </a:solidFill>
              </a:rPr>
              <a:t>Background</a:t>
            </a:r>
            <a:endParaRPr dirty="0"/>
          </a:p>
        </p:txBody>
      </p:sp>
      <p:sp>
        <p:nvSpPr>
          <p:cNvPr id="74" name="Google Shape;74;p14"/>
          <p:cNvSpPr/>
          <p:nvPr/>
        </p:nvSpPr>
        <p:spPr>
          <a:xfrm>
            <a:off x="684213" y="1949450"/>
            <a:ext cx="7772400" cy="438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Problem statement</a:t>
            </a:r>
            <a:endParaRPr sz="1800" b="1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You know how our audience is made up of different levels of understanding when it comes to jargon, technical or slang language?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Potential solution</a:t>
            </a:r>
            <a:endParaRPr sz="1800" b="1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Use an online glossary to serve these differing levels. 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8556784" y="6755343"/>
            <a:ext cx="548700" cy="5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E768-6DF2-B54A-8366-4A8569A3F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Options</a:t>
            </a:r>
          </a:p>
        </p:txBody>
      </p:sp>
      <p:sp>
        <p:nvSpPr>
          <p:cNvPr id="81" name="Google Shape;81;p15"/>
          <p:cNvSpPr/>
          <p:nvPr/>
        </p:nvSpPr>
        <p:spPr>
          <a:xfrm>
            <a:off x="684213" y="730250"/>
            <a:ext cx="7769225" cy="97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5087"/>
                </a:solidFill>
              </a:rPr>
              <a:t>Options</a:t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684213" y="1949450"/>
            <a:ext cx="7772400" cy="438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Two main options: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>
                <a:solidFill>
                  <a:schemeClr val="dk1"/>
                </a:solidFill>
              </a:rPr>
              <a:t>A static page with terms </a:t>
            </a:r>
            <a:r>
              <a:rPr lang="en-US" sz="2000" u="sng">
                <a:solidFill>
                  <a:srgbClr val="00508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like U.S. Citizenship and Immigration Services</a:t>
            </a:r>
            <a:r>
              <a:rPr lang="en-US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>
                <a:solidFill>
                  <a:schemeClr val="dk1"/>
                </a:solidFill>
              </a:rPr>
              <a:t>Terms defined in references sitewide </a:t>
            </a:r>
            <a:r>
              <a:rPr lang="en-US" sz="2000" u="sng">
                <a:solidFill>
                  <a:srgbClr val="005087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like Paperwork Reduction Act</a:t>
            </a:r>
            <a:r>
              <a:rPr lang="en-US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Third option is a glossary widget on every page like </a:t>
            </a:r>
            <a:r>
              <a:rPr lang="en-US" sz="2000" u="sng">
                <a:solidFill>
                  <a:srgbClr val="005087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FOIA.gov</a:t>
            </a:r>
            <a:r>
              <a:rPr lang="en-US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556784" y="6755343"/>
            <a:ext cx="548700" cy="5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6376-5C34-3C4E-8105-B4273A3C9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What GSA is doing</a:t>
            </a:r>
          </a:p>
        </p:txBody>
      </p:sp>
      <p:sp>
        <p:nvSpPr>
          <p:cNvPr id="88" name="Google Shape;88;p16"/>
          <p:cNvSpPr/>
          <p:nvPr/>
        </p:nvSpPr>
        <p:spPr>
          <a:xfrm>
            <a:off x="684213" y="730250"/>
            <a:ext cx="7769100" cy="9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5087"/>
                </a:solidFill>
              </a:rPr>
              <a:t>What GSA is doing</a:t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684213" y="1949450"/>
            <a:ext cx="7772400" cy="4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We are doing small pilots of both options on GSA.gov:</a:t>
            </a:r>
            <a:endParaRPr sz="2000" b="1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Static page with 60 terms: </a:t>
            </a:r>
            <a:r>
              <a:rPr lang="en-US" sz="2000" u="sng">
                <a:solidFill>
                  <a:srgbClr val="00508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gsa.gov/reference/glossary</a:t>
            </a:r>
            <a:r>
              <a:rPr lang="en-US" sz="2000">
                <a:solidFill>
                  <a:schemeClr val="dk1"/>
                </a:solidFill>
              </a:rPr>
              <a:t> (pilot began in September 2021).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Sitewide references for 20 terms on top-visited pages (pilot ended in April 2021). Examples: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Clr>
                <a:srgbClr val="005087"/>
              </a:buClr>
              <a:buSzPts val="2000"/>
              <a:buChar char="○"/>
            </a:pPr>
            <a:r>
              <a:rPr lang="en-US" sz="2000" u="sng">
                <a:solidFill>
                  <a:srgbClr val="005087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gsa.gov/small-business</a:t>
            </a:r>
            <a:endParaRPr>
              <a:solidFill>
                <a:srgbClr val="005087"/>
              </a:solidFill>
            </a:endParaRPr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Clr>
                <a:srgbClr val="005087"/>
              </a:buClr>
              <a:buSzPts val="2000"/>
              <a:buChar char="○"/>
            </a:pPr>
            <a:r>
              <a:rPr lang="en-US" sz="2000" u="sng">
                <a:solidFill>
                  <a:srgbClr val="005087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gsa.gov/buying-selling/purchasing-programs/gsa-schedule</a:t>
            </a:r>
            <a:endParaRPr sz="2000">
              <a:solidFill>
                <a:srgbClr val="005087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8556784" y="6755343"/>
            <a:ext cx="548700" cy="5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F4ED8-5CAF-8B44-AD05-20B56A8E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Pros</a:t>
            </a:r>
            <a:r>
              <a:rPr lang="en-US" baseline="0" dirty="0">
                <a:solidFill>
                  <a:schemeClr val="bg1"/>
                </a:solidFill>
              </a:rPr>
              <a:t> of static page option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684213" y="730250"/>
            <a:ext cx="7769225" cy="97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5087"/>
                </a:solidFill>
              </a:rPr>
              <a:t>Pros of static page option</a:t>
            </a:r>
            <a:endParaRPr dirty="0"/>
          </a:p>
        </p:txBody>
      </p:sp>
      <p:sp>
        <p:nvSpPr>
          <p:cNvPr id="97" name="Google Shape;97;p17"/>
          <p:cNvSpPr/>
          <p:nvPr/>
        </p:nvSpPr>
        <p:spPr>
          <a:xfrm>
            <a:off x="684213" y="1949450"/>
            <a:ext cx="7772400" cy="4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If your site is (pretty much) the only one talking about the term, the page should come up when people search for the meaning of a word they don’t know. </a:t>
            </a:r>
            <a:endParaRPr sz="2000" dirty="0"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>
                <a:solidFill>
                  <a:schemeClr val="dk1"/>
                </a:solidFill>
              </a:rPr>
              <a:t>Example: Deferred Vested Participant in a Google search has the Pension Benefit Guaranty Corporation’s online glossary entry as its second result.</a:t>
            </a:r>
            <a:endParaRPr sz="2000" dirty="0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One dedicated place to point other hyperlinks or references from any digital content.</a:t>
            </a:r>
            <a:endParaRPr sz="2000" dirty="0"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>
                <a:solidFill>
                  <a:schemeClr val="dk1"/>
                </a:solidFill>
              </a:rPr>
              <a:t>Example: You will sign an </a:t>
            </a:r>
            <a:r>
              <a:rPr lang="en-US" sz="2000" u="sng" dirty="0">
                <a:solidFill>
                  <a:srgbClr val="00508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occupancy agreement</a:t>
            </a:r>
            <a:r>
              <a:rPr lang="en-US" sz="2000" dirty="0">
                <a:solidFill>
                  <a:schemeClr val="dk1"/>
                </a:solidFill>
              </a:rPr>
              <a:t> with us.</a:t>
            </a:r>
            <a:endParaRPr sz="2000" dirty="0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Less resource intensive to begin and keep up.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96" name="Google Shape;96;p17"/>
          <p:cNvSpPr txBox="1">
            <a:spLocks noGrp="1"/>
          </p:cNvSpPr>
          <p:nvPr>
            <p:ph type="sldNum" idx="12"/>
          </p:nvPr>
        </p:nvSpPr>
        <p:spPr>
          <a:xfrm>
            <a:off x="8556784" y="6755343"/>
            <a:ext cx="548700" cy="5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15AA1-0EAA-C940-8C3F-51F078CB4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buNone/>
            </a:pPr>
            <a:r>
              <a:rPr lang="en-US" sz="3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Pros of sitewide option</a:t>
            </a:r>
            <a:endParaRPr lang="en-US" dirty="0">
              <a:solidFill>
                <a:schemeClr val="bg1"/>
              </a:solidFill>
              <a:effectLst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684213" y="730250"/>
            <a:ext cx="7769100" cy="9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5087"/>
                </a:solidFill>
              </a:rPr>
              <a:t>Pros of sitewide option</a:t>
            </a:r>
            <a:endParaRPr dirty="0"/>
          </a:p>
        </p:txBody>
      </p:sp>
      <p:sp>
        <p:nvSpPr>
          <p:cNvPr id="104" name="Google Shape;104;p18"/>
          <p:cNvSpPr/>
          <p:nvPr/>
        </p:nvSpPr>
        <p:spPr>
          <a:xfrm>
            <a:off x="684213" y="1949450"/>
            <a:ext cx="7772400" cy="4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More user friendly to have a definition on the page users are reading, so they don’t need to navigate away.</a:t>
            </a:r>
            <a:endParaRPr sz="2000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Data indicate good engagement rate. In the first 30-day period with 20 terms: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About 15,000 users clicked on the icon.</a:t>
            </a:r>
            <a:endParaRPr sz="200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3 terms had an engagement rate over 10%.</a:t>
            </a:r>
            <a:endParaRPr sz="200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4 terms had an engagement rate between 5–10%.</a:t>
            </a:r>
            <a:endParaRPr sz="200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8 terms had an engagement rate between 1-5%.</a:t>
            </a:r>
            <a:endParaRPr sz="2000"/>
          </a:p>
          <a:p>
            <a:pPr marL="742950" lvl="1" indent="-28575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3 terms had an engagement rate under 1%.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03" name="Google Shape;103;p18"/>
          <p:cNvSpPr txBox="1">
            <a:spLocks noGrp="1"/>
          </p:cNvSpPr>
          <p:nvPr>
            <p:ph type="sldNum" idx="12"/>
          </p:nvPr>
        </p:nvSpPr>
        <p:spPr>
          <a:xfrm>
            <a:off x="8556784" y="6755343"/>
            <a:ext cx="548700" cy="5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FD1AE-A912-684F-A0C4-F3B6ED92D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What do you need</a:t>
            </a:r>
          </a:p>
        </p:txBody>
      </p:sp>
      <p:sp>
        <p:nvSpPr>
          <p:cNvPr id="109" name="Google Shape;109;p19"/>
          <p:cNvSpPr/>
          <p:nvPr/>
        </p:nvSpPr>
        <p:spPr>
          <a:xfrm>
            <a:off x="684213" y="425450"/>
            <a:ext cx="7769100" cy="9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5087"/>
                </a:solidFill>
              </a:rPr>
              <a:t>What do you need?</a:t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473025" y="1249400"/>
            <a:ext cx="8217300" cy="51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Data.</a:t>
            </a:r>
            <a:r>
              <a:rPr lang="en-US" sz="1800">
                <a:solidFill>
                  <a:schemeClr val="dk1"/>
                </a:solidFill>
              </a:rPr>
              <a:t> We want to deliver what the user needs and invest an appropriate amount of our resources for the return.</a:t>
            </a:r>
            <a:endParaRPr sz="1800">
              <a:solidFill>
                <a:schemeClr val="dk1"/>
              </a:solidFill>
            </a:endParaRPr>
          </a:p>
          <a:p>
            <a: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We use Google Analytics’ most-viewed pages and then find terms on those pages that people need to have defined.</a:t>
            </a:r>
            <a:endParaRPr sz="1800">
              <a:solidFill>
                <a:schemeClr val="dk1"/>
              </a:solidFill>
            </a:endParaRPr>
          </a:p>
          <a:p>
            <a: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We use a report of top query terms from our “Search” page to consider which terms users need information about.</a:t>
            </a:r>
            <a:endParaRPr sz="1800">
              <a:solidFill>
                <a:schemeClr val="dk1"/>
              </a:solidFill>
            </a:endParaRPr>
          </a:p>
          <a:p>
            <a:pPr marL="457200" marR="0" lvl="0" indent="-3429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We use SiteImprove to look up the terms and see how many occurrences there are sitewide.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1" name="Google Shape;111;p19"/>
          <p:cNvSpPr txBox="1">
            <a:spLocks noGrp="1"/>
          </p:cNvSpPr>
          <p:nvPr>
            <p:ph type="sldNum" idx="12"/>
          </p:nvPr>
        </p:nvSpPr>
        <p:spPr>
          <a:xfrm>
            <a:off x="8556784" y="6755343"/>
            <a:ext cx="548700" cy="5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5EA6-5C22-064B-A3B9-14E5E0C7C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What do</a:t>
            </a:r>
            <a:r>
              <a:rPr lang="en-US" baseline="0" dirty="0">
                <a:solidFill>
                  <a:schemeClr val="bg1"/>
                </a:solidFill>
              </a:rPr>
              <a:t> you need continued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6" name="Google Shape;116;p20"/>
          <p:cNvSpPr/>
          <p:nvPr/>
        </p:nvSpPr>
        <p:spPr>
          <a:xfrm>
            <a:off x="684213" y="425450"/>
            <a:ext cx="7769100" cy="9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5087"/>
                </a:solidFill>
              </a:rPr>
              <a:t>What do you need?</a:t>
            </a:r>
            <a:endParaRPr/>
          </a:p>
        </p:txBody>
      </p:sp>
      <p:sp>
        <p:nvSpPr>
          <p:cNvPr id="117" name="Google Shape;117;p20"/>
          <p:cNvSpPr txBox="1"/>
          <p:nvPr/>
        </p:nvSpPr>
        <p:spPr>
          <a:xfrm>
            <a:off x="473025" y="1249400"/>
            <a:ext cx="8217300" cy="51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A strategy</a:t>
            </a:r>
            <a:endParaRPr sz="1800" b="1">
              <a:solidFill>
                <a:schemeClr val="dk1"/>
              </a:solidFill>
            </a:endParaRPr>
          </a:p>
          <a:p>
            <a: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Use a spreadsheet with:</a:t>
            </a:r>
            <a:endParaRPr sz="1800">
              <a:solidFill>
                <a:schemeClr val="dk1"/>
              </a:solidFill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Terms (to alphabetize).</a:t>
            </a:r>
            <a:endParaRPr sz="1800">
              <a:solidFill>
                <a:schemeClr val="dk1"/>
              </a:solidFill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Plain definitions (don’t ask a SME).</a:t>
            </a:r>
            <a:endParaRPr sz="1800">
              <a:solidFill>
                <a:schemeClr val="dk1"/>
              </a:solidFill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URL source (for back-end).</a:t>
            </a:r>
            <a:endParaRPr sz="1800">
              <a:solidFill>
                <a:schemeClr val="dk1"/>
              </a:solidFill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Occurrence count. </a:t>
            </a:r>
            <a:endParaRPr sz="1800">
              <a:solidFill>
                <a:schemeClr val="dk1"/>
              </a:solidFill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Also include:</a:t>
            </a:r>
            <a:endParaRPr sz="1800">
              <a:solidFill>
                <a:schemeClr val="dk1"/>
              </a:solidFill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A legal disclaimer.</a:t>
            </a:r>
            <a:endParaRPr sz="1800">
              <a:solidFill>
                <a:schemeClr val="dk1"/>
              </a:solidFill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A way to give feedback on missing terms or problems with the definitions.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We use accordions to avoid cognitive overload. Limit your list (ours is 200 terms) and “prune” it once or twice a year.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8" name="Google Shape;118;p20"/>
          <p:cNvSpPr txBox="1">
            <a:spLocks noGrp="1"/>
          </p:cNvSpPr>
          <p:nvPr>
            <p:ph type="sldNum" idx="12"/>
          </p:nvPr>
        </p:nvSpPr>
        <p:spPr>
          <a:xfrm>
            <a:off x="8556784" y="6755343"/>
            <a:ext cx="548700" cy="5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22F07-C8B5-B340-9BE2-29F387747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How to decide on terms </a:t>
            </a:r>
          </a:p>
        </p:txBody>
      </p:sp>
      <p:sp>
        <p:nvSpPr>
          <p:cNvPr id="123" name="Google Shape;123;p21"/>
          <p:cNvSpPr/>
          <p:nvPr/>
        </p:nvSpPr>
        <p:spPr>
          <a:xfrm>
            <a:off x="684213" y="425450"/>
            <a:ext cx="7769100" cy="9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5087"/>
                </a:solidFill>
              </a:rPr>
              <a:t>How to decide on terms</a:t>
            </a:r>
            <a:endParaRPr dirty="0"/>
          </a:p>
        </p:txBody>
      </p:sp>
      <p:sp>
        <p:nvSpPr>
          <p:cNvPr id="124" name="Google Shape;124;p21"/>
          <p:cNvSpPr txBox="1"/>
          <p:nvPr/>
        </p:nvSpPr>
        <p:spPr>
          <a:xfrm>
            <a:off x="473025" y="1249400"/>
            <a:ext cx="8217300" cy="51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Be user-centered</a:t>
            </a:r>
            <a:endParaRPr sz="1800" b="1" dirty="0">
              <a:solidFill>
                <a:schemeClr val="dk1"/>
              </a:solidFill>
            </a:endParaRPr>
          </a:p>
          <a:p>
            <a: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Use search query data and </a:t>
            </a:r>
            <a:r>
              <a:rPr lang="en-US" sz="1800" dirty="0" err="1">
                <a:solidFill>
                  <a:schemeClr val="dk1"/>
                </a:solidFill>
              </a:rPr>
              <a:t>SiteImprove</a:t>
            </a:r>
            <a:r>
              <a:rPr lang="en-US" sz="1800" dirty="0">
                <a:solidFill>
                  <a:schemeClr val="dk1"/>
                </a:solidFill>
              </a:rPr>
              <a:t> occurrences to develop what terms to include.</a:t>
            </a:r>
            <a:endParaRPr sz="1800" dirty="0">
              <a:solidFill>
                <a:schemeClr val="dk1"/>
              </a:solidFill>
            </a:endParaRPr>
          </a:p>
          <a:p>
            <a:pPr marL="457200" marR="0" lvl="0" indent="-3429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Avoid asking subject matter experts what terms they think belong.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25" name="Google Shape;125;p21"/>
          <p:cNvSpPr txBox="1">
            <a:spLocks noGrp="1"/>
          </p:cNvSpPr>
          <p:nvPr>
            <p:ph type="sldNum" idx="12"/>
          </p:nvPr>
        </p:nvSpPr>
        <p:spPr>
          <a:xfrm>
            <a:off x="8556784" y="6755343"/>
            <a:ext cx="548700" cy="5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610</Words>
  <Application>Microsoft Macintosh PowerPoint</Application>
  <PresentationFormat>Custom</PresentationFormat>
  <Paragraphs>84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Blank Presentation</vt:lpstr>
      <vt:lpstr>Online glossaries</vt:lpstr>
      <vt:lpstr>Background</vt:lpstr>
      <vt:lpstr>Options</vt:lpstr>
      <vt:lpstr>What GSA is doing</vt:lpstr>
      <vt:lpstr>Pros of static page option</vt:lpstr>
      <vt:lpstr>Pros of sitewide option </vt:lpstr>
      <vt:lpstr>What do you need</vt:lpstr>
      <vt:lpstr>What do you need continued</vt:lpstr>
      <vt:lpstr>How to decide on terms </vt:lpstr>
      <vt:lpstr>Discussion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glossaries</dc:title>
  <cp:lastModifiedBy>Microsoft Office User</cp:lastModifiedBy>
  <cp:revision>2</cp:revision>
  <dcterms:modified xsi:type="dcterms:W3CDTF">2021-09-17T18:48:49Z</dcterms:modified>
</cp:coreProperties>
</file>