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Merriweather" pitchFamily="2" charset="77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2E8C76-5ADA-462F-99AF-FA9E6FA0CF5F}">
  <a:tblStyle styleId="{F52E8C76-5ADA-462F-99AF-FA9E6FA0C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44"/>
    <p:restoredTop sz="61178"/>
  </p:normalViewPr>
  <p:slideViewPr>
    <p:cSldViewPr snapToGrid="0" snapToObjects="1">
      <p:cViewPr varScale="1">
        <p:scale>
          <a:sx n="90" d="100"/>
          <a:sy n="9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cb6a29a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cb6a29a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cb6a29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cb6a29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09f42b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09f42b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cb6a29a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cb6a29a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6b6b44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6b6b44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f2878f8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f2878f8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f2878f8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f2878f8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f2878f8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af2878f86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4346cfd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a4346cfd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4346cfd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4346cfd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2031bb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2031bb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a4346cfdd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a4346cfdd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71b410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71b410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1cb6a29a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1cb6a29a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6b6b44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86b6b44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f2878f86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f2878f86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6b6b443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86b6b443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86b6b443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86b6b443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871b4104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871b4104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af2878f86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af2878f86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f2878f86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af2878f86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cb6a29a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cb6a29a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71b4104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871b4104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6b6b44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6b6b44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871b410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871b410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6b6b443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86b6b443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86b6b44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86b6b44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86b6b443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86b6b443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86b6b443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86b6b443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6b6b443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86b6b443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86b6b443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86b6b443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af2878f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af2878f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cb6a29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cb6a29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af2878f86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af2878f86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1cb6a29a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1cb6a29a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6dd6e1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6dd6e1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09f42b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09f42b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cb6a29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cb6a29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cb6a29a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cb6a29a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cb6a29a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cb6a29a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.gov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event/2021/07/28/fedramp-dap-case-study-part-1-assessing-analytics-strateg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dap@support.digitalgov.gov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-analytics-program/gov-wide-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&amp; DAP Case Study Part 2: Reporting and Decision-Making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the FedRAMP team assessed their analytics objectives and key performance indicators (KPIs) prior to the launch of their redesigned site, fedramp.gov.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- Define your website mission, goals &amp; KPIs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Mission</a:t>
            </a:r>
            <a:r>
              <a:rPr lang="en" sz="1400"/>
              <a:t>: Why does my site exist? Define a simple, straightforward way of describing what your site is designed to do.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Goals</a:t>
            </a:r>
            <a:r>
              <a:rPr lang="en" sz="1400"/>
              <a:t>: What do you want your users to do on your site? This needs to be something that we can track with Google Analytics.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KPI</a:t>
            </a:r>
            <a:r>
              <a:rPr lang="en" sz="1400"/>
              <a:t>: Metrics used to measure performance of your goals - usually a ratio, such as conversion rate. This is required.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summarized from Part 1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1:</a:t>
            </a:r>
            <a:r>
              <a:rPr lang="en"/>
              <a:t> Decrease the percentage share of stakeholders reaching out to info@fedramp.gov directly from the website, by making information more easy to find.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2: </a:t>
            </a:r>
            <a:r>
              <a:rPr lang="en"/>
              <a:t>Increase percentage share of downloads by stakeholders to support them successfully navigating the FedRAMP process.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3: </a:t>
            </a:r>
            <a:r>
              <a:rPr lang="en"/>
              <a:t>Increase average session duration on fedramp.gov by X% month over month through leveraging new content, marketing and events.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We’ll look at a very limited, initial data set for these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We’re looking at both DAP &amp; fedramp.gov’s Independently Managed Analytics Tools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approached assessing FedRAMP’s Analytics Tools </a:t>
            </a:r>
            <a:endParaRPr/>
          </a:p>
        </p:txBody>
      </p:sp>
      <p:pic>
        <p:nvPicPr>
          <p:cNvPr id="144" name="Google Shape;144;p24" title="Image of lifecycle of DAP consulting engage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550" y="0"/>
            <a:ext cx="5292450" cy="5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194150" y="25798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Assess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Goals, GA &amp; TMS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939600" y="724100"/>
            <a:ext cx="16677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Develop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Inject TMS Container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085625" y="8062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Test &amp; QA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TMS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886500" y="30919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Engage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29400" y="4229300"/>
            <a:ext cx="13185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Launch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TMS Enhancements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Decrease the percentage share of stakeholders reaching out to info@fedramp.gov directly from the website, by making information more easy to find.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 </a:t>
            </a:r>
            <a:r>
              <a:rPr lang="en" sz="1800"/>
              <a:t># of clicks on info@fedramp.gov divided by total sessions entering fedramp.gov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In DAP, we know we have event reporting for mailto link clicks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 also implemented mailto tracking in the Independently Managed Analytics Tools via a tag manager</a:t>
            </a:r>
            <a:endParaRPr sz="1800" b="1"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graphicFrame>
        <p:nvGraphicFramePr>
          <p:cNvPr id="178" name="Google Shape;178;p28"/>
          <p:cNvGraphicFramePr/>
          <p:nvPr>
            <p:extLst>
              <p:ext uri="{D42A27DB-BD31-4B8C-83A1-F6EECF244321}">
                <p14:modId xmlns:p14="http://schemas.microsoft.com/office/powerpoint/2010/main" val="1396749619"/>
              </p:ext>
            </p:extLst>
          </p:nvPr>
        </p:nvGraphicFramePr>
        <p:xfrm>
          <a:off x="1702113" y="4159350"/>
          <a:ext cx="5391150" cy="573723"/>
        </p:xfrm>
        <a:graphic>
          <a:graphicData uri="http://schemas.openxmlformats.org/drawingml/2006/table">
            <a:tbl>
              <a:tblPr firstRow="1">
                <a:noFill/>
                <a:tableStyleId>{F52E8C76-5ADA-462F-99AF-FA9E6FA0CF5F}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Date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Sessions (entering</a:t>
                      </a:r>
                      <a:r>
                        <a:rPr lang="en" sz="1000" dirty="0"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en" sz="1000" dirty="0"/>
                        <a:t>fedramp.gov)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Events (email clicks)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Conversion Rate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July 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49,191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0.5%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Google Shape;179;p28" title="A green circle around the conversion rate"/>
          <p:cNvSpPr/>
          <p:nvPr/>
        </p:nvSpPr>
        <p:spPr>
          <a:xfrm>
            <a:off x="5649675" y="3909525"/>
            <a:ext cx="1289700" cy="10902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8" title="Image of event category and action in DAP reporti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813" y="2079288"/>
            <a:ext cx="62007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independently managed analytics tool:</a:t>
            </a:r>
            <a:endParaRPr sz="18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 set up Events for mailto link clicks using a TMS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FedRAMP wanted Goals configured in their independently managed  analytics tool to track performance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Required next step - set up events for mailto link clicks in our TMS</a:t>
            </a:r>
            <a:endParaRPr sz="1800" b="1"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demo how we addressed this in our TMS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18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the Goal</a:t>
            </a:r>
            <a:endParaRPr dirty="0"/>
          </a:p>
        </p:txBody>
      </p:sp>
      <p:pic>
        <p:nvPicPr>
          <p:cNvPr id="200" name="Google Shape;200;p31" title="A demonstration of setting category and action to create a convers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175" y="109100"/>
            <a:ext cx="437197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Second webinar in a 2 part series</a:t>
            </a: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If you didn’t attend part 1 which was focused on strategy, be on the lookout for an upcoming blog summary on digital.gov.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Please note - you’ll see both DAP (paid version) and independently managed analytics tool.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What is FedRAMP?</a:t>
            </a:r>
            <a:endParaRPr sz="140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the Goal in reporting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8" name="Google Shape;208;p32" title="Report showing conversion ra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00" y="809575"/>
            <a:ext cx="4219550" cy="24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4294967295"/>
          </p:nvPr>
        </p:nvSpPr>
        <p:spPr>
          <a:xfrm>
            <a:off x="2233675" y="1495950"/>
            <a:ext cx="550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Increase percentage share of downloads by stakeholders to support them successfully navigating the FedRAMP process.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</a:t>
            </a:r>
            <a:r>
              <a:rPr lang="en" sz="1800"/>
              <a:t> # of PDF downloads divided by total number of sessions.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In DAP and FedRAMP’s analytics tool, we know we have downloads tracked.  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Look under Behavior → Events → Top Events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sp>
        <p:nvSpPr>
          <p:cNvPr id="245" name="Google Shape;245;p37" title="A green circle around the conversion rate"/>
          <p:cNvSpPr/>
          <p:nvPr/>
        </p:nvSpPr>
        <p:spPr>
          <a:xfrm>
            <a:off x="5710050" y="3823800"/>
            <a:ext cx="1367400" cy="10902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6" name="Google Shape;246;p37"/>
          <p:cNvGraphicFramePr/>
          <p:nvPr>
            <p:extLst>
              <p:ext uri="{D42A27DB-BD31-4B8C-83A1-F6EECF244321}">
                <p14:modId xmlns:p14="http://schemas.microsoft.com/office/powerpoint/2010/main" val="1587384965"/>
              </p:ext>
            </p:extLst>
          </p:nvPr>
        </p:nvGraphicFramePr>
        <p:xfrm>
          <a:off x="2301125" y="4037800"/>
          <a:ext cx="4541750" cy="577373"/>
        </p:xfrm>
        <a:graphic>
          <a:graphicData uri="http://schemas.openxmlformats.org/drawingml/2006/table">
            <a:tbl>
              <a:tblPr firstRow="1">
                <a:noFill/>
                <a:tableStyleId>{F52E8C76-5ADA-462F-99AF-FA9E6FA0CF5F}</a:tableStyleId>
              </a:tblPr>
              <a:tblGrid>
                <a:gridCol w="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Date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Sessions (entering fedramp.gov)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Events 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Conversion Rate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July 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49,191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11,084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22.53%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7" name="Google Shape;247;p37" title="Report showing event data for download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50" y="1980679"/>
            <a:ext cx="5539675" cy="14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analytics tool:</a:t>
            </a:r>
            <a:endParaRPr sz="18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 set up Events for file downloads using our TMS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FedRAMP wanted Goals configured in their analytics tool to track performance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Required next step - set up events file downloads in TMS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demo how we addressed this in our TMS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the Goal</a:t>
            </a:r>
            <a:endParaRPr dirty="0"/>
          </a:p>
        </p:txBody>
      </p:sp>
      <p:pic>
        <p:nvPicPr>
          <p:cNvPr id="267" name="Google Shape;267;p40" title="Example of event goal set up in analytics too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75" y="341125"/>
            <a:ext cx="4657975" cy="45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the  Goal in reporting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6" name="Google Shape;276;p41" title="Report showing conversion ra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850" y="856600"/>
            <a:ext cx="4808151" cy="2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thank you to the FedRAMP team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1021800" y="1771475"/>
            <a:ext cx="6841500" cy="3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Partnering with just some of our colleagues on the FedRAMP team in our 2 part webinar series. 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Thank you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Betsy Steele</a:t>
            </a:r>
            <a:endParaRPr sz="180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Matt Silber</a:t>
            </a:r>
            <a:endParaRPr sz="180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Janelle Thalls</a:t>
            </a: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Bailey Feldman</a:t>
            </a: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4294967295"/>
          </p:nvPr>
        </p:nvSpPr>
        <p:spPr>
          <a:xfrm>
            <a:off x="2233675" y="1495950"/>
            <a:ext cx="550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Increase average session duration on fedramp.gov by X% month over month through leveraging new content, marketing and events.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</a:t>
            </a:r>
            <a:r>
              <a:rPr lang="en" sz="1800"/>
              <a:t> % increase or decrease of avg. session duration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DAP Google Analytics calculate this?</a:t>
            </a:r>
            <a:r>
              <a:rPr lang="en" sz="1800"/>
              <a:t> Add together the duration of each session and divide by the total number of sessions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98" name="Google Shape;29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In DAP and FedRAMP’s analytics tool, we know we have average session duration in the landing pages report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Filter for your specific domain in this report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You can pull the average of the average session duration over one year - this was 1 minute 28 seconds. </a:t>
            </a:r>
            <a:endParaRPr sz="140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pic>
        <p:nvPicPr>
          <p:cNvPr id="312" name="Google Shape;312;p46" title="Report showing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00" y="1922986"/>
            <a:ext cx="6037500" cy="312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 title="A green circle around the average session duration"/>
          <p:cNvSpPr/>
          <p:nvPr/>
        </p:nvSpPr>
        <p:spPr>
          <a:xfrm>
            <a:off x="6450800" y="2244850"/>
            <a:ext cx="1011300" cy="7455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analytics tool: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1" name="Google Shape;321;p47" title="Report showing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50" y="1958600"/>
            <a:ext cx="5826768" cy="31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 title="A green circle around the average session duration"/>
          <p:cNvSpPr/>
          <p:nvPr/>
        </p:nvSpPr>
        <p:spPr>
          <a:xfrm>
            <a:off x="6040875" y="2345775"/>
            <a:ext cx="760500" cy="11184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 the Goal</a:t>
            </a:r>
            <a:endParaRPr dirty="0"/>
          </a:p>
        </p:txBody>
      </p:sp>
      <p:pic>
        <p:nvPicPr>
          <p:cNvPr id="329" name="Google Shape;329;p48" title="Goal setup for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200" y="500925"/>
            <a:ext cx="4615400" cy="23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the Goal in reporting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7" name="Google Shape;337;p49" title="Report showing average session duration convers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25" y="755775"/>
            <a:ext cx="4521075" cy="25907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notice sometimes that the conversion rates in your independently managed analytics tool are different vs. DAP</a:t>
            </a:r>
            <a:endParaRPr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All depends on how you configure goals in your independently managed account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You’ll likely see differences with DAP data and your account - this is normal in any analytics reporting platform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Analytics isn’t accounting - data is directional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Approach configuring your goals: monitor, QA, verify and modify goals (if needed) over a number of weeks to ensure accuracy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Takeaway </a:t>
            </a:r>
            <a:r>
              <a:rPr lang="en"/>
              <a:t>- use DAP as a baseline to help you test your independently managed analytics tool goals</a:t>
            </a:r>
            <a:endParaRPr/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4247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 presented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Analytics Case Study Part 1: Assessment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What is analytics strategy?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Brief Overview of our methodology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Website Mission, Goals &amp; Key Performance Indicators (KPIs)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Defined 3 specific goals</a:t>
            </a:r>
            <a:endParaRPr sz="180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was a lot! Questions?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Please fill out the survey - we appreciate feedback.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contact us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dap@support.digitalgov.gov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 today in Part 2	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44675" y="119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Difference between DAP &amp; independently managed Analytics tool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We'll walk through step by step: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to use DAP Google Analytics &amp; FedRAMP’s analytics tool to pull reporting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3 goals we established from part 1 of this webinar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we configured our Tag Management System (TMS)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we created goals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The goal today is to illustrate a real world example to empower you in analyzing your site</a:t>
            </a:r>
            <a:endParaRPr sz="180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DAP vs. Independently Managed Analytics Tools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533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DAP Google Analytics </a:t>
            </a:r>
            <a:endParaRPr sz="12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DAP has features preconfigured - set it and forget it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DAP provides configuration assistance (filters, custom dimensions, etc.)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Supported &amp; managed by the GSA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Tracks engagement w/ YouTube videos, outbound link clicks, file downloads, special custom dimensions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No extra work for you! - simply configure the script per our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repo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 b="1"/>
              <a:t>Does not support Goals</a:t>
            </a:r>
            <a:r>
              <a:rPr lang="en" sz="1200"/>
              <a:t> (limited to 25 goals per view) - with hundreds/thousands of websites, we cannot equitably distribute goals to all sites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4832400" y="13533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Independently Managed Analytics Tool</a:t>
            </a:r>
            <a:endParaRPr sz="12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You need to configure all aspects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Managed by your team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Does not automatically track engagement w/YouTube videos, outbound link clicks, file downloads, special custom dimensions like “Agency” &amp; “Subagency”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You will likely need to configure a TMS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 b="1"/>
              <a:t>Does support Goals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Use both an independently managed tool &amp; DAP Google Analytics - </a:t>
            </a:r>
            <a:r>
              <a:rPr lang="en" sz="1200" b="1"/>
              <a:t>in fact, we recommend it!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Benefit of using both - compare data sets to make sure your data is more congruent</a:t>
            </a:r>
            <a:endParaRPr sz="120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Webinar Part 1 Recap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Analytics framework &amp; strategy: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/>
              <a:t>Measurement: </a:t>
            </a:r>
            <a:r>
              <a:rPr lang="en" sz="1400" dirty="0"/>
              <a:t>How you assess performance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highlight>
                  <a:srgbClr val="FFFF00"/>
                </a:highlight>
              </a:rPr>
              <a:t>Collection: </a:t>
            </a:r>
            <a:r>
              <a:rPr lang="en" sz="1400" dirty="0">
                <a:highlight>
                  <a:srgbClr val="FFFF00"/>
                </a:highlight>
              </a:rPr>
              <a:t>How the tool is implemented</a:t>
            </a:r>
            <a:endParaRPr sz="1400" dirty="0"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highlight>
                  <a:srgbClr val="FFFF00"/>
                </a:highlight>
              </a:rPr>
              <a:t>Reporting</a:t>
            </a:r>
            <a:r>
              <a:rPr lang="en" sz="1400" dirty="0">
                <a:highlight>
                  <a:srgbClr val="FFFF00"/>
                </a:highlight>
              </a:rPr>
              <a:t>: How to pull relevant data from reports</a:t>
            </a:r>
            <a:endParaRPr sz="1400" dirty="0">
              <a:highlight>
                <a:srgbClr val="FF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/>
              <a:t>Analysis</a:t>
            </a:r>
            <a:r>
              <a:rPr lang="en" sz="1400" dirty="0"/>
              <a:t>: How you understand the data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/>
              <a:t>Optimizing</a:t>
            </a:r>
            <a:r>
              <a:rPr lang="en" sz="1400" dirty="0"/>
              <a:t>: How you use insights to improve your site’s user experience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How your analytics tool is implemented to collect data about site performance.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How you track your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Analytics Tool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DAP Google Analytics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Tag Management System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need to consider when implementing: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Analytics tools knows nothing about your site so it needs to be customized to your site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Marketing strategy, content strategy, website taxonomy, content types, audience and how you define success all impact how you implement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You need to know the questions you're trying to answer to know what to track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Configuring Goals in your Analytics tools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Objectives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294967295"/>
          </p:nvPr>
        </p:nvSpPr>
        <p:spPr>
          <a:xfrm>
            <a:off x="2379100" y="13173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your team identifies and pulls relevant data sets from DAP Google Analytics.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Using your Website mission, goals &amp; KPIs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How to pull reporting in your Analytics tools and DAP Google Analytics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1723</Words>
  <Application>Microsoft Macintosh PowerPoint</Application>
  <PresentationFormat>On-screen Show (16:9)</PresentationFormat>
  <Paragraphs>266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Roboto</vt:lpstr>
      <vt:lpstr>Arial</vt:lpstr>
      <vt:lpstr>Merriweather</vt:lpstr>
      <vt:lpstr>Paradigm</vt:lpstr>
      <vt:lpstr>FedRAMP &amp; DAP Case Study Part 2: Reporting and Decision-Making</vt:lpstr>
      <vt:lpstr>Overview</vt:lpstr>
      <vt:lpstr>A big thank you to the FedRAMP team</vt:lpstr>
      <vt:lpstr>Quick Recap of  Part 1 </vt:lpstr>
      <vt:lpstr>What we’ll cover today in Part 2 </vt:lpstr>
      <vt:lpstr>DAP vs. Independently Managed Analytics Tools  </vt:lpstr>
      <vt:lpstr>Webinar Part 1 Recap</vt:lpstr>
      <vt:lpstr>Collection</vt:lpstr>
      <vt:lpstr>Reporting Objectives</vt:lpstr>
      <vt:lpstr>Reminder - Define your website mission, goals &amp; KPIs</vt:lpstr>
      <vt:lpstr>Goals summarized from Part 1</vt:lpstr>
      <vt:lpstr>How we approached assessing FedRAMP’s Analytics Tools </vt:lpstr>
      <vt:lpstr>Goal 1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Let's demo how we addressed this in our TMS  </vt:lpstr>
      <vt:lpstr>Setting up the Goal</vt:lpstr>
      <vt:lpstr>Viewing the Goal in reporting  </vt:lpstr>
      <vt:lpstr>Let’s chat with the FedRAMP team </vt:lpstr>
      <vt:lpstr>Goal 2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Let's demo how we addressed this in our TMS  </vt:lpstr>
      <vt:lpstr>Setting up the Goal</vt:lpstr>
      <vt:lpstr>Viewing the  Goal in reporting  </vt:lpstr>
      <vt:lpstr>Let’s chat with the FedRAMP team </vt:lpstr>
      <vt:lpstr>Goal 3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Setting up the Goal</vt:lpstr>
      <vt:lpstr>Viewing the Goal in reporting  </vt:lpstr>
      <vt:lpstr>Let’s chat with the FedRAMP team </vt:lpstr>
      <vt:lpstr>You’ll notice sometimes that the conversion rates in your independently managed analytics tool are different vs. DAP</vt:lpstr>
      <vt:lpstr>So that was a lot!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FedRAMP &amp; DAP Case Study Part 2: Reporting and Decision-Making</dc:title>
  <cp:lastModifiedBy>Microsoft Office User</cp:lastModifiedBy>
  <cp:revision>2</cp:revision>
  <dcterms:modified xsi:type="dcterms:W3CDTF">2021-08-31T20:43:13Z</dcterms:modified>
</cp:coreProperties>
</file>