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4"/>
  </p:sldMasterIdLst>
  <p:notesMasterIdLst>
    <p:notesMasterId r:id="rId25"/>
  </p:notesMasterIdLst>
  <p:handoutMasterIdLst>
    <p:handoutMasterId r:id="rId26"/>
  </p:handoutMasterIdLst>
  <p:sldIdLst>
    <p:sldId id="256" r:id="rId5"/>
    <p:sldId id="261" r:id="rId6"/>
    <p:sldId id="262" r:id="rId7"/>
    <p:sldId id="299" r:id="rId8"/>
    <p:sldId id="260" r:id="rId9"/>
    <p:sldId id="297" r:id="rId10"/>
    <p:sldId id="298" r:id="rId11"/>
    <p:sldId id="300" r:id="rId12"/>
    <p:sldId id="263" r:id="rId13"/>
    <p:sldId id="302" r:id="rId14"/>
    <p:sldId id="304" r:id="rId15"/>
    <p:sldId id="305" r:id="rId16"/>
    <p:sldId id="306" r:id="rId17"/>
    <p:sldId id="307" r:id="rId18"/>
    <p:sldId id="309" r:id="rId19"/>
    <p:sldId id="308" r:id="rId20"/>
    <p:sldId id="310" r:id="rId21"/>
    <p:sldId id="312" r:id="rId22"/>
    <p:sldId id="266" r:id="rId23"/>
    <p:sldId id="294" r:id="rId24"/>
  </p:sldIdLst>
  <p:sldSz cx="9144000" cy="5143500" type="screen16x9"/>
  <p:notesSz cx="6858000" cy="9144000"/>
  <p:embeddedFontLst>
    <p:embeddedFont>
      <p:font typeface="Helvetica" pitchFamily="2" charset="0"/>
      <p:regular r:id="rId27"/>
      <p:bold r:id="rId28"/>
      <p:italic r:id="rId29"/>
      <p:boldItalic r:id="rId30"/>
    </p:embeddedFont>
    <p:embeddedFont>
      <p:font typeface="Public Sans" pitchFamily="2" charset="77"/>
      <p:regular r:id="rId31"/>
      <p:bold r:id="rId32"/>
      <p:italic r:id="rId33"/>
      <p:boldItalic r:id="rId34"/>
    </p:embeddedFont>
    <p:embeddedFont>
      <p:font typeface="Source Sans Pro SemiBold" panose="020B0603030403020204" pitchFamily="34" charset="0"/>
      <p:regular r:id="rId35"/>
      <p:bold r:id="rId36"/>
      <p:italic r:id="rId37"/>
      <p:boldItalic r:id="rId38"/>
    </p:embeddedFont>
    <p:embeddedFont>
      <p:font typeface="Wingdings 2" pitchFamily="2" charset="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ffman, Gail - FNS" initials="HG-F" lastIdx="1" clrIdx="0">
    <p:extLst>
      <p:ext uri="{19B8F6BF-5375-455C-9EA6-DF929625EA0E}">
        <p15:presenceInfo xmlns:p15="http://schemas.microsoft.com/office/powerpoint/2012/main" userId="S::gail.hoffman@usda.gov::33c9dee0-b504-48b6-afb1-3b3e7e29d9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2F6"/>
    <a:srgbClr val="112E51"/>
    <a:srgbClr val="009EDB"/>
    <a:srgbClr val="6B99B3"/>
    <a:srgbClr val="FABD03"/>
    <a:srgbClr val="E1E7F1"/>
    <a:srgbClr val="ECF1F7"/>
    <a:srgbClr val="152E50"/>
    <a:srgbClr val="F7F7F1"/>
    <a:srgbClr val="2D2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33C90-451C-4A47-B24F-CA7442B908EF}">
  <a:tblStyle styleId="{BDC33C90-451C-4A47-B24F-CA7442B908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69711" autoAdjust="0"/>
  </p:normalViewPr>
  <p:slideViewPr>
    <p:cSldViewPr snapToGrid="0">
      <p:cViewPr varScale="1">
        <p:scale>
          <a:sx n="103" d="100"/>
          <a:sy n="103" d="100"/>
        </p:scale>
        <p:origin x="1880"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7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3BC8E1-7230-4B8F-9514-AC9622C3C3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C3E472-D787-4E61-A94D-A43FE1F259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D01DD7-1107-4256-B8CE-848449D1FA53}" type="datetimeFigureOut">
              <a:rPr lang="en-US" smtClean="0"/>
              <a:t>2/18/22</a:t>
            </a:fld>
            <a:endParaRPr lang="en-US"/>
          </a:p>
        </p:txBody>
      </p:sp>
      <p:sp>
        <p:nvSpPr>
          <p:cNvPr id="4" name="Footer Placeholder 3">
            <a:extLst>
              <a:ext uri="{FF2B5EF4-FFF2-40B4-BE49-F238E27FC236}">
                <a16:creationId xmlns:a16="http://schemas.microsoft.com/office/drawing/2014/main" id="{E13A5069-08E3-4CB8-A85B-1B88AA5DB1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52EE88-F5AC-4203-94D1-E256C34133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186155-2FDA-40A6-AED7-99531ABC6E3B}" type="slidenum">
              <a:rPr lang="en-US" smtClean="0"/>
              <a:t>‹#›</a:t>
            </a:fld>
            <a:endParaRPr lang="en-US"/>
          </a:p>
        </p:txBody>
      </p:sp>
    </p:spTree>
    <p:extLst>
      <p:ext uri="{BB962C8B-B14F-4D97-AF65-F5344CB8AC3E}">
        <p14:creationId xmlns:p14="http://schemas.microsoft.com/office/powerpoint/2010/main" val="762399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ic.fns.usda.gov/wps/pages/preScreenTool.x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lep.gov/sites/lep/files/media/document/2021-12/2021_12_07_Website_Language_Access_Guide_508.pd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usability.gov/how-to-and-tools/methods/usability-testing.html" TargetMode="External"/><Relationship Id="rId5" Type="http://schemas.openxmlformats.org/officeDocument/2006/relationships/hyperlink" Target="https://digital.gov/2012/10/01/automated-translation-good-solution-or-not/" TargetMode="External"/><Relationship Id="rId4" Type="http://schemas.openxmlformats.org/officeDocument/2006/relationships/hyperlink" Target="https://digital.gov/communities/multilingua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5dcbb4d1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5dcbb4d1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all use websites and digital services to provide information and services to the public, accept applications, and manage accounts.  </a:t>
            </a:r>
          </a:p>
          <a:p>
            <a:pPr marL="171450" lvl="0" indent="-171450" algn="l" rtl="0">
              <a:spcBef>
                <a:spcPts val="0"/>
              </a:spcBef>
              <a:spcAft>
                <a:spcPts val="0"/>
              </a:spcAft>
            </a:pPr>
            <a:r>
              <a:rPr lang="en-US" dirty="0"/>
              <a:t>Digital services involve the electronic delivery of information over the internet, including data and content, across multiple platforms or devices, such as text, audio, video, mobile applications, and graphics. </a:t>
            </a:r>
          </a:p>
          <a:p>
            <a:pPr marL="171450" lvl="0" indent="-171450" algn="l" rtl="0">
              <a:spcBef>
                <a:spcPts val="0"/>
              </a:spcBef>
              <a:spcAft>
                <a:spcPts val="0"/>
              </a:spcAft>
            </a:pPr>
            <a:r>
              <a:rPr lang="en-US" dirty="0"/>
              <a:t>It is important to make sure that Limited English proficiency (LEP) persons have meaningful access to vital information, in their language, on the website and digital services we create and maintain. </a:t>
            </a:r>
          </a:p>
          <a:p>
            <a:pPr marL="171450" lvl="0" indent="-171450" algn="l" rtl="0">
              <a:spcBef>
                <a:spcPts val="0"/>
              </a:spcBef>
              <a:spcAft>
                <a:spcPts val="0"/>
              </a:spcAft>
            </a:pPr>
            <a:r>
              <a:rPr lang="en-US" dirty="0"/>
              <a:t>Based on federal, state, and local laws, regulations, and executive orders, many agencies and entities are required to take </a:t>
            </a:r>
            <a:r>
              <a:rPr lang="en-US" b="1" dirty="0"/>
              <a:t>reasonable steps to ensure meaningful access for </a:t>
            </a:r>
            <a:r>
              <a:rPr lang="en-US" dirty="0"/>
              <a:t>LEP individuals.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spcBef>
                <a:spcPts val="0"/>
              </a:spcBef>
              <a:spcAft>
                <a:spcPts val="1200"/>
              </a:spcAft>
            </a:pP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When addressing effective designs choices, I talked about language selectors.  This is an effective example from the United Nations website.  </a:t>
            </a:r>
          </a:p>
          <a:p>
            <a:pPr marL="171450" marR="0" lvl="0" indent="-171450">
              <a:spcBef>
                <a:spcPts val="0"/>
              </a:spcBef>
              <a:spcAft>
                <a:spcPts val="1200"/>
              </a:spcAft>
            </a:pP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A language selector appears on the welcome page for both the desktop and mobile versions of the website.  </a:t>
            </a:r>
          </a:p>
          <a:p>
            <a:pPr marL="171450" marR="0" lvl="0" indent="-171450">
              <a:spcBef>
                <a:spcPts val="0"/>
              </a:spcBef>
              <a:spcAft>
                <a:spcPts val="1200"/>
              </a:spcAft>
            </a:pP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On the desktop version of the website, the header of all pages includes the language selector.  </a:t>
            </a:r>
          </a:p>
          <a:p>
            <a:pPr marL="171450" marR="0" lvl="0" indent="-171450">
              <a:spcBef>
                <a:spcPts val="0"/>
              </a:spcBef>
              <a:spcAft>
                <a:spcPts val="1200"/>
              </a:spcAft>
            </a:pP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In the mobile version of the website, the language selector is included in the mobile menu.</a:t>
            </a:r>
          </a:p>
          <a:p>
            <a:pPr marL="171450" marR="0" lvl="0" indent="-171450">
              <a:spcBef>
                <a:spcPts val="0"/>
              </a:spcBef>
              <a:spcAft>
                <a:spcPts val="1200"/>
              </a:spcAft>
            </a:pP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An LEP user can easily find an select their non-English language and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when they select a language they are taken to a page with content in that language. </a:t>
            </a:r>
          </a:p>
        </p:txBody>
      </p:sp>
    </p:spTree>
    <p:extLst>
      <p:ext uri="{BB962C8B-B14F-4D97-AF65-F5344CB8AC3E}">
        <p14:creationId xmlns:p14="http://schemas.microsoft.com/office/powerpoint/2010/main" val="2676013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r>
              <a:rPr lang="en-US" sz="1100" b="0" i="0" u="none" strike="noStrike" cap="none" dirty="0">
                <a:solidFill>
                  <a:srgbClr val="000000"/>
                </a:solidFill>
                <a:effectLst/>
                <a:latin typeface="Arial"/>
                <a:ea typeface="Arial"/>
                <a:cs typeface="Arial"/>
                <a:sym typeface="Arial"/>
              </a:rPr>
              <a:t>A mirror site means all the content on an English website is translated into a non-English language on a replica website.  </a:t>
            </a:r>
          </a:p>
          <a:p>
            <a:pPr marL="457200" lvl="0" indent="-298450"/>
            <a:r>
              <a:rPr lang="en-US" sz="1100" b="0" i="0" u="none" strike="noStrike" cap="none" dirty="0">
                <a:solidFill>
                  <a:srgbClr val="000000"/>
                </a:solidFill>
                <a:effectLst/>
                <a:latin typeface="Arial"/>
                <a:ea typeface="Arial"/>
                <a:cs typeface="Arial"/>
                <a:sym typeface="Arial"/>
              </a:rPr>
              <a:t>In this example, a mirror version of the English website www.consumer.gov is translated into Spanish,  and has a Spanish website address: consumidor.gov.  The language toggle button in the upper right corner of both sites allows you to easily switch between the Spanish and English sites. </a:t>
            </a:r>
          </a:p>
        </p:txBody>
      </p:sp>
    </p:spTree>
    <p:extLst>
      <p:ext uri="{BB962C8B-B14F-4D97-AF65-F5344CB8AC3E}">
        <p14:creationId xmlns:p14="http://schemas.microsoft.com/office/powerpoint/2010/main" val="744422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r>
              <a:rPr lang="en-US" sz="1100" b="0" i="0" u="none" strike="noStrike" cap="none" dirty="0">
                <a:solidFill>
                  <a:srgbClr val="000000"/>
                </a:solidFill>
                <a:effectLst/>
                <a:latin typeface="Arial"/>
                <a:ea typeface="Arial"/>
                <a:cs typeface="Arial"/>
                <a:sym typeface="Arial"/>
              </a:rPr>
              <a:t>When the features and components of your website, in addition to the content, is translated into a language other than English, LEP users will have improved access to your programs, services, and information.   </a:t>
            </a:r>
          </a:p>
          <a:p>
            <a:pPr marL="457200" lvl="0" indent="-298450"/>
            <a:r>
              <a:rPr lang="en-US" sz="1100" b="0" i="0" u="none" strike="noStrike" cap="none" dirty="0">
                <a:solidFill>
                  <a:srgbClr val="000000"/>
                </a:solidFill>
                <a:effectLst/>
                <a:latin typeface="Arial"/>
                <a:ea typeface="Arial"/>
                <a:cs typeface="Arial"/>
                <a:sym typeface="Arial"/>
              </a:rPr>
              <a:t>The Spanish version of the USA.gov website has many features that provide easy access for users who read Spanish.  These include:</a:t>
            </a:r>
          </a:p>
          <a:p>
            <a:pPr marL="914400" lvl="1" indent="-298450"/>
            <a:r>
              <a:rPr lang="en-US" sz="1100" b="0" i="0" u="none" strike="noStrike" cap="none" dirty="0">
                <a:solidFill>
                  <a:srgbClr val="000000"/>
                </a:solidFill>
                <a:effectLst/>
                <a:latin typeface="Arial"/>
                <a:ea typeface="Arial"/>
                <a:cs typeface="Arial"/>
                <a:sym typeface="Arial"/>
              </a:rPr>
              <a:t>The main menu and the submenus, which are on each page, are translated into Spanish. </a:t>
            </a:r>
          </a:p>
          <a:p>
            <a:pPr marL="914400" lvl="1" indent="-298450"/>
            <a:r>
              <a:rPr lang="en-US" sz="1100" b="0" i="0" u="none" strike="noStrike" cap="none" dirty="0">
                <a:solidFill>
                  <a:srgbClr val="000000"/>
                </a:solidFill>
                <a:effectLst/>
                <a:latin typeface="Arial"/>
                <a:ea typeface="Arial"/>
                <a:cs typeface="Arial"/>
                <a:sym typeface="Arial"/>
              </a:rPr>
              <a:t>Spanish words and phrases can be used in the search bar which is at the top of every page.  </a:t>
            </a:r>
          </a:p>
          <a:p>
            <a:pPr marL="914400" lvl="1" indent="-298450"/>
            <a:r>
              <a:rPr lang="en-US" sz="1100" b="0" i="0" u="none" strike="noStrike" cap="none" dirty="0">
                <a:solidFill>
                  <a:srgbClr val="000000"/>
                </a:solidFill>
                <a:effectLst/>
                <a:latin typeface="Arial"/>
                <a:ea typeface="Arial"/>
                <a:cs typeface="Arial"/>
                <a:sym typeface="Arial"/>
              </a:rPr>
              <a:t>Instructions for the subscription service at the bottom of the page is translated into Spanish. </a:t>
            </a:r>
          </a:p>
        </p:txBody>
      </p:sp>
    </p:spTree>
    <p:extLst>
      <p:ext uri="{BB962C8B-B14F-4D97-AF65-F5344CB8AC3E}">
        <p14:creationId xmlns:p14="http://schemas.microsoft.com/office/powerpoint/2010/main" val="85948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r>
              <a:rPr lang="en-US" sz="1100" b="0" i="0" u="none" strike="noStrike" cap="none" dirty="0">
                <a:solidFill>
                  <a:srgbClr val="000000"/>
                </a:solidFill>
                <a:effectLst/>
                <a:latin typeface="Arial"/>
                <a:ea typeface="Arial"/>
                <a:cs typeface="Arial"/>
                <a:sym typeface="Arial"/>
              </a:rPr>
              <a:t>Many entities with websites also have social media accounts that provide information to the public.  It is important that these social media accounts also have information in languages other than English. </a:t>
            </a:r>
          </a:p>
          <a:p>
            <a:pPr marL="457200" lvl="0" indent="-298450"/>
            <a:r>
              <a:rPr lang="en-US" sz="1100" b="0" i="0" u="none" strike="noStrike" cap="none" dirty="0">
                <a:solidFill>
                  <a:srgbClr val="000000"/>
                </a:solidFill>
                <a:effectLst/>
                <a:latin typeface="Arial"/>
                <a:ea typeface="Arial"/>
                <a:cs typeface="Arial"/>
                <a:sym typeface="Arial"/>
              </a:rPr>
              <a:t>Here, the Center for Disease Control (CDC) has two Spanish-language social media accounts that provide translated versions of vital information provided on the CDC English social media accounts. </a:t>
            </a:r>
          </a:p>
          <a:p>
            <a:pPr marL="158750" lvl="0" indent="0">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96331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r>
              <a:rPr lang="en-US" sz="1100" b="0" i="0" u="none" strike="noStrike" cap="none" dirty="0">
                <a:solidFill>
                  <a:srgbClr val="000000"/>
                </a:solidFill>
                <a:effectLst/>
                <a:latin typeface="Arial"/>
                <a:ea typeface="Arial"/>
                <a:cs typeface="Arial"/>
                <a:sym typeface="Arial"/>
              </a:rPr>
              <a:t>One way to make your website easier to find for LEP users who reads a specific non-English language is to have a website address that matches the language of the content on your translated website. </a:t>
            </a:r>
          </a:p>
          <a:p>
            <a:pPr marL="457200" lvl="0" indent="-298450"/>
            <a:r>
              <a:rPr lang="en-US" sz="1100" b="0" i="0" u="none" strike="noStrike" cap="none" dirty="0">
                <a:solidFill>
                  <a:srgbClr val="000000"/>
                </a:solidFill>
                <a:effectLst/>
                <a:latin typeface="Arial"/>
                <a:ea typeface="Arial"/>
                <a:cs typeface="Arial"/>
                <a:sym typeface="Arial"/>
              </a:rPr>
              <a:t>Here, the Spanish version of the website ready.gov has the address listo.gov, which means ready in Spanish. </a:t>
            </a:r>
          </a:p>
          <a:p>
            <a:pPr marL="457200" lvl="0" indent="-298450"/>
            <a:r>
              <a:rPr lang="en-US" sz="1100" b="0" i="0" u="none" strike="noStrike" cap="none" dirty="0">
                <a:solidFill>
                  <a:srgbClr val="000000"/>
                </a:solidFill>
                <a:effectLst/>
                <a:latin typeface="Arial"/>
                <a:ea typeface="Arial"/>
                <a:cs typeface="Arial"/>
                <a:sym typeface="Arial"/>
              </a:rPr>
              <a:t>Earlier, you saw how the website address for Spanish version of the website consumer.gov was conumidor.gov because the Spanish word for consumer is consumidor. </a:t>
            </a:r>
          </a:p>
        </p:txBody>
      </p:sp>
    </p:spTree>
    <p:extLst>
      <p:ext uri="{BB962C8B-B14F-4D97-AF65-F5344CB8AC3E}">
        <p14:creationId xmlns:p14="http://schemas.microsoft.com/office/powerpoint/2010/main" val="297975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One of the best practices mentioned earlier was having a translated notice that explains to an LEP user that a link will take them to a page that has content only in English so they can decide whether to proceed or stay on the current page.  </a:t>
            </a:r>
          </a:p>
          <a:p>
            <a:pPr marL="457200" lvl="0" indent="-298450"/>
            <a:r>
              <a:rPr lang="en-US" sz="1100" b="0" i="0" u="none" strike="noStrike" cap="none" dirty="0">
                <a:solidFill>
                  <a:srgbClr val="000000"/>
                </a:solidFill>
                <a:effectLst/>
                <a:latin typeface="Arial"/>
                <a:ea typeface="Arial"/>
                <a:cs typeface="Arial"/>
                <a:sym typeface="Arial"/>
              </a:rPr>
              <a:t>The Spanish version of the National Credit Union Administration website includes these notices, and this example is from that website. </a:t>
            </a:r>
          </a:p>
        </p:txBody>
      </p:sp>
    </p:spTree>
    <p:extLst>
      <p:ext uri="{BB962C8B-B14F-4D97-AF65-F5344CB8AC3E}">
        <p14:creationId xmlns:p14="http://schemas.microsoft.com/office/powerpoint/2010/main" val="185358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r>
              <a:rPr lang="en-US" sz="1100" b="0" i="0" u="none" strike="noStrike" cap="none" dirty="0">
                <a:solidFill>
                  <a:srgbClr val="000000"/>
                </a:solidFill>
                <a:effectLst/>
                <a:latin typeface="Arial"/>
                <a:ea typeface="Arial"/>
                <a:cs typeface="Arial"/>
                <a:sym typeface="Arial"/>
              </a:rPr>
              <a:t>If you collect information or require users to complete forms or applications on your website or digital services to access your programs or activities, provide these materials in languages other than English to ensure meaningful access for LEP users. </a:t>
            </a:r>
          </a:p>
          <a:p>
            <a:pPr marL="457200" lvl="0" indent="-298450"/>
            <a:r>
              <a:rPr lang="en-US" sz="1100" b="0" i="0" u="none" strike="noStrike" cap="none" dirty="0">
                <a:solidFill>
                  <a:srgbClr val="000000"/>
                </a:solidFill>
                <a:effectLst/>
                <a:latin typeface="Arial"/>
                <a:ea typeface="Arial"/>
                <a:cs typeface="Arial"/>
                <a:sym typeface="Arial"/>
              </a:rPr>
              <a:t>The English version of the Job Corps website has an interest form on its website.   On the Spanish version of the Job Corp website, this interest form is translated into Spanish.  </a:t>
            </a:r>
          </a:p>
          <a:p>
            <a:pPr marL="158750" lvl="0" indent="0">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76168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main page of a website or digital service should indicate the availability of that site or any content in other languages. </a:t>
            </a:r>
          </a:p>
          <a:p>
            <a:pPr lvl="0"/>
            <a:r>
              <a:rPr lang="en-US" sz="1100" b="0" i="0" u="none" strike="noStrike" cap="none" dirty="0">
                <a:solidFill>
                  <a:srgbClr val="000000"/>
                </a:solidFill>
                <a:effectLst/>
                <a:latin typeface="Arial"/>
                <a:ea typeface="Arial"/>
                <a:cs typeface="Arial"/>
                <a:sym typeface="Arial"/>
              </a:rPr>
              <a:t>This U.S. Department of Agricultures website for the WIC pre-screening tool lists several non-English languages.  When an LEP user selects a language, they are taken to a translated version of that page and can then complete the pre-screening tool in that non-English language. </a:t>
            </a:r>
          </a:p>
          <a:p>
            <a:pPr lvl="0"/>
            <a:endParaRPr lang="en-US" sz="1100" b="0" i="0" u="none" strike="noStrike" cap="none" dirty="0">
              <a:solidFill>
                <a:srgbClr val="000000"/>
              </a:solidFill>
              <a:effectLst/>
              <a:latin typeface="Arial"/>
              <a:ea typeface="Arial"/>
              <a:cs typeface="Arial"/>
              <a:sym typeface="Arial"/>
            </a:endParaRPr>
          </a:p>
          <a:p>
            <a:pPr marL="158750" lvl="0" indent="0">
              <a:buNone/>
            </a:pPr>
            <a:r>
              <a:rPr lang="en-US" sz="1100" b="0" i="0" u="sng" strike="noStrike" cap="none" dirty="0">
                <a:solidFill>
                  <a:srgbClr val="000000"/>
                </a:solidFill>
                <a:effectLst/>
                <a:latin typeface="Arial"/>
                <a:ea typeface="Arial"/>
                <a:cs typeface="Arial"/>
                <a:sym typeface="Arial"/>
                <a:hlinkClick r:id="rId3"/>
              </a:rPr>
              <a:t>https://wic.fns.usda.gov/wps/pages/preScreenTool.xhtml</a:t>
            </a:r>
            <a:r>
              <a:rPr lang="en-US" sz="1100" b="0" i="0" u="none" strike="noStrike" cap="none" dirty="0">
                <a:solidFill>
                  <a:srgbClr val="000000"/>
                </a:solidFill>
                <a:effectLst/>
                <a:latin typeface="Arial"/>
                <a:ea typeface="Arial"/>
                <a:cs typeface="Arial"/>
                <a:sym typeface="Arial"/>
              </a:rPr>
              <a:t> </a:t>
            </a:r>
          </a:p>
        </p:txBody>
      </p:sp>
    </p:spTree>
    <p:extLst>
      <p:ext uri="{BB962C8B-B14F-4D97-AF65-F5344CB8AC3E}">
        <p14:creationId xmlns:p14="http://schemas.microsoft.com/office/powerpoint/2010/main" val="2979916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244a856e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244a856e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Lastly, a few resources that are included in the guide and that are related to the topics covered today. </a:t>
            </a:r>
            <a:endParaRPr dirty="0"/>
          </a:p>
        </p:txBody>
      </p:sp>
    </p:spTree>
    <p:extLst>
      <p:ext uri="{BB962C8B-B14F-4D97-AF65-F5344CB8AC3E}">
        <p14:creationId xmlns:p14="http://schemas.microsoft.com/office/powerpoint/2010/main" val="323132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5dcbb4d1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5dcbb4d1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LEP.gov, Guide: Improving Access to Public Websites and Digital Services for Limited English Proficient (LEP) Persons, </a:t>
            </a:r>
            <a:r>
              <a:rPr lang="en-US" sz="1100" b="0" i="0" u="sng" strike="noStrike" cap="none" dirty="0">
                <a:solidFill>
                  <a:srgbClr val="000000"/>
                </a:solidFill>
                <a:effectLst/>
                <a:latin typeface="Arial"/>
                <a:ea typeface="Arial"/>
                <a:cs typeface="Arial"/>
                <a:sym typeface="Arial"/>
                <a:hlinkClick r:id="rId3"/>
              </a:rPr>
              <a:t>https://www.lep.gov/sites/lep/files/media/document/2021-12/2021_12_07_Website_Language_Access_Guide_508.pdf</a:t>
            </a:r>
            <a:r>
              <a:rPr lang="en-US" sz="1100" b="0" i="0" u="none" strike="noStrike" cap="none" dirty="0">
                <a:solidFill>
                  <a:srgbClr val="000000"/>
                </a:solidFill>
                <a:effectLst/>
                <a:latin typeface="Arial"/>
                <a:ea typeface="Arial"/>
                <a:cs typeface="Arial"/>
                <a:sym typeface="Arial"/>
              </a:rPr>
              <a:t> </a:t>
            </a:r>
          </a:p>
          <a:p>
            <a:pPr lvl="0"/>
            <a:r>
              <a:rPr lang="en-US" sz="1100" b="0" i="0" u="none" strike="noStrike" cap="none" dirty="0">
                <a:solidFill>
                  <a:srgbClr val="000000"/>
                </a:solidFill>
                <a:effectLst/>
                <a:latin typeface="Arial"/>
                <a:ea typeface="Arial"/>
                <a:cs typeface="Arial"/>
                <a:sym typeface="Arial"/>
              </a:rPr>
              <a:t>Digital.gov, Multilingual Community, </a:t>
            </a:r>
            <a:r>
              <a:rPr lang="en-US" sz="1100" b="0" i="0" u="sng" strike="noStrike" cap="none" dirty="0">
                <a:solidFill>
                  <a:srgbClr val="000000"/>
                </a:solidFill>
                <a:effectLst/>
                <a:latin typeface="Arial"/>
                <a:ea typeface="Arial"/>
                <a:cs typeface="Arial"/>
                <a:sym typeface="Arial"/>
                <a:hlinkClick r:id="rId4"/>
              </a:rPr>
              <a:t>https://digital.gov/communities/multilingual/</a:t>
            </a:r>
            <a:endParaRPr lang="en-US"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Lost in Translation: Automatic Translation Good Solution or Not, U.S. General Services Administration, </a:t>
            </a:r>
            <a:r>
              <a:rPr lang="en-US" sz="1100" b="0" i="0" u="sng" strike="noStrike" cap="none" dirty="0">
                <a:solidFill>
                  <a:srgbClr val="000000"/>
                </a:solidFill>
                <a:effectLst/>
                <a:latin typeface="Arial"/>
                <a:ea typeface="Arial"/>
                <a:cs typeface="Arial"/>
                <a:sym typeface="Arial"/>
                <a:hlinkClick r:id="rId5"/>
              </a:rPr>
              <a:t>https://digital.gov/2012/10/01/automated-translation-good-solution-or-not/</a:t>
            </a:r>
            <a:r>
              <a:rPr lang="en-US" sz="1100" b="0" i="0" u="none" strike="noStrike" cap="none" dirty="0">
                <a:solidFill>
                  <a:srgbClr val="000000"/>
                </a:solidFill>
                <a:effectLst/>
                <a:latin typeface="Arial"/>
                <a:ea typeface="Arial"/>
                <a:cs typeface="Arial"/>
                <a:sym typeface="Arial"/>
              </a:rPr>
              <a:t> </a:t>
            </a:r>
          </a:p>
          <a:p>
            <a:pPr lvl="0"/>
            <a:r>
              <a:rPr lang="en-US" sz="1100" b="0" i="0" u="none" strike="noStrike" cap="none" dirty="0">
                <a:solidFill>
                  <a:srgbClr val="000000"/>
                </a:solidFill>
                <a:effectLst/>
                <a:latin typeface="Arial"/>
                <a:ea typeface="Arial"/>
                <a:cs typeface="Arial"/>
                <a:sym typeface="Arial"/>
              </a:rPr>
              <a:t>Usability.gov, Usability Testing, Running a Usability Test, </a:t>
            </a:r>
            <a:r>
              <a:rPr lang="en-US" sz="1100" b="0" i="0" u="sng" strike="noStrike" cap="none" dirty="0">
                <a:solidFill>
                  <a:srgbClr val="000000"/>
                </a:solidFill>
                <a:effectLst/>
                <a:latin typeface="Arial"/>
                <a:ea typeface="Arial"/>
                <a:cs typeface="Arial"/>
                <a:sym typeface="Arial"/>
                <a:hlinkClick r:id="rId6"/>
              </a:rPr>
              <a:t>https://www.usability.gov/how-to-and-tools/methods/usability-testing.html</a:t>
            </a:r>
            <a:r>
              <a:rPr lang="en-US" sz="11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r>
              <a:rPr lang="en-US" sz="1100" b="0" i="0" u="none" strike="noStrike" cap="none" dirty="0">
                <a:solidFill>
                  <a:srgbClr val="000000"/>
                </a:solidFill>
                <a:effectLst/>
                <a:latin typeface="Arial"/>
                <a:ea typeface="Arial"/>
                <a:cs typeface="Arial"/>
                <a:sym typeface="Arial"/>
              </a:rPr>
              <a:t>The LEP Committee of the Federal Title VI Interagency Working Group gathered ideas, resources, and examples and issued a guide in December 2021 to help anyone seeking to improve language access to their websites and digital services. </a:t>
            </a:r>
          </a:p>
          <a:p>
            <a:pPr marL="457200" lvl="0" indent="-298450"/>
            <a:r>
              <a:rPr lang="en-US" sz="1100" b="0" i="0" u="none" strike="noStrike" cap="none" dirty="0">
                <a:solidFill>
                  <a:srgbClr val="000000"/>
                </a:solidFill>
                <a:effectLst/>
                <a:latin typeface="Arial"/>
                <a:ea typeface="Arial"/>
                <a:cs typeface="Arial"/>
                <a:sym typeface="Arial"/>
              </a:rPr>
              <a:t>This presentation is based on that guide and covers three topics:</a:t>
            </a:r>
          </a:p>
          <a:p>
            <a:pPr marL="914400" lvl="1" indent="-298450"/>
            <a:r>
              <a:rPr lang="en-US" sz="1100" b="0" i="0" u="none" strike="noStrike" cap="none" dirty="0">
                <a:solidFill>
                  <a:srgbClr val="000000"/>
                </a:solidFill>
                <a:effectLst/>
                <a:latin typeface="Arial"/>
                <a:ea typeface="Arial"/>
                <a:cs typeface="Arial"/>
                <a:sym typeface="Arial"/>
              </a:rPr>
              <a:t>ideas and considerations related to content in other languages, </a:t>
            </a:r>
          </a:p>
          <a:p>
            <a:pPr marL="914400" lvl="1" indent="-298450"/>
            <a:r>
              <a:rPr lang="en-US" sz="1100" b="0" i="0" u="none" strike="noStrike" cap="none" dirty="0">
                <a:solidFill>
                  <a:srgbClr val="000000"/>
                </a:solidFill>
                <a:effectLst/>
                <a:latin typeface="Arial"/>
                <a:ea typeface="Arial"/>
                <a:cs typeface="Arial"/>
                <a:sym typeface="Arial"/>
              </a:rPr>
              <a:t>examples of features to support multilingual content, and </a:t>
            </a:r>
          </a:p>
          <a:p>
            <a:pPr marL="914400" lvl="1" indent="-298450"/>
            <a:r>
              <a:rPr lang="en-US" sz="1100" b="0" i="0" u="none" strike="noStrike" cap="none" dirty="0">
                <a:solidFill>
                  <a:srgbClr val="000000"/>
                </a:solidFill>
                <a:effectLst/>
                <a:latin typeface="Arial"/>
                <a:ea typeface="Arial"/>
                <a:cs typeface="Arial"/>
                <a:sym typeface="Arial"/>
              </a:rPr>
              <a:t>resources related to these topics.  </a:t>
            </a:r>
          </a:p>
          <a:p>
            <a:pPr marL="457200" lvl="0" indent="-298450"/>
            <a:r>
              <a:rPr lang="en-US" sz="1100" b="0" i="0" u="none" strike="noStrike" cap="none" dirty="0">
                <a:solidFill>
                  <a:srgbClr val="000000"/>
                </a:solidFill>
                <a:effectLst/>
                <a:latin typeface="Arial"/>
                <a:ea typeface="Arial"/>
                <a:cs typeface="Arial"/>
                <a:sym typeface="Arial"/>
              </a:rPr>
              <a:t>The guide, which you can access using the short link here, includes more information on each topic and additional examples. </a:t>
            </a:r>
          </a:p>
          <a:p>
            <a:pPr lvl="1"/>
            <a:endParaRPr lang="en-US" sz="1100" b="0" i="0" u="none" strike="noStrike" cap="none" dirty="0">
              <a:solidFill>
                <a:srgbClr val="000000"/>
              </a:solidFill>
              <a:effectLst/>
              <a:latin typeface="Arial"/>
              <a:ea typeface="Arial"/>
              <a:cs typeface="Arial"/>
              <a:sym typeface="Arial"/>
            </a:endParaRPr>
          </a:p>
          <a:p>
            <a:pPr lvl="0"/>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5244a856eb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5244a856eb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244a856e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244a856e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guide includes ideas and considerations when creating or assessing content in languages other than English, including</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understanding machine translation, </a:t>
            </a:r>
          </a:p>
          <a:p>
            <a:pPr marL="171450" lvl="0" indent="-171450" algn="l" rtl="0">
              <a:spcBef>
                <a:spcPts val="0"/>
              </a:spcBef>
              <a:spcAft>
                <a:spcPts val="0"/>
              </a:spcAft>
            </a:pPr>
            <a:r>
              <a:rPr lang="en-US" dirty="0"/>
              <a:t>signs of trouble, </a:t>
            </a:r>
          </a:p>
          <a:p>
            <a:pPr marL="171450" lvl="0" indent="-171450" algn="l" rtl="0">
              <a:spcBef>
                <a:spcPts val="0"/>
              </a:spcBef>
              <a:spcAft>
                <a:spcPts val="0"/>
              </a:spcAft>
            </a:pPr>
            <a:r>
              <a:rPr lang="en-US" dirty="0"/>
              <a:t>best practices for providing this content, </a:t>
            </a:r>
          </a:p>
          <a:p>
            <a:pPr marL="171450" lvl="0" indent="-171450" algn="l" rtl="0">
              <a:spcBef>
                <a:spcPts val="0"/>
              </a:spcBef>
              <a:spcAft>
                <a:spcPts val="0"/>
              </a:spcAft>
            </a:pPr>
            <a:r>
              <a:rPr lang="en-US" dirty="0"/>
              <a:t>effective design strategies, and </a:t>
            </a:r>
          </a:p>
          <a:p>
            <a:pPr marL="171450" lvl="0" indent="-171450" algn="l" rtl="0">
              <a:spcBef>
                <a:spcPts val="0"/>
              </a:spcBef>
              <a:spcAft>
                <a:spcPts val="0"/>
              </a:spcAft>
            </a:pPr>
            <a:r>
              <a:rPr lang="en-US" dirty="0"/>
              <a:t>the importance of usability testing with LEP persons.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48dd4f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48dd4f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US" sz="1100" b="0" i="0" u="none" strike="noStrike" cap="none" dirty="0">
                <a:solidFill>
                  <a:srgbClr val="000000"/>
                </a:solidFill>
                <a:effectLst/>
                <a:latin typeface="Arial"/>
                <a:ea typeface="Arial"/>
                <a:cs typeface="Arial"/>
                <a:sym typeface="Arial"/>
              </a:rPr>
              <a:t>It is important to understand what machine translation means when you are talking about access to websites and digital services for LEP users.</a:t>
            </a:r>
          </a:p>
          <a:p>
            <a:pPr marL="457200" lvl="0" indent="-298450"/>
            <a:r>
              <a:rPr lang="en-US" sz="1100" b="0" i="0" u="none" strike="noStrike" cap="none" dirty="0">
                <a:solidFill>
                  <a:srgbClr val="000000"/>
                </a:solidFill>
                <a:effectLst/>
                <a:latin typeface="Arial"/>
                <a:ea typeface="Arial"/>
                <a:cs typeface="Arial"/>
                <a:sym typeface="Arial"/>
              </a:rPr>
              <a:t>Machine translation refers to a variety of applications or software that convert written text from one language to another without the involvement of a qualified human translator.  </a:t>
            </a:r>
          </a:p>
          <a:p>
            <a:pPr marL="457200" lvl="0" indent="-298450"/>
            <a:r>
              <a:rPr lang="en-US" sz="1100" b="0" i="0" u="none" strike="noStrike" cap="none" dirty="0">
                <a:solidFill>
                  <a:srgbClr val="000000"/>
                </a:solidFill>
                <a:effectLst/>
                <a:latin typeface="Arial"/>
                <a:ea typeface="Arial"/>
                <a:cs typeface="Arial"/>
                <a:sym typeface="Arial"/>
              </a:rPr>
              <a:t>If machine translation is used, you will need to have a competent</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human translator proofread all content containing vital information to ensure the accuracy of that content before it is posted to your website or social medial accounts.   </a:t>
            </a:r>
          </a:p>
          <a:p>
            <a:pPr marL="457200" lvl="0" indent="-298450"/>
            <a:r>
              <a:rPr lang="en-US" sz="1100" b="0" i="0" u="none" strike="noStrike" cap="none" dirty="0">
                <a:solidFill>
                  <a:srgbClr val="000000"/>
                </a:solidFill>
                <a:effectLst/>
                <a:latin typeface="Arial"/>
                <a:cs typeface="Arial"/>
                <a:sym typeface="Arial"/>
              </a:rPr>
              <a:t>A </a:t>
            </a:r>
            <a:r>
              <a:rPr lang="en-US" sz="1100" b="0" i="0" u="none" strike="noStrike" cap="none" dirty="0">
                <a:solidFill>
                  <a:srgbClr val="000000"/>
                </a:solidFill>
                <a:effectLst/>
                <a:latin typeface="Arial"/>
                <a:ea typeface="Arial"/>
                <a:cs typeface="Arial"/>
                <a:sym typeface="Arial"/>
              </a:rPr>
              <a:t>competent translator is a highly trained individual who is able to render text from a source language into a target language while preserving the meaning and adhering to generally accepted translator ethics and principles, including confidentiality.</a:t>
            </a:r>
            <a:r>
              <a:rPr lang="en-US" b="0" dirty="0">
                <a:effectLst/>
              </a:rPr>
              <a:t> </a:t>
            </a:r>
            <a:r>
              <a:rPr lang="en-US" sz="1100" b="0" i="0" u="none" strike="noStrike" cap="none" dirty="0">
                <a:solidFill>
                  <a:srgbClr val="000000"/>
                </a:solidFill>
                <a:effectLst/>
                <a:latin typeface="Arial"/>
                <a:ea typeface="Arial"/>
                <a:cs typeface="Arial"/>
                <a:sym typeface="Arial"/>
              </a:rPr>
              <a:t> </a:t>
            </a:r>
            <a:endParaRPr b="0" dirty="0"/>
          </a:p>
        </p:txBody>
      </p:sp>
    </p:spTree>
    <p:extLst>
      <p:ext uri="{BB962C8B-B14F-4D97-AF65-F5344CB8AC3E}">
        <p14:creationId xmlns:p14="http://schemas.microsoft.com/office/powerpoint/2010/main" val="305396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48dd4f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48dd4f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sz="1100" b="0" i="0" u="none" strike="noStrike" cap="none" dirty="0">
                <a:solidFill>
                  <a:srgbClr val="000000"/>
                </a:solidFill>
                <a:latin typeface="Arial"/>
                <a:ea typeface="Arial"/>
                <a:cs typeface="Arial"/>
                <a:sym typeface="Arial"/>
              </a:rPr>
              <a:t>There are a few signs of trouble to consider when assessing translated content. </a:t>
            </a:r>
          </a:p>
          <a:p>
            <a:pPr lvl="0"/>
            <a:r>
              <a:rPr lang="en-US" sz="1100" b="0" i="0" u="none" strike="noStrike" cap="none" dirty="0">
                <a:solidFill>
                  <a:srgbClr val="000000"/>
                </a:solidFill>
                <a:effectLst/>
                <a:latin typeface="Arial"/>
                <a:ea typeface="Arial"/>
                <a:cs typeface="Arial"/>
                <a:sym typeface="Arial"/>
              </a:rPr>
              <a:t>First, content is translated in other languages, but the directions that explain how to access that translated content are only provided in English.  For example, a website explains in English that you can access a Korean version of the complaint form by clicking a link, but that information is not written in Korean. </a:t>
            </a:r>
          </a:p>
          <a:p>
            <a:pPr lvl="0"/>
            <a:r>
              <a:rPr lang="en-US" sz="1100" b="0" i="0" u="none" strike="noStrike" cap="none" dirty="0">
                <a:solidFill>
                  <a:srgbClr val="000000"/>
                </a:solidFill>
                <a:effectLst/>
                <a:latin typeface="Arial"/>
                <a:ea typeface="Arial"/>
                <a:cs typeface="Arial"/>
                <a:sym typeface="Arial"/>
              </a:rPr>
              <a:t>Using automated machine translation only, instead of a qualified human translator.  For example, the website has button that allows a user to select a non-English language and the machine translation application automatically translates the content, instead of having a competent human translator provide a professional translation of the English content in that non-English language. </a:t>
            </a:r>
          </a:p>
          <a:p>
            <a:pPr lvl="0"/>
            <a:r>
              <a:rPr lang="en-US" sz="1100" b="0" i="0" u="none" strike="noStrike" cap="none" dirty="0">
                <a:solidFill>
                  <a:srgbClr val="000000"/>
                </a:solidFill>
                <a:effectLst/>
                <a:latin typeface="Arial"/>
                <a:ea typeface="Arial"/>
                <a:cs typeface="Arial"/>
                <a:sym typeface="Arial"/>
              </a:rPr>
              <a:t>Voicemail menus or customer service lines or phone numbers are not accessible to LEP persons because they are only recorded in English.  A website has a phone number at the bottom of the page, but when a Chinese-speaker calls after business hours they do not know how to leave a voicemail because all of the voicemail instructions are only in English.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48dd4f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48dd4f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US" sz="1100" b="0" i="0" u="none" strike="noStrike" cap="none" dirty="0">
                <a:solidFill>
                  <a:srgbClr val="000000"/>
                </a:solidFill>
                <a:effectLst/>
                <a:latin typeface="Arial"/>
                <a:ea typeface="Arial"/>
                <a:cs typeface="Arial"/>
                <a:sym typeface="Arial"/>
              </a:rPr>
              <a:t>Best Practices for Developing Websites and Digital Services </a:t>
            </a:r>
          </a:p>
          <a:p>
            <a:pPr lvl="0"/>
            <a:r>
              <a:rPr lang="en-US" sz="1100" b="0" i="0" u="none" strike="noStrike" cap="none" dirty="0">
                <a:solidFill>
                  <a:srgbClr val="000000"/>
                </a:solidFill>
                <a:effectLst/>
                <a:latin typeface="Arial"/>
                <a:ea typeface="Arial"/>
                <a:cs typeface="Arial"/>
                <a:sym typeface="Arial"/>
              </a:rPr>
              <a:t>Multilingual notices inform LEP persons about the availability of free interpreters and translated materials and how to request them in a language that LEP individuals can understand.  This includes translated notices in prominent locations on main pages that explain the process to request interpreter services or translated materials. </a:t>
            </a:r>
          </a:p>
          <a:p>
            <a:pPr lvl="0"/>
            <a:r>
              <a:rPr lang="en-US" sz="1100" b="0" i="0" u="none" strike="noStrike" cap="none" dirty="0">
                <a:solidFill>
                  <a:srgbClr val="000000"/>
                </a:solidFill>
                <a:effectLst/>
                <a:latin typeface="Arial"/>
                <a:ea typeface="Arial"/>
                <a:cs typeface="Arial"/>
                <a:sym typeface="Arial"/>
              </a:rPr>
              <a:t>Placing a translated notice that indicates when a link leads to English content.   When a user is on a page that has content only in Spanish, and they select a link that will take them to a page that has content only in English, they first receive a notice in Spanish that they are going to a page with English content and can decide whether to proceed or stay on the current page. </a:t>
            </a:r>
          </a:p>
          <a:p>
            <a:pPr lvl="0"/>
            <a:r>
              <a:rPr lang="en-US" sz="1100" b="0" i="0" u="none" strike="noStrike" cap="none" dirty="0">
                <a:solidFill>
                  <a:srgbClr val="000000"/>
                </a:solidFill>
                <a:effectLst/>
                <a:latin typeface="Arial"/>
                <a:ea typeface="Arial"/>
                <a:cs typeface="Arial"/>
                <a:sym typeface="Arial"/>
              </a:rPr>
              <a:t>Telephone numbers connect to an individual who can access a qualified interpreter and voicemail menus are recoded in languages other than English.  If telephone numbers are listed on any website or digital service, the person who receives that call needs to know how to connect to an interpreter to enable communication with the LEP person. </a:t>
            </a:r>
          </a:p>
          <a:p>
            <a:pPr lvl="0"/>
            <a:r>
              <a:rPr lang="en-US" sz="1100" b="0" i="0" u="none" strike="noStrike" cap="none" dirty="0">
                <a:solidFill>
                  <a:srgbClr val="000000"/>
                </a:solidFill>
                <a:effectLst/>
                <a:latin typeface="Arial"/>
                <a:ea typeface="Arial"/>
                <a:cs typeface="Arial"/>
                <a:sym typeface="Arial"/>
              </a:rPr>
              <a:t>Vital information in footers, disclaimers, and on social media is translated.    Because this information is vital, it needs to be translated by a competent human translator instead of relying solely on automatic or machine translation services.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7772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48dd4f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48dd4f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US" sz="1100" b="0" i="0" u="none" strike="noStrike" cap="none" dirty="0">
                <a:solidFill>
                  <a:srgbClr val="000000"/>
                </a:solidFill>
                <a:effectLst/>
                <a:latin typeface="Arial"/>
                <a:ea typeface="Arial"/>
                <a:cs typeface="Arial"/>
                <a:sym typeface="Arial"/>
              </a:rPr>
              <a:t>Effective Design Strategies </a:t>
            </a:r>
          </a:p>
          <a:p>
            <a:pPr lvl="0"/>
            <a:r>
              <a:rPr lang="en-US" sz="1100" b="0" i="0" u="none" strike="noStrike" cap="none" dirty="0">
                <a:solidFill>
                  <a:srgbClr val="000000"/>
                </a:solidFill>
                <a:effectLst/>
                <a:latin typeface="Arial"/>
                <a:ea typeface="Arial"/>
                <a:cs typeface="Arial"/>
                <a:sym typeface="Arial"/>
              </a:rPr>
              <a:t>Prominently display multilingual content on your homepage.  LEP individuals should be able to easily find content in their language.</a:t>
            </a:r>
          </a:p>
          <a:p>
            <a:pPr lvl="0"/>
            <a:r>
              <a:rPr lang="en-US" sz="1100" b="0" i="0" u="none" strike="noStrike" cap="none" dirty="0">
                <a:solidFill>
                  <a:srgbClr val="000000"/>
                </a:solidFill>
                <a:effectLst/>
                <a:latin typeface="Arial"/>
                <a:ea typeface="Arial"/>
                <a:cs typeface="Arial"/>
                <a:sym typeface="Arial"/>
              </a:rPr>
              <a:t>Language selectors are in the upper right of each page.  A language selector allows the LEP user to choose their non-English language and then they are taken to a site or page with content that has been translated into that language.  Instead - or using only flags, icons, or a list of non-languages that is written only in English - languages in the language selector need to be written in the specific non-English language or dialect. </a:t>
            </a:r>
          </a:p>
          <a:p>
            <a:pPr lvl="0"/>
            <a:r>
              <a:rPr lang="en-US" sz="1100" b="0" i="0" u="none" strike="noStrike" cap="none" dirty="0">
                <a:solidFill>
                  <a:srgbClr val="000000"/>
                </a:solidFill>
                <a:effectLst/>
                <a:latin typeface="Arial"/>
                <a:ea typeface="Arial"/>
                <a:cs typeface="Arial"/>
                <a:sym typeface="Arial"/>
              </a:rPr>
              <a:t>Links lead to language-specific landing pages with translated content in one or more languages.  </a:t>
            </a:r>
          </a:p>
          <a:p>
            <a:pPr marL="0" lvl="0" indent="0" algn="l" rtl="0">
              <a:spcBef>
                <a:spcPts val="0"/>
              </a:spcBef>
              <a:spcAft>
                <a:spcPts val="0"/>
              </a:spcAft>
              <a:buNone/>
            </a:pPr>
            <a:endParaRPr b="0" dirty="0"/>
          </a:p>
        </p:txBody>
      </p:sp>
    </p:spTree>
    <p:extLst>
      <p:ext uri="{BB962C8B-B14F-4D97-AF65-F5344CB8AC3E}">
        <p14:creationId xmlns:p14="http://schemas.microsoft.com/office/powerpoint/2010/main" val="389509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48dd4f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48dd4f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spcBef>
                <a:spcPts val="0"/>
              </a:spcBef>
              <a:spcAft>
                <a:spcPts val="1200"/>
              </a:spcAft>
            </a:pPr>
            <a:r>
              <a:rPr lang="en-US" sz="1100" b="0" i="0" u="none" strike="noStrike" cap="none" dirty="0">
                <a:solidFill>
                  <a:srgbClr val="000000"/>
                </a:solidFill>
                <a:effectLst/>
                <a:latin typeface="Arial"/>
                <a:ea typeface="Arial"/>
                <a:cs typeface="Arial"/>
                <a:sym typeface="Arial"/>
              </a:rPr>
              <a:t>Usability testing is a way to evaluate a website or digital services by testing it with representative users, but if you do not include LEP users in your usability testing, you will not be able to identify their usability problems. </a:t>
            </a:r>
          </a:p>
          <a:p>
            <a:pPr marL="171450" marR="0" lvl="0" indent="-171450">
              <a:spcBef>
                <a:spcPts val="0"/>
              </a:spcBef>
              <a:spcAft>
                <a:spcPts val="1200"/>
              </a:spcAft>
            </a:pPr>
            <a:r>
              <a:rPr lang="en-US" sz="1100" b="0" i="0" u="none" strike="noStrike" cap="none" dirty="0">
                <a:solidFill>
                  <a:srgbClr val="000000"/>
                </a:solidFill>
                <a:effectLst/>
                <a:latin typeface="Arial"/>
                <a:ea typeface="Times New Roman" panose="02020603050405020304" pitchFamily="18" charset="0"/>
                <a:cs typeface="Arial"/>
                <a:sym typeface="Arial"/>
              </a:rPr>
              <a:t>It is important to have a p</a:t>
            </a: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rocess where LEP users test a website or digital service for ease of use.</a:t>
            </a:r>
          </a:p>
          <a:p>
            <a:pPr marL="171450" marR="0" lvl="0" indent="-171450">
              <a:spcBef>
                <a:spcPts val="0"/>
              </a:spcBef>
              <a:spcAft>
                <a:spcPts val="1200"/>
              </a:spcAft>
            </a:pPr>
            <a:r>
              <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rPr>
              <a:t>The goal is to collect data and to identify features or components that are useful to LEP audiences and problems that need to be addressed to improve access for LEP users.</a:t>
            </a:r>
          </a:p>
          <a:p>
            <a:pPr marL="0" marR="0" lvl="0" indent="0">
              <a:spcBef>
                <a:spcPts val="0"/>
              </a:spcBef>
              <a:spcAft>
                <a:spcPts val="1200"/>
              </a:spcAft>
              <a:buFont typeface="Symbol" panose="05050102010706020507" pitchFamily="18" charset="2"/>
              <a:buNone/>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43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244a856e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244a856e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Based on those ideas and considerations, there are many examples in the guide of website and digital services that have features that support multilingual content and ensure meaningful access for LEP users.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52E5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38000" y="940425"/>
            <a:ext cx="82680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3800"/>
              <a:buFont typeface="Public Sans"/>
              <a:buNone/>
              <a:defRPr sz="3800">
                <a:solidFill>
                  <a:srgbClr val="FFFFFF"/>
                </a:solidFill>
                <a:latin typeface="Helvetica" pitchFamily="2" charset="0"/>
                <a:ea typeface="Helvetica" pitchFamily="2" charset="0"/>
                <a:cs typeface="Helvetica" pitchFamily="2" charset="0"/>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Department of Justice</a:t>
            </a:r>
            <a:endParaRPr dirty="0"/>
          </a:p>
        </p:txBody>
      </p:sp>
      <p:sp>
        <p:nvSpPr>
          <p:cNvPr id="11" name="Google Shape;11;p2"/>
          <p:cNvSpPr txBox="1">
            <a:spLocks noGrp="1"/>
          </p:cNvSpPr>
          <p:nvPr>
            <p:ph type="subTitle" idx="1"/>
          </p:nvPr>
        </p:nvSpPr>
        <p:spPr>
          <a:xfrm>
            <a:off x="438000" y="2371300"/>
            <a:ext cx="51483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Public Sans"/>
              <a:buNone/>
              <a:defRPr sz="2400">
                <a:solidFill>
                  <a:srgbClr val="FFFFFF"/>
                </a:solidFill>
                <a:latin typeface="Helvetica" pitchFamily="2" charset="0"/>
                <a:ea typeface="Helvetica" pitchFamily="2" charset="0"/>
                <a:cs typeface="Helvetica" pitchFamily="2" charset="0"/>
                <a:sym typeface="Public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3964475"/>
            <a:ext cx="9144000" cy="117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Logo for the U.S. Department of Justice, Civil Rights Division ">
            <a:extLst>
              <a:ext uri="{FF2B5EF4-FFF2-40B4-BE49-F238E27FC236}">
                <a16:creationId xmlns:a16="http://schemas.microsoft.com/office/drawing/2014/main" id="{5AE67738-E029-E148-AAC8-A30CED1047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8000" y="4270592"/>
            <a:ext cx="2954215" cy="52585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Dark" type="secHead">
  <p:cSld name="SECTION_HEADER">
    <p:bg>
      <p:bgPr>
        <a:solidFill>
          <a:srgbClr val="112E51"/>
        </a:solidFill>
        <a:effectLst/>
      </p:bgPr>
    </p:bg>
    <p:spTree>
      <p:nvGrpSpPr>
        <p:cNvPr id="1" name="Shape 21"/>
        <p:cNvGrpSpPr/>
        <p:nvPr/>
      </p:nvGrpSpPr>
      <p:grpSpPr>
        <a:xfrm>
          <a:off x="0" y="0"/>
          <a:ext cx="0" cy="0"/>
          <a:chOff x="0" y="0"/>
          <a:chExt cx="0" cy="0"/>
        </a:xfrm>
      </p:grpSpPr>
      <p:sp>
        <p:nvSpPr>
          <p:cNvPr id="22" name="Google Shape;22;p4"/>
          <p:cNvSpPr/>
          <p:nvPr/>
        </p:nvSpPr>
        <p:spPr>
          <a:xfrm>
            <a:off x="550475" y="1835700"/>
            <a:ext cx="42600" cy="33078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4200"/>
              <a:buNone/>
              <a:defRPr sz="4200">
                <a:solidFill>
                  <a:srgbClr val="FFFFFF"/>
                </a:solidFill>
                <a:latin typeface="Helvetica" pitchFamily="2" charset="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24" name="Google Shape;24;p4"/>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Font typeface="Source Sans Pro SemiBold"/>
              <a:buAutoNum type="arabicPeriod"/>
              <a:defRPr sz="2400" b="0">
                <a:solidFill>
                  <a:srgbClr val="FFFFFF"/>
                </a:solidFill>
                <a:latin typeface="Helvetica" pitchFamily="2" charset="0"/>
                <a:ea typeface="Helvetica" pitchFamily="2" charset="0"/>
                <a:cs typeface="Helvetica" pitchFamily="2" charset="0"/>
                <a:sym typeface="Source Sans Pro SemiBold"/>
              </a:defRPr>
            </a:lvl1pPr>
            <a:lvl2pPr lvl="1" algn="ctr" rtl="0">
              <a:lnSpc>
                <a:spcPct val="115000"/>
              </a:lnSpc>
              <a:spcBef>
                <a:spcPts val="0"/>
              </a:spcBef>
              <a:spcAft>
                <a:spcPts val="0"/>
              </a:spcAft>
              <a:buClr>
                <a:srgbClr val="FFFFFF"/>
              </a:buClr>
              <a:buSzPts val="2800"/>
              <a:buAutoNum type="alphaLcPeriod"/>
              <a:defRPr sz="2800">
                <a:solidFill>
                  <a:srgbClr val="FFFFFF"/>
                </a:solidFill>
              </a:defRPr>
            </a:lvl2pPr>
            <a:lvl3pPr lvl="2" algn="ctr" rtl="0">
              <a:lnSpc>
                <a:spcPct val="115000"/>
              </a:lnSpc>
              <a:spcBef>
                <a:spcPts val="0"/>
              </a:spcBef>
              <a:spcAft>
                <a:spcPts val="0"/>
              </a:spcAft>
              <a:buClr>
                <a:srgbClr val="FFFFFF"/>
              </a:buClr>
              <a:buSzPts val="2800"/>
              <a:buAutoNum type="romanLcPeriod"/>
              <a:defRPr sz="2800">
                <a:solidFill>
                  <a:srgbClr val="FFFFFF"/>
                </a:solidFill>
              </a:defRPr>
            </a:lvl3pPr>
            <a:lvl4pPr lvl="3" algn="ctr" rtl="0">
              <a:lnSpc>
                <a:spcPct val="115000"/>
              </a:lnSpc>
              <a:spcBef>
                <a:spcPts val="0"/>
              </a:spcBef>
              <a:spcAft>
                <a:spcPts val="0"/>
              </a:spcAft>
              <a:buClr>
                <a:srgbClr val="FFFFFF"/>
              </a:buClr>
              <a:buSzPts val="2800"/>
              <a:buAutoNum type="arabicPeriod"/>
              <a:defRPr sz="2800">
                <a:solidFill>
                  <a:srgbClr val="FFFFFF"/>
                </a:solidFill>
              </a:defRPr>
            </a:lvl4pPr>
            <a:lvl5pPr lvl="4" algn="ctr" rtl="0">
              <a:lnSpc>
                <a:spcPct val="115000"/>
              </a:lnSpc>
              <a:spcBef>
                <a:spcPts val="0"/>
              </a:spcBef>
              <a:spcAft>
                <a:spcPts val="0"/>
              </a:spcAft>
              <a:buClr>
                <a:srgbClr val="FFFFFF"/>
              </a:buClr>
              <a:buSzPts val="2800"/>
              <a:buAutoNum type="alphaLcPeriod"/>
              <a:defRPr sz="2800">
                <a:solidFill>
                  <a:srgbClr val="FFFFFF"/>
                </a:solidFill>
              </a:defRPr>
            </a:lvl5pPr>
            <a:lvl6pPr lvl="5" algn="ctr" rtl="0">
              <a:lnSpc>
                <a:spcPct val="115000"/>
              </a:lnSpc>
              <a:spcBef>
                <a:spcPts val="0"/>
              </a:spcBef>
              <a:spcAft>
                <a:spcPts val="0"/>
              </a:spcAft>
              <a:buClr>
                <a:srgbClr val="FFFFFF"/>
              </a:buClr>
              <a:buSzPts val="2800"/>
              <a:buAutoNum type="romanLcPeriod"/>
              <a:defRPr sz="2800">
                <a:solidFill>
                  <a:srgbClr val="FFFFFF"/>
                </a:solidFill>
              </a:defRPr>
            </a:lvl6pPr>
            <a:lvl7pPr lvl="6" algn="ctr" rtl="0">
              <a:lnSpc>
                <a:spcPct val="115000"/>
              </a:lnSpc>
              <a:spcBef>
                <a:spcPts val="0"/>
              </a:spcBef>
              <a:spcAft>
                <a:spcPts val="0"/>
              </a:spcAft>
              <a:buClr>
                <a:srgbClr val="FFFFFF"/>
              </a:buClr>
              <a:buSzPts val="2800"/>
              <a:buAutoNum type="arabicPeriod"/>
              <a:defRPr sz="2800">
                <a:solidFill>
                  <a:srgbClr val="FFFFFF"/>
                </a:solidFill>
              </a:defRPr>
            </a:lvl7pPr>
            <a:lvl8pPr lvl="7" algn="ctr" rtl="0">
              <a:lnSpc>
                <a:spcPct val="115000"/>
              </a:lnSpc>
              <a:spcBef>
                <a:spcPts val="0"/>
              </a:spcBef>
              <a:spcAft>
                <a:spcPts val="0"/>
              </a:spcAft>
              <a:buClr>
                <a:srgbClr val="FFFFFF"/>
              </a:buClr>
              <a:buSzPts val="2800"/>
              <a:buAutoNum type="alphaLcPeriod"/>
              <a:defRPr sz="2800">
                <a:solidFill>
                  <a:srgbClr val="FFFFFF"/>
                </a:solidFill>
              </a:defRPr>
            </a:lvl8pPr>
            <a:lvl9pPr lvl="8" algn="ctr" rtl="0">
              <a:lnSpc>
                <a:spcPct val="115000"/>
              </a:lnSpc>
              <a:spcBef>
                <a:spcPts val="0"/>
              </a:spcBef>
              <a:spcAft>
                <a:spcPts val="0"/>
              </a:spcAft>
              <a:buClr>
                <a:srgbClr val="FFFFFF"/>
              </a:buClr>
              <a:buSzPts val="2800"/>
              <a:buAutoNum type="romanLcPeriod"/>
              <a:defRPr sz="2800">
                <a:solidFill>
                  <a:srgbClr val="FFFFFF"/>
                </a:solidFill>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 Bright">
  <p:cSld name="SECTION_HEADER_1">
    <p:bg>
      <p:bgPr>
        <a:solidFill>
          <a:srgbClr val="EDF2F6"/>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1C304A"/>
              </a:buClr>
              <a:buSzPts val="4200"/>
              <a:buNone/>
              <a:defRPr sz="4200">
                <a:solidFill>
                  <a:srgbClr val="1C304A"/>
                </a:solidFill>
                <a:latin typeface="Helvetica" pitchFamily="2" charset="0"/>
              </a:defRPr>
            </a:lvl1pPr>
            <a:lvl2pPr lvl="1" algn="ctr" rtl="0">
              <a:spcBef>
                <a:spcPts val="0"/>
              </a:spcBef>
              <a:spcAft>
                <a:spcPts val="0"/>
              </a:spcAft>
              <a:buClr>
                <a:srgbClr val="1C304A"/>
              </a:buClr>
              <a:buSzPts val="5200"/>
              <a:buNone/>
              <a:defRPr sz="5200">
                <a:solidFill>
                  <a:srgbClr val="1C304A"/>
                </a:solidFill>
              </a:defRPr>
            </a:lvl2pPr>
            <a:lvl3pPr lvl="2" algn="ctr" rtl="0">
              <a:spcBef>
                <a:spcPts val="0"/>
              </a:spcBef>
              <a:spcAft>
                <a:spcPts val="0"/>
              </a:spcAft>
              <a:buClr>
                <a:srgbClr val="1C304A"/>
              </a:buClr>
              <a:buSzPts val="5200"/>
              <a:buNone/>
              <a:defRPr sz="5200">
                <a:solidFill>
                  <a:srgbClr val="1C304A"/>
                </a:solidFill>
              </a:defRPr>
            </a:lvl3pPr>
            <a:lvl4pPr lvl="3" algn="ctr" rtl="0">
              <a:spcBef>
                <a:spcPts val="0"/>
              </a:spcBef>
              <a:spcAft>
                <a:spcPts val="0"/>
              </a:spcAft>
              <a:buClr>
                <a:srgbClr val="1C304A"/>
              </a:buClr>
              <a:buSzPts val="5200"/>
              <a:buNone/>
              <a:defRPr sz="5200">
                <a:solidFill>
                  <a:srgbClr val="1C304A"/>
                </a:solidFill>
              </a:defRPr>
            </a:lvl4pPr>
            <a:lvl5pPr lvl="4" algn="ctr" rtl="0">
              <a:spcBef>
                <a:spcPts val="0"/>
              </a:spcBef>
              <a:spcAft>
                <a:spcPts val="0"/>
              </a:spcAft>
              <a:buClr>
                <a:srgbClr val="1C304A"/>
              </a:buClr>
              <a:buSzPts val="5200"/>
              <a:buNone/>
              <a:defRPr sz="5200">
                <a:solidFill>
                  <a:srgbClr val="1C304A"/>
                </a:solidFill>
              </a:defRPr>
            </a:lvl5pPr>
            <a:lvl6pPr lvl="5" algn="ctr" rtl="0">
              <a:spcBef>
                <a:spcPts val="0"/>
              </a:spcBef>
              <a:spcAft>
                <a:spcPts val="0"/>
              </a:spcAft>
              <a:buClr>
                <a:srgbClr val="1C304A"/>
              </a:buClr>
              <a:buSzPts val="5200"/>
              <a:buNone/>
              <a:defRPr sz="5200">
                <a:solidFill>
                  <a:srgbClr val="1C304A"/>
                </a:solidFill>
              </a:defRPr>
            </a:lvl6pPr>
            <a:lvl7pPr lvl="6" algn="ctr" rtl="0">
              <a:spcBef>
                <a:spcPts val="0"/>
              </a:spcBef>
              <a:spcAft>
                <a:spcPts val="0"/>
              </a:spcAft>
              <a:buClr>
                <a:srgbClr val="1C304A"/>
              </a:buClr>
              <a:buSzPts val="5200"/>
              <a:buNone/>
              <a:defRPr sz="5200">
                <a:solidFill>
                  <a:srgbClr val="1C304A"/>
                </a:solidFill>
              </a:defRPr>
            </a:lvl7pPr>
            <a:lvl8pPr lvl="7" algn="ctr" rtl="0">
              <a:spcBef>
                <a:spcPts val="0"/>
              </a:spcBef>
              <a:spcAft>
                <a:spcPts val="0"/>
              </a:spcAft>
              <a:buClr>
                <a:srgbClr val="1C304A"/>
              </a:buClr>
              <a:buSzPts val="5200"/>
              <a:buNone/>
              <a:defRPr sz="5200">
                <a:solidFill>
                  <a:srgbClr val="1C304A"/>
                </a:solidFill>
              </a:defRPr>
            </a:lvl8pPr>
            <a:lvl9pPr lvl="8" algn="ctr" rtl="0">
              <a:spcBef>
                <a:spcPts val="0"/>
              </a:spcBef>
              <a:spcAft>
                <a:spcPts val="0"/>
              </a:spcAft>
              <a:buClr>
                <a:srgbClr val="1C304A"/>
              </a:buClr>
              <a:buSzPts val="5200"/>
              <a:buNone/>
              <a:defRPr sz="5200">
                <a:solidFill>
                  <a:srgbClr val="1C304A"/>
                </a:solidFill>
              </a:defRPr>
            </a:lvl9pPr>
          </a:lstStyle>
          <a:p>
            <a:r>
              <a:rPr lang="en-US"/>
              <a:t>Click to edit Master title style</a:t>
            </a:r>
            <a:endParaRPr dirty="0"/>
          </a:p>
        </p:txBody>
      </p:sp>
      <p:sp>
        <p:nvSpPr>
          <p:cNvPr id="27" name="Google Shape;27;p5"/>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C304A"/>
              </a:buClr>
              <a:buSzPts val="2400"/>
              <a:buFont typeface="Source Sans Pro SemiBold"/>
              <a:buAutoNum type="arabicPeriod"/>
              <a:defRPr sz="2400" b="0">
                <a:solidFill>
                  <a:srgbClr val="1C304A"/>
                </a:solidFill>
                <a:latin typeface="Helvetica" pitchFamily="2" charset="0"/>
                <a:ea typeface="Helvetica" pitchFamily="2" charset="0"/>
                <a:cs typeface="Helvetica" pitchFamily="2" charset="0"/>
                <a:sym typeface="Source Sans Pro SemiBold"/>
              </a:defRPr>
            </a:lvl1pPr>
            <a:lvl2pPr lvl="1" algn="ctr" rtl="0">
              <a:lnSpc>
                <a:spcPct val="115000"/>
              </a:lnSpc>
              <a:spcBef>
                <a:spcPts val="0"/>
              </a:spcBef>
              <a:spcAft>
                <a:spcPts val="0"/>
              </a:spcAft>
              <a:buClr>
                <a:srgbClr val="1C304A"/>
              </a:buClr>
              <a:buSzPts val="2800"/>
              <a:buAutoNum type="alphaLcPeriod"/>
              <a:defRPr sz="2800">
                <a:solidFill>
                  <a:srgbClr val="1C304A"/>
                </a:solidFill>
              </a:defRPr>
            </a:lvl2pPr>
            <a:lvl3pPr lvl="2" algn="ctr" rtl="0">
              <a:lnSpc>
                <a:spcPct val="115000"/>
              </a:lnSpc>
              <a:spcBef>
                <a:spcPts val="0"/>
              </a:spcBef>
              <a:spcAft>
                <a:spcPts val="0"/>
              </a:spcAft>
              <a:buClr>
                <a:srgbClr val="1C304A"/>
              </a:buClr>
              <a:buSzPts val="2800"/>
              <a:buAutoNum type="romanLcPeriod"/>
              <a:defRPr sz="2800">
                <a:solidFill>
                  <a:srgbClr val="1C304A"/>
                </a:solidFill>
              </a:defRPr>
            </a:lvl3pPr>
            <a:lvl4pPr lvl="3" algn="ctr" rtl="0">
              <a:lnSpc>
                <a:spcPct val="115000"/>
              </a:lnSpc>
              <a:spcBef>
                <a:spcPts val="0"/>
              </a:spcBef>
              <a:spcAft>
                <a:spcPts val="0"/>
              </a:spcAft>
              <a:buClr>
                <a:srgbClr val="1C304A"/>
              </a:buClr>
              <a:buSzPts val="2800"/>
              <a:buAutoNum type="arabicPeriod"/>
              <a:defRPr sz="2800">
                <a:solidFill>
                  <a:srgbClr val="1C304A"/>
                </a:solidFill>
              </a:defRPr>
            </a:lvl4pPr>
            <a:lvl5pPr lvl="4" algn="ctr" rtl="0">
              <a:lnSpc>
                <a:spcPct val="115000"/>
              </a:lnSpc>
              <a:spcBef>
                <a:spcPts val="0"/>
              </a:spcBef>
              <a:spcAft>
                <a:spcPts val="0"/>
              </a:spcAft>
              <a:buClr>
                <a:srgbClr val="1C304A"/>
              </a:buClr>
              <a:buSzPts val="2800"/>
              <a:buAutoNum type="alphaLcPeriod"/>
              <a:defRPr sz="2800">
                <a:solidFill>
                  <a:srgbClr val="1C304A"/>
                </a:solidFill>
              </a:defRPr>
            </a:lvl5pPr>
            <a:lvl6pPr lvl="5" algn="ctr" rtl="0">
              <a:lnSpc>
                <a:spcPct val="115000"/>
              </a:lnSpc>
              <a:spcBef>
                <a:spcPts val="0"/>
              </a:spcBef>
              <a:spcAft>
                <a:spcPts val="0"/>
              </a:spcAft>
              <a:buClr>
                <a:srgbClr val="1C304A"/>
              </a:buClr>
              <a:buSzPts val="2800"/>
              <a:buAutoNum type="romanLcPeriod"/>
              <a:defRPr sz="2800">
                <a:solidFill>
                  <a:srgbClr val="1C304A"/>
                </a:solidFill>
              </a:defRPr>
            </a:lvl6pPr>
            <a:lvl7pPr lvl="6" algn="ctr" rtl="0">
              <a:lnSpc>
                <a:spcPct val="115000"/>
              </a:lnSpc>
              <a:spcBef>
                <a:spcPts val="0"/>
              </a:spcBef>
              <a:spcAft>
                <a:spcPts val="0"/>
              </a:spcAft>
              <a:buClr>
                <a:srgbClr val="1C304A"/>
              </a:buClr>
              <a:buSzPts val="2800"/>
              <a:buAutoNum type="arabicPeriod"/>
              <a:defRPr sz="2800">
                <a:solidFill>
                  <a:srgbClr val="1C304A"/>
                </a:solidFill>
              </a:defRPr>
            </a:lvl7pPr>
            <a:lvl8pPr lvl="7" algn="ctr" rtl="0">
              <a:lnSpc>
                <a:spcPct val="115000"/>
              </a:lnSpc>
              <a:spcBef>
                <a:spcPts val="0"/>
              </a:spcBef>
              <a:spcAft>
                <a:spcPts val="0"/>
              </a:spcAft>
              <a:buClr>
                <a:srgbClr val="1C304A"/>
              </a:buClr>
              <a:buSzPts val="2800"/>
              <a:buAutoNum type="alphaLcPeriod"/>
              <a:defRPr sz="2800">
                <a:solidFill>
                  <a:srgbClr val="1C304A"/>
                </a:solidFill>
              </a:defRPr>
            </a:lvl8pPr>
            <a:lvl9pPr lvl="8" algn="ctr" rtl="0">
              <a:lnSpc>
                <a:spcPct val="115000"/>
              </a:lnSpc>
              <a:spcBef>
                <a:spcPts val="0"/>
              </a:spcBef>
              <a:spcAft>
                <a:spcPts val="0"/>
              </a:spcAft>
              <a:buClr>
                <a:srgbClr val="1C304A"/>
              </a:buClr>
              <a:buSzPts val="2800"/>
              <a:buAutoNum type="romanLcPeriod"/>
              <a:defRPr sz="2800">
                <a:solidFill>
                  <a:srgbClr val="1C304A"/>
                </a:solidFill>
              </a:defRPr>
            </a:lvl9pPr>
          </a:lstStyle>
          <a:p>
            <a:r>
              <a:rPr lang="en-US"/>
              <a:t>Click to edit Master subtitle style</a:t>
            </a:r>
            <a:endParaRPr dirty="0"/>
          </a:p>
        </p:txBody>
      </p:sp>
      <p:sp>
        <p:nvSpPr>
          <p:cNvPr id="28" name="Google Shape;28;p5"/>
          <p:cNvSpPr/>
          <p:nvPr/>
        </p:nvSpPr>
        <p:spPr>
          <a:xfrm>
            <a:off x="550475" y="1835700"/>
            <a:ext cx="42600" cy="33078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Title - Dark">
  <p:cSld name="CUSTOM">
    <p:bg>
      <p:bgPr>
        <a:solidFill>
          <a:srgbClr val="152E50"/>
        </a:solidFill>
        <a:effectLst/>
      </p:bgPr>
    </p:bg>
    <p:spTree>
      <p:nvGrpSpPr>
        <p:cNvPr id="1" name="Shape 29"/>
        <p:cNvGrpSpPr/>
        <p:nvPr/>
      </p:nvGrpSpPr>
      <p:grpSpPr>
        <a:xfrm>
          <a:off x="0" y="0"/>
          <a:ext cx="0" cy="0"/>
          <a:chOff x="0" y="0"/>
          <a:chExt cx="0" cy="0"/>
        </a:xfrm>
      </p:grpSpPr>
      <p:sp>
        <p:nvSpPr>
          <p:cNvPr id="30" name="Google Shape;30;p6"/>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FFFFFF"/>
              </a:buClr>
              <a:buSzPts val="4200"/>
              <a:buNone/>
              <a:defRPr sz="4200">
                <a:solidFill>
                  <a:srgbClr val="FFFFFF"/>
                </a:solidFill>
                <a:latin typeface="Helvetica" pitchFamily="2" charset="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Title - Bright">
  <p:cSld name="CUSTOM_1">
    <p:bg>
      <p:bgPr>
        <a:solidFill>
          <a:srgbClr val="EDF2F6"/>
        </a:solid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112E51"/>
              </a:buClr>
              <a:buSzPts val="4200"/>
              <a:buNone/>
              <a:defRPr sz="4200">
                <a:solidFill>
                  <a:srgbClr val="152E50"/>
                </a:solidFill>
                <a:latin typeface="Helvetica" pitchFamily="2" charset="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 Bright 1 1">
  <p:cSld name="CUSTOM_4_1_2_1">
    <p:bg>
      <p:bgPr>
        <a:solidFill>
          <a:srgbClr val="112E51"/>
        </a:solidFill>
        <a:effectLst/>
      </p:bgPr>
    </p:bg>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latin typeface="Helvetica" pitchFamily="2" charset="0"/>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r>
              <a:rPr lang="en-US"/>
              <a:t>Click to edit Master title style</a:t>
            </a:r>
            <a:endParaRPr dirty="0"/>
          </a:p>
        </p:txBody>
      </p:sp>
      <p:sp>
        <p:nvSpPr>
          <p:cNvPr id="220" name="Google Shape;220;p28"/>
          <p:cNvSpPr/>
          <p:nvPr/>
        </p:nvSpPr>
        <p:spPr>
          <a:xfrm>
            <a:off x="0" y="0"/>
            <a:ext cx="121500" cy="51435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latin typeface="Helvetica" pitchFamily="2" charset="0"/>
              </a:defRPr>
            </a:lvl1pPr>
            <a:lvl2pPr marL="914400" lvl="1" indent="-342900" rtl="0">
              <a:spcBef>
                <a:spcPts val="1600"/>
              </a:spcBef>
              <a:spcAft>
                <a:spcPts val="0"/>
              </a:spcAft>
              <a:buClr>
                <a:srgbClr val="FFFFFF"/>
              </a:buClr>
              <a:buSzPts val="1800"/>
              <a:buChar char="○"/>
              <a:defRPr sz="1800">
                <a:solidFill>
                  <a:srgbClr val="FFFFFF"/>
                </a:solidFill>
              </a:defRPr>
            </a:lvl2pPr>
            <a:lvl3pPr marL="1371600" lvl="2" indent="-342900" rtl="0">
              <a:spcBef>
                <a:spcPts val="1600"/>
              </a:spcBef>
              <a:spcAft>
                <a:spcPts val="0"/>
              </a:spcAft>
              <a:buClr>
                <a:srgbClr val="FFFFFF"/>
              </a:buClr>
              <a:buSzPts val="1800"/>
              <a:buChar char="■"/>
              <a:defRPr sz="1800">
                <a:solidFill>
                  <a:srgbClr val="FFFFFF"/>
                </a:solidFill>
              </a:defRPr>
            </a:lvl3pPr>
            <a:lvl4pPr marL="1828800" lvl="3" indent="-342900" rtl="0">
              <a:spcBef>
                <a:spcPts val="1600"/>
              </a:spcBef>
              <a:spcAft>
                <a:spcPts val="0"/>
              </a:spcAft>
              <a:buClr>
                <a:srgbClr val="FFFFFF"/>
              </a:buClr>
              <a:buSzPts val="1800"/>
              <a:buChar char="●"/>
              <a:defRPr sz="1800">
                <a:solidFill>
                  <a:srgbClr val="FFFFFF"/>
                </a:solidFill>
              </a:defRPr>
            </a:lvl4pPr>
            <a:lvl5pPr marL="2286000" lvl="4" indent="-342900" rtl="0">
              <a:spcBef>
                <a:spcPts val="1600"/>
              </a:spcBef>
              <a:spcAft>
                <a:spcPts val="0"/>
              </a:spcAft>
              <a:buClr>
                <a:srgbClr val="FFFFFF"/>
              </a:buClr>
              <a:buSzPts val="1800"/>
              <a:buChar char="○"/>
              <a:defRPr sz="1800">
                <a:solidFill>
                  <a:srgbClr val="FFFFFF"/>
                </a:solidFill>
              </a:defRPr>
            </a:lvl5pPr>
            <a:lvl6pPr marL="2743200" lvl="5" indent="-342900" rtl="0">
              <a:spcBef>
                <a:spcPts val="1600"/>
              </a:spcBef>
              <a:spcAft>
                <a:spcPts val="0"/>
              </a:spcAft>
              <a:buClr>
                <a:srgbClr val="FFFFFF"/>
              </a:buClr>
              <a:buSzPts val="1800"/>
              <a:buChar char="■"/>
              <a:defRPr sz="1800">
                <a:solidFill>
                  <a:srgbClr val="FFFFFF"/>
                </a:solidFill>
              </a:defRPr>
            </a:lvl6pPr>
            <a:lvl7pPr marL="3200400" lvl="6" indent="-342900" rtl="0">
              <a:spcBef>
                <a:spcPts val="1600"/>
              </a:spcBef>
              <a:spcAft>
                <a:spcPts val="0"/>
              </a:spcAft>
              <a:buClr>
                <a:srgbClr val="FFFFFF"/>
              </a:buClr>
              <a:buSzPts val="1800"/>
              <a:buChar char="●"/>
              <a:defRPr sz="1800">
                <a:solidFill>
                  <a:srgbClr val="FFFFFF"/>
                </a:solidFill>
              </a:defRPr>
            </a:lvl7pPr>
            <a:lvl8pPr marL="3657600" lvl="7" indent="-342900" rtl="0">
              <a:spcBef>
                <a:spcPts val="1600"/>
              </a:spcBef>
              <a:spcAft>
                <a:spcPts val="0"/>
              </a:spcAft>
              <a:buClr>
                <a:srgbClr val="FFFFFF"/>
              </a:buClr>
              <a:buSzPts val="1800"/>
              <a:buChar char="○"/>
              <a:defRPr sz="1800">
                <a:solidFill>
                  <a:srgbClr val="FFFFFF"/>
                </a:solidFill>
              </a:defRPr>
            </a:lvl8pPr>
            <a:lvl9pPr marL="4114800" lvl="8" indent="-342900" rtl="0">
              <a:spcBef>
                <a:spcPts val="1600"/>
              </a:spcBef>
              <a:spcAft>
                <a:spcPts val="1600"/>
              </a:spcAft>
              <a:buClr>
                <a:srgbClr val="FFFFFF"/>
              </a:buClr>
              <a:buSzPts val="1800"/>
              <a:buChar char="■"/>
              <a:defRPr sz="1800">
                <a:solidFill>
                  <a:srgbClr val="FFFFFF"/>
                </a:solidFill>
              </a:defRPr>
            </a:lvl9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osing - Questions">
  <p:cSld name="CUSTOM_5">
    <p:bg>
      <p:bgPr>
        <a:solidFill>
          <a:srgbClr val="112E51"/>
        </a:solidFill>
        <a:effectLst/>
      </p:bgPr>
    </p:bg>
    <p:spTree>
      <p:nvGrpSpPr>
        <p:cNvPr id="1" name="Shape 258"/>
        <p:cNvGrpSpPr/>
        <p:nvPr/>
      </p:nvGrpSpPr>
      <p:grpSpPr>
        <a:xfrm>
          <a:off x="0" y="0"/>
          <a:ext cx="0" cy="0"/>
          <a:chOff x="0" y="0"/>
          <a:chExt cx="0" cy="0"/>
        </a:xfrm>
      </p:grpSpPr>
      <p:sp>
        <p:nvSpPr>
          <p:cNvPr id="259" name="Google Shape;259;p30"/>
          <p:cNvSpPr txBox="1">
            <a:spLocks noGrp="1"/>
          </p:cNvSpPr>
          <p:nvPr>
            <p:ph type="ctrTitle"/>
          </p:nvPr>
        </p:nvSpPr>
        <p:spPr>
          <a:xfrm>
            <a:off x="451050" y="744575"/>
            <a:ext cx="8241900" cy="155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3600"/>
              <a:buNone/>
              <a:defRPr sz="3600">
                <a:solidFill>
                  <a:srgbClr val="FFFFFF"/>
                </a:solidFill>
                <a:latin typeface="Helvetica" pitchFamily="2" charset="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dirty="0"/>
          </a:p>
        </p:txBody>
      </p:sp>
      <p:sp>
        <p:nvSpPr>
          <p:cNvPr id="260" name="Google Shape;260;p30"/>
          <p:cNvSpPr txBox="1">
            <a:spLocks noGrp="1"/>
          </p:cNvSpPr>
          <p:nvPr>
            <p:ph type="subTitle" idx="1"/>
          </p:nvPr>
        </p:nvSpPr>
        <p:spPr>
          <a:xfrm>
            <a:off x="451050" y="2175450"/>
            <a:ext cx="82419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Source Sans Pro SemiBold"/>
              <a:buNone/>
              <a:defRPr sz="2400" b="0">
                <a:solidFill>
                  <a:srgbClr val="FFFFFF"/>
                </a:solidFill>
                <a:latin typeface="Helvetica" pitchFamily="2" charset="0"/>
                <a:ea typeface="Helvetica" pitchFamily="2" charset="0"/>
                <a:cs typeface="Helvetica" pitchFamily="2" charset="0"/>
                <a:sym typeface="Source Sans Pro SemiBold"/>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r>
              <a:rPr lang="en-US"/>
              <a:t>Click to edit Master subtitle style</a:t>
            </a:r>
            <a:endParaRPr/>
          </a:p>
        </p:txBody>
      </p:sp>
      <p:cxnSp>
        <p:nvCxnSpPr>
          <p:cNvPr id="262" name="Google Shape;262;p30"/>
          <p:cNvCxnSpPr/>
          <p:nvPr/>
        </p:nvCxnSpPr>
        <p:spPr>
          <a:xfrm>
            <a:off x="456500" y="3964475"/>
            <a:ext cx="8222700" cy="0"/>
          </a:xfrm>
          <a:prstGeom prst="straightConnector1">
            <a:avLst/>
          </a:prstGeom>
          <a:noFill/>
          <a:ln w="19050" cap="flat" cmpd="sng">
            <a:solidFill>
              <a:srgbClr val="FABD03"/>
            </a:solidFill>
            <a:prstDash val="solid"/>
            <a:round/>
            <a:headEnd type="none" w="med" len="med"/>
            <a:tailEnd type="none" w="med" len="med"/>
          </a:ln>
        </p:spPr>
      </p:cxnSp>
      <p:pic>
        <p:nvPicPr>
          <p:cNvPr id="6" name="Picture 5">
            <a:extLst>
              <a:ext uri="{FF2B5EF4-FFF2-40B4-BE49-F238E27FC236}">
                <a16:creationId xmlns:a16="http://schemas.microsoft.com/office/drawing/2014/main" id="{516B6A3E-3E21-BB4C-A14A-7D8E68877F7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38000" y="4270592"/>
            <a:ext cx="2954215" cy="52585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Full">
  <p:cSld name="CUSTOM_6_1_1_1">
    <p:bg>
      <p:bgPr>
        <a:solidFill>
          <a:srgbClr val="EDF2F6"/>
        </a:solidFill>
        <a:effectLst/>
      </p:bgPr>
    </p:bg>
    <p:spTree>
      <p:nvGrpSpPr>
        <p:cNvPr id="1" name="Shape 2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600" y="445025"/>
            <a:ext cx="8215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ublic Sans"/>
              <a:buNone/>
              <a:defRPr sz="2800" b="1">
                <a:latin typeface="Public Sans"/>
                <a:ea typeface="Public Sans"/>
                <a:cs typeface="Public Sans"/>
                <a:sym typeface="Public Sans"/>
              </a:defRPr>
            </a:lvl1pPr>
            <a:lvl2pPr lvl="1">
              <a:spcBef>
                <a:spcPts val="0"/>
              </a:spcBef>
              <a:spcAft>
                <a:spcPts val="0"/>
              </a:spcAft>
              <a:buSzPts val="2800"/>
              <a:buFont typeface="Public Sans"/>
              <a:buNone/>
              <a:defRPr sz="2800">
                <a:latin typeface="Public Sans"/>
                <a:ea typeface="Public Sans"/>
                <a:cs typeface="Public Sans"/>
                <a:sym typeface="Public Sans"/>
              </a:defRPr>
            </a:lvl2pPr>
            <a:lvl3pPr lvl="2">
              <a:spcBef>
                <a:spcPts val="0"/>
              </a:spcBef>
              <a:spcAft>
                <a:spcPts val="0"/>
              </a:spcAft>
              <a:buSzPts val="2800"/>
              <a:buFont typeface="Public Sans"/>
              <a:buNone/>
              <a:defRPr sz="2800">
                <a:latin typeface="Public Sans"/>
                <a:ea typeface="Public Sans"/>
                <a:cs typeface="Public Sans"/>
                <a:sym typeface="Public Sans"/>
              </a:defRPr>
            </a:lvl3pPr>
            <a:lvl4pPr lvl="3">
              <a:spcBef>
                <a:spcPts val="0"/>
              </a:spcBef>
              <a:spcAft>
                <a:spcPts val="0"/>
              </a:spcAft>
              <a:buSzPts val="2800"/>
              <a:buFont typeface="Public Sans"/>
              <a:buNone/>
              <a:defRPr sz="2800">
                <a:latin typeface="Public Sans"/>
                <a:ea typeface="Public Sans"/>
                <a:cs typeface="Public Sans"/>
                <a:sym typeface="Public Sans"/>
              </a:defRPr>
            </a:lvl4pPr>
            <a:lvl5pPr lvl="4">
              <a:spcBef>
                <a:spcPts val="0"/>
              </a:spcBef>
              <a:spcAft>
                <a:spcPts val="0"/>
              </a:spcAft>
              <a:buSzPts val="2800"/>
              <a:buFont typeface="Public Sans"/>
              <a:buNone/>
              <a:defRPr sz="2800">
                <a:latin typeface="Public Sans"/>
                <a:ea typeface="Public Sans"/>
                <a:cs typeface="Public Sans"/>
                <a:sym typeface="Public Sans"/>
              </a:defRPr>
            </a:lvl5pPr>
            <a:lvl6pPr lvl="5">
              <a:spcBef>
                <a:spcPts val="0"/>
              </a:spcBef>
              <a:spcAft>
                <a:spcPts val="0"/>
              </a:spcAft>
              <a:buSzPts val="2800"/>
              <a:buFont typeface="Public Sans"/>
              <a:buNone/>
              <a:defRPr sz="2800">
                <a:latin typeface="Public Sans"/>
                <a:ea typeface="Public Sans"/>
                <a:cs typeface="Public Sans"/>
                <a:sym typeface="Public Sans"/>
              </a:defRPr>
            </a:lvl6pPr>
            <a:lvl7pPr lvl="6">
              <a:spcBef>
                <a:spcPts val="0"/>
              </a:spcBef>
              <a:spcAft>
                <a:spcPts val="0"/>
              </a:spcAft>
              <a:buSzPts val="2800"/>
              <a:buFont typeface="Public Sans"/>
              <a:buNone/>
              <a:defRPr sz="2800">
                <a:latin typeface="Public Sans"/>
                <a:ea typeface="Public Sans"/>
                <a:cs typeface="Public Sans"/>
                <a:sym typeface="Public Sans"/>
              </a:defRPr>
            </a:lvl7pPr>
            <a:lvl8pPr lvl="7">
              <a:spcBef>
                <a:spcPts val="0"/>
              </a:spcBef>
              <a:spcAft>
                <a:spcPts val="0"/>
              </a:spcAft>
              <a:buSzPts val="2800"/>
              <a:buFont typeface="Public Sans"/>
              <a:buNone/>
              <a:defRPr sz="2800">
                <a:latin typeface="Public Sans"/>
                <a:ea typeface="Public Sans"/>
                <a:cs typeface="Public Sans"/>
                <a:sym typeface="Public Sans"/>
              </a:defRPr>
            </a:lvl8pPr>
            <a:lvl9pPr lvl="8">
              <a:spcBef>
                <a:spcPts val="0"/>
              </a:spcBef>
              <a:spcAft>
                <a:spcPts val="0"/>
              </a:spcAft>
              <a:buSzPts val="2800"/>
              <a:buFont typeface="Public Sans"/>
              <a:buNone/>
              <a:defRPr sz="2800">
                <a:latin typeface="Public Sans"/>
                <a:ea typeface="Public Sans"/>
                <a:cs typeface="Public Sans"/>
                <a:sym typeface="Public Sans"/>
              </a:defRPr>
            </a:lvl9pPr>
          </a:lstStyle>
          <a:p>
            <a:endParaRPr dirty="0"/>
          </a:p>
        </p:txBody>
      </p:sp>
      <p:sp>
        <p:nvSpPr>
          <p:cNvPr id="7" name="Google Shape;7;p1"/>
          <p:cNvSpPr txBox="1">
            <a:spLocks noGrp="1"/>
          </p:cNvSpPr>
          <p:nvPr>
            <p:ph type="body" idx="1"/>
          </p:nvPr>
        </p:nvSpPr>
        <p:spPr>
          <a:xfrm>
            <a:off x="464600" y="1152475"/>
            <a:ext cx="8215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ublic Sans"/>
              <a:buChar char="●"/>
              <a:defRPr sz="1800">
                <a:latin typeface="Public Sans"/>
                <a:ea typeface="Public Sans"/>
                <a:cs typeface="Public Sans"/>
                <a:sym typeface="Public Sans"/>
              </a:defRPr>
            </a:lvl1pPr>
            <a:lvl2pPr marL="914400" lvl="1"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2pPr>
            <a:lvl3pPr marL="1371600" lvl="2"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3pPr>
            <a:lvl4pPr marL="1828800" lvl="3"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4pPr>
            <a:lvl5pPr marL="2286000" lvl="4"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5pPr>
            <a:lvl6pPr marL="2743200" lvl="5"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6pPr>
            <a:lvl7pPr marL="3200400" lvl="6"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7pPr>
            <a:lvl8pPr marL="3657600" lvl="7"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8pPr>
            <a:lvl9pPr marL="4114800" lvl="8" indent="-317500">
              <a:lnSpc>
                <a:spcPct val="115000"/>
              </a:lnSpc>
              <a:spcBef>
                <a:spcPts val="1600"/>
              </a:spcBef>
              <a:spcAft>
                <a:spcPts val="1600"/>
              </a:spcAft>
              <a:buSzPts val="1400"/>
              <a:buFont typeface="Public Sans"/>
              <a:buChar char="■"/>
              <a:defRPr>
                <a:latin typeface="Public Sans"/>
                <a:ea typeface="Public Sans"/>
                <a:cs typeface="Public Sans"/>
                <a:sym typeface="Public Sans"/>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74" r:id="rId6"/>
    <p:sldLayoutId id="2147483676" r:id="rId7"/>
    <p:sldLayoutId id="2147483685"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2D2E29"/>
          </a:solidFill>
          <a:latin typeface="Helvetica" pitchFamily="2" charset="0"/>
          <a:ea typeface="Helvetica"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2D2E29"/>
          </a:solidFill>
          <a:latin typeface="Helvetica" pitchFamily="2" charset="0"/>
          <a:ea typeface="Helvetica"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n.org/" TargetMode="External"/><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www.usa.gov/Espanol" TargetMode="Externa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o.usa.gov/xtXee"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go.usa.gov/xtXtB" TargetMode="External"/><Relationship Id="rId5" Type="http://schemas.openxmlformats.org/officeDocument/2006/relationships/hyperlink" Target="https://go.usa.gov/xtXtb" TargetMode="External"/><Relationship Id="rId4" Type="http://schemas.openxmlformats.org/officeDocument/2006/relationships/hyperlink" Target="https://go.usa.gov/xtXeu"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go.usa.gov/xt8uj"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mailto:Michael.Mule@usdoj.gov"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ctrTitle"/>
          </p:nvPr>
        </p:nvSpPr>
        <p:spPr>
          <a:xfrm>
            <a:off x="437999" y="940425"/>
            <a:ext cx="7882035" cy="1431000"/>
          </a:xfrm>
          <a:prstGeom prst="rect">
            <a:avLst/>
          </a:prstGeom>
        </p:spPr>
        <p:txBody>
          <a:bodyPr spcFirstLastPara="1" wrap="square" lIns="91425" tIns="91425" rIns="91425" bIns="91425" anchor="ctr" anchorCtr="0">
            <a:noAutofit/>
          </a:bodyPr>
          <a:lstStyle/>
          <a:p>
            <a:pPr>
              <a:lnSpc>
                <a:spcPct val="100000"/>
              </a:lnSpc>
            </a:pPr>
            <a:r>
              <a:rPr lang="en-US" sz="5300" dirty="0">
                <a:latin typeface="Helvetica"/>
                <a:cs typeface="Helvetica"/>
              </a:rPr>
              <a:t>Language Connections</a:t>
            </a:r>
            <a:endParaRPr lang="en" sz="5300" dirty="0"/>
          </a:p>
        </p:txBody>
      </p:sp>
      <p:sp>
        <p:nvSpPr>
          <p:cNvPr id="314" name="Google Shape;314;p42"/>
          <p:cNvSpPr txBox="1">
            <a:spLocks noGrp="1"/>
          </p:cNvSpPr>
          <p:nvPr>
            <p:ph type="subTitle" idx="1"/>
          </p:nvPr>
        </p:nvSpPr>
        <p:spPr>
          <a:xfrm>
            <a:off x="613363" y="2050190"/>
            <a:ext cx="8430429" cy="429964"/>
          </a:xfrm>
          <a:prstGeom prst="rect">
            <a:avLst/>
          </a:prstGeom>
        </p:spPr>
        <p:txBody>
          <a:bodyPr spcFirstLastPara="1" wrap="square" lIns="91425" tIns="91425" rIns="91425" bIns="91425" anchor="ctr" anchorCtr="0">
            <a:noAutofit/>
          </a:bodyPr>
          <a:lstStyle/>
          <a:p>
            <a:pPr marL="0" lvl="0" indent="0"/>
            <a:r>
              <a:rPr lang="en-US" sz="2200" dirty="0">
                <a:solidFill>
                  <a:schemeClr val="tx2">
                    <a:lumMod val="75000"/>
                  </a:schemeClr>
                </a:solidFill>
              </a:rPr>
              <a:t>Tips to Create, Maintain, and Present Non-English Digital Content</a:t>
            </a:r>
            <a:endParaRPr sz="2200" dirty="0">
              <a:solidFill>
                <a:schemeClr val="tx2">
                  <a:lumMod val="75000"/>
                </a:schemeClr>
              </a:solidFill>
            </a:endParaRPr>
          </a:p>
        </p:txBody>
      </p:sp>
      <p:sp>
        <p:nvSpPr>
          <p:cNvPr id="6" name="Google Shape;321;p43">
            <a:extLst>
              <a:ext uri="{FF2B5EF4-FFF2-40B4-BE49-F238E27FC236}">
                <a16:creationId xmlns:a16="http://schemas.microsoft.com/office/drawing/2014/main" id="{A8DBAB60-920F-479B-8AB3-BEB6F1D93EC9}"/>
              </a:ext>
            </a:extLst>
          </p:cNvPr>
          <p:cNvSpPr txBox="1"/>
          <p:nvPr/>
        </p:nvSpPr>
        <p:spPr>
          <a:xfrm>
            <a:off x="4800600" y="4118903"/>
            <a:ext cx="4137317" cy="91982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434343"/>
                </a:solidFill>
                <a:latin typeface="Helvetica" pitchFamily="2" charset="0"/>
                <a:ea typeface="Source Sans Pro"/>
                <a:cs typeface="Source Sans Pro"/>
                <a:sym typeface="Source Sans Pro"/>
              </a:rPr>
              <a:t>Michael </a:t>
            </a:r>
            <a:r>
              <a:rPr lang="en-US" dirty="0">
                <a:solidFill>
                  <a:srgbClr val="434343"/>
                </a:solidFill>
                <a:latin typeface="Helvetica" pitchFamily="2" charset="0"/>
                <a:ea typeface="Source Sans Pro"/>
                <a:sym typeface="Source Sans Pro"/>
              </a:rPr>
              <a:t>Mulé, Attorney-Advisor</a:t>
            </a:r>
          </a:p>
          <a:p>
            <a:pPr algn="r"/>
            <a:r>
              <a:rPr lang="en-US" dirty="0">
                <a:solidFill>
                  <a:srgbClr val="434343"/>
                </a:solidFill>
                <a:latin typeface="Helvetica" pitchFamily="2" charset="0"/>
                <a:ea typeface="Source Sans Pro"/>
              </a:rPr>
              <a:t>Federal Coordination and Compliance Section</a:t>
            </a:r>
          </a:p>
          <a:p>
            <a:pPr algn="r"/>
            <a:r>
              <a:rPr lang="en-US" dirty="0">
                <a:solidFill>
                  <a:srgbClr val="434343"/>
                </a:solidFill>
                <a:latin typeface="Helvetica" pitchFamily="2" charset="0"/>
                <a:ea typeface="Source Sans Pro"/>
              </a:rPr>
              <a:t>Limited English Proficiency Committee</a:t>
            </a:r>
          </a:p>
          <a:p>
            <a:pPr algn="r"/>
            <a:r>
              <a:rPr lang="en-US" dirty="0">
                <a:solidFill>
                  <a:srgbClr val="434343"/>
                </a:solidFill>
                <a:latin typeface="Helvetica" pitchFamily="2" charset="0"/>
                <a:ea typeface="Source Sans Pro"/>
              </a:rPr>
              <a:t>Title VI Interagency Working Group</a:t>
            </a:r>
            <a:endParaRPr dirty="0">
              <a:solidFill>
                <a:srgbClr val="434343"/>
              </a:solidFill>
              <a:latin typeface="Helvetica" pitchFamily="2" charset="0"/>
              <a:ea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98675" y="0"/>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Language Selector</a:t>
            </a:r>
            <a:endParaRPr dirty="0">
              <a:solidFill>
                <a:srgbClr val="009EDB"/>
              </a:solidFill>
            </a:endParaRPr>
          </a:p>
        </p:txBody>
      </p:sp>
      <p:pic>
        <p:nvPicPr>
          <p:cNvPr id="26" name="Picture 25" descr="United Nations logo. ">
            <a:hlinkClick r:id="rId3"/>
            <a:extLst>
              <a:ext uri="{FF2B5EF4-FFF2-40B4-BE49-F238E27FC236}">
                <a16:creationId xmlns:a16="http://schemas.microsoft.com/office/drawing/2014/main" id="{7F4D86F5-869D-4CF4-AD55-3FA218313A18}"/>
              </a:ext>
            </a:extLst>
          </p:cNvPr>
          <p:cNvPicPr>
            <a:picLocks noChangeAspect="1"/>
          </p:cNvPicPr>
          <p:nvPr/>
        </p:nvPicPr>
        <p:blipFill rotWithShape="1">
          <a:blip r:embed="rId4" cstate="screen">
            <a:duotone>
              <a:prstClr val="black"/>
              <a:srgbClr val="EDF2F6">
                <a:tint val="45000"/>
                <a:satMod val="400000"/>
              </a:srgbClr>
            </a:duotone>
            <a:extLst>
              <a:ext uri="{28A0092B-C50C-407E-A947-70E740481C1C}">
                <a14:useLocalDpi xmlns:a14="http://schemas.microsoft.com/office/drawing/2010/main"/>
              </a:ext>
            </a:extLst>
          </a:blip>
          <a:srcRect/>
          <a:stretch/>
        </p:blipFill>
        <p:spPr>
          <a:xfrm>
            <a:off x="6016090" y="306678"/>
            <a:ext cx="2516456" cy="733281"/>
          </a:xfrm>
          <a:prstGeom prst="rect">
            <a:avLst/>
          </a:prstGeom>
        </p:spPr>
      </p:pic>
      <p:sp>
        <p:nvSpPr>
          <p:cNvPr id="2" name="TextBox 1">
            <a:extLst>
              <a:ext uri="{FF2B5EF4-FFF2-40B4-BE49-F238E27FC236}">
                <a16:creationId xmlns:a16="http://schemas.microsoft.com/office/drawing/2014/main" id="{2095C9A3-1242-4219-874A-C4C28A8B51D6}"/>
              </a:ext>
            </a:extLst>
          </p:cNvPr>
          <p:cNvSpPr txBox="1"/>
          <p:nvPr/>
        </p:nvSpPr>
        <p:spPr>
          <a:xfrm>
            <a:off x="838199" y="1533525"/>
            <a:ext cx="1914526" cy="738664"/>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sym typeface="Source Sans Pro SemiBold"/>
              </a:rPr>
              <a:t>Welcome</a:t>
            </a:r>
          </a:p>
          <a:p>
            <a:endParaRPr lang="en-US" dirty="0"/>
          </a:p>
        </p:txBody>
      </p:sp>
      <p:pic>
        <p:nvPicPr>
          <p:cNvPr id="16" name="Picture 15" descr="Welcome menu listing English and five non-English languages. ">
            <a:extLst>
              <a:ext uri="{FF2B5EF4-FFF2-40B4-BE49-F238E27FC236}">
                <a16:creationId xmlns:a16="http://schemas.microsoft.com/office/drawing/2014/main" id="{D4FF6B60-840E-43F7-9BE2-C65200CDD9C7}"/>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54914" y="1994990"/>
            <a:ext cx="1268971" cy="2893807"/>
          </a:xfrm>
          <a:prstGeom prst="rect">
            <a:avLst/>
          </a:prstGeom>
        </p:spPr>
      </p:pic>
      <p:sp>
        <p:nvSpPr>
          <p:cNvPr id="11" name="TextBox 10">
            <a:extLst>
              <a:ext uri="{FF2B5EF4-FFF2-40B4-BE49-F238E27FC236}">
                <a16:creationId xmlns:a16="http://schemas.microsoft.com/office/drawing/2014/main" id="{745AB51F-888D-40A6-AB0F-ABC22996FD0F}"/>
              </a:ext>
            </a:extLst>
          </p:cNvPr>
          <p:cNvSpPr txBox="1"/>
          <p:nvPr/>
        </p:nvSpPr>
        <p:spPr>
          <a:xfrm>
            <a:off x="2638424" y="2105025"/>
            <a:ext cx="1914526" cy="738664"/>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sym typeface="Source Sans Pro SemiBold"/>
              </a:rPr>
              <a:t>Header</a:t>
            </a:r>
          </a:p>
          <a:p>
            <a:endParaRPr lang="en-US" dirty="0"/>
          </a:p>
        </p:txBody>
      </p:sp>
      <p:pic>
        <p:nvPicPr>
          <p:cNvPr id="4" name="Picture 3" descr="Header menu listing English and five non-English languages. ">
            <a:extLst>
              <a:ext uri="{FF2B5EF4-FFF2-40B4-BE49-F238E27FC236}">
                <a16:creationId xmlns:a16="http://schemas.microsoft.com/office/drawing/2014/main" id="{DFABC083-F971-4C96-BB02-07EF8325BB0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752725" y="2547673"/>
            <a:ext cx="3838575" cy="1586178"/>
          </a:xfrm>
          <a:prstGeom prst="rect">
            <a:avLst/>
          </a:prstGeom>
        </p:spPr>
      </p:pic>
      <p:sp>
        <p:nvSpPr>
          <p:cNvPr id="13" name="TextBox 12">
            <a:extLst>
              <a:ext uri="{FF2B5EF4-FFF2-40B4-BE49-F238E27FC236}">
                <a16:creationId xmlns:a16="http://schemas.microsoft.com/office/drawing/2014/main" id="{40EC2A84-6567-4CF7-9241-6E2F85C2C7BE}"/>
              </a:ext>
            </a:extLst>
          </p:cNvPr>
          <p:cNvSpPr txBox="1"/>
          <p:nvPr/>
        </p:nvSpPr>
        <p:spPr>
          <a:xfrm>
            <a:off x="6924674" y="2752725"/>
            <a:ext cx="1914526"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sym typeface="Source Sans Pro SemiBold"/>
              </a:rPr>
              <a:t>Mobile</a:t>
            </a:r>
          </a:p>
        </p:txBody>
      </p:sp>
      <p:pic>
        <p:nvPicPr>
          <p:cNvPr id="18" name="Picture 17" descr="Mobile menu listing English and five non-English languages. ">
            <a:extLst>
              <a:ext uri="{FF2B5EF4-FFF2-40B4-BE49-F238E27FC236}">
                <a16:creationId xmlns:a16="http://schemas.microsoft.com/office/drawing/2014/main" id="{EE1D0AD7-0D86-4672-90A7-00883B4D3C90}"/>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959812" y="3181349"/>
            <a:ext cx="709883" cy="1743075"/>
          </a:xfrm>
          <a:prstGeom prst="rect">
            <a:avLst/>
          </a:prstGeom>
        </p:spPr>
      </p:pic>
      <p:sp>
        <p:nvSpPr>
          <p:cNvPr id="14" name="TextBox 13">
            <a:extLst>
              <a:ext uri="{FF2B5EF4-FFF2-40B4-BE49-F238E27FC236}">
                <a16:creationId xmlns:a16="http://schemas.microsoft.com/office/drawing/2014/main" id="{E2D12E33-F49A-4B80-BCED-4E719CF72816}"/>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9</a:t>
            </a:r>
          </a:p>
        </p:txBody>
      </p:sp>
    </p:spTree>
    <p:extLst>
      <p:ext uri="{BB962C8B-B14F-4D97-AF65-F5344CB8AC3E}">
        <p14:creationId xmlns:p14="http://schemas.microsoft.com/office/powerpoint/2010/main" val="77594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22475" y="0"/>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Mirror Site</a:t>
            </a:r>
            <a:endParaRPr dirty="0">
              <a:solidFill>
                <a:srgbClr val="009EDB"/>
              </a:solidFill>
            </a:endParaRPr>
          </a:p>
        </p:txBody>
      </p:sp>
      <p:sp>
        <p:nvSpPr>
          <p:cNvPr id="14" name="TextBox 13">
            <a:extLst>
              <a:ext uri="{FF2B5EF4-FFF2-40B4-BE49-F238E27FC236}">
                <a16:creationId xmlns:a16="http://schemas.microsoft.com/office/drawing/2014/main" id="{98B3CE58-A08F-401C-9020-4B4B1AC23F15}"/>
              </a:ext>
            </a:extLst>
          </p:cNvPr>
          <p:cNvSpPr txBox="1"/>
          <p:nvPr/>
        </p:nvSpPr>
        <p:spPr>
          <a:xfrm>
            <a:off x="1077565" y="1455515"/>
            <a:ext cx="3948056"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English</a:t>
            </a:r>
          </a:p>
        </p:txBody>
      </p:sp>
      <p:pic>
        <p:nvPicPr>
          <p:cNvPr id="3" name="Picture 2" descr="consumer.gov main page with search bar, Spanish button, and four menu choices. ">
            <a:extLst>
              <a:ext uri="{FF2B5EF4-FFF2-40B4-BE49-F238E27FC236}">
                <a16:creationId xmlns:a16="http://schemas.microsoft.com/office/drawing/2014/main" id="{9615CACD-3E09-4500-8672-BD6F265A4C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569"/>
          <a:stretch/>
        </p:blipFill>
        <p:spPr>
          <a:xfrm>
            <a:off x="2426356" y="1884250"/>
            <a:ext cx="5727363" cy="1113439"/>
          </a:xfrm>
          <a:prstGeom prst="rect">
            <a:avLst/>
          </a:prstGeom>
        </p:spPr>
      </p:pic>
      <p:sp>
        <p:nvSpPr>
          <p:cNvPr id="17" name="TextBox 16">
            <a:extLst>
              <a:ext uri="{FF2B5EF4-FFF2-40B4-BE49-F238E27FC236}">
                <a16:creationId xmlns:a16="http://schemas.microsoft.com/office/drawing/2014/main" id="{05F0686D-CEFE-40DE-B0BA-8B5F34ED8CAE}"/>
              </a:ext>
            </a:extLst>
          </p:cNvPr>
          <p:cNvSpPr txBox="1"/>
          <p:nvPr/>
        </p:nvSpPr>
        <p:spPr>
          <a:xfrm>
            <a:off x="1005623" y="3195452"/>
            <a:ext cx="3948056"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Spanish</a:t>
            </a:r>
          </a:p>
        </p:txBody>
      </p:sp>
      <p:pic>
        <p:nvPicPr>
          <p:cNvPr id="4" name="Picture 3" descr="consumidor.gov main page with search bar, English button, and four menu choices. ">
            <a:extLst>
              <a:ext uri="{FF2B5EF4-FFF2-40B4-BE49-F238E27FC236}">
                <a16:creationId xmlns:a16="http://schemas.microsoft.com/office/drawing/2014/main" id="{35C85B57-1941-473E-AF2C-5650800322E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37515" y="3632727"/>
            <a:ext cx="5721600" cy="1142393"/>
          </a:xfrm>
          <a:prstGeom prst="rect">
            <a:avLst/>
          </a:prstGeom>
        </p:spPr>
      </p:pic>
      <p:sp>
        <p:nvSpPr>
          <p:cNvPr id="7" name="TextBox 6">
            <a:extLst>
              <a:ext uri="{FF2B5EF4-FFF2-40B4-BE49-F238E27FC236}">
                <a16:creationId xmlns:a16="http://schemas.microsoft.com/office/drawing/2014/main" id="{FFD651FF-7A4D-4C4B-B92F-BDFAEF62F1F7}"/>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10</a:t>
            </a:r>
          </a:p>
        </p:txBody>
      </p:sp>
    </p:spTree>
    <p:extLst>
      <p:ext uri="{BB962C8B-B14F-4D97-AF65-F5344CB8AC3E}">
        <p14:creationId xmlns:p14="http://schemas.microsoft.com/office/powerpoint/2010/main" val="279834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60574" y="0"/>
            <a:ext cx="8597948"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User Features</a:t>
            </a:r>
            <a:endParaRPr sz="3200" dirty="0">
              <a:solidFill>
                <a:srgbClr val="009EDB"/>
              </a:solidFill>
            </a:endParaRPr>
          </a:p>
        </p:txBody>
      </p:sp>
      <p:pic>
        <p:nvPicPr>
          <p:cNvPr id="2" name="Picture 1" descr="usa.gov en Español. ">
            <a:hlinkClick r:id="rId3"/>
            <a:extLst>
              <a:ext uri="{FF2B5EF4-FFF2-40B4-BE49-F238E27FC236}">
                <a16:creationId xmlns:a16="http://schemas.microsoft.com/office/drawing/2014/main" id="{37AB86FA-D604-4DD7-B85B-BD48E69E0FF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68546" y="321782"/>
            <a:ext cx="2022438" cy="819907"/>
          </a:xfrm>
          <a:prstGeom prst="rect">
            <a:avLst/>
          </a:prstGeom>
        </p:spPr>
      </p:pic>
      <p:sp>
        <p:nvSpPr>
          <p:cNvPr id="11" name="TextBox 10">
            <a:extLst>
              <a:ext uri="{FF2B5EF4-FFF2-40B4-BE49-F238E27FC236}">
                <a16:creationId xmlns:a16="http://schemas.microsoft.com/office/drawing/2014/main" id="{B57E68BC-3E90-4BE0-B2A6-1532ADEF9F36}"/>
              </a:ext>
            </a:extLst>
          </p:cNvPr>
          <p:cNvSpPr txBox="1"/>
          <p:nvPr/>
        </p:nvSpPr>
        <p:spPr>
          <a:xfrm>
            <a:off x="804320" y="1199193"/>
            <a:ext cx="3948056"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Menu</a:t>
            </a:r>
          </a:p>
        </p:txBody>
      </p:sp>
      <p:pic>
        <p:nvPicPr>
          <p:cNvPr id="6" name="Picture 5" descr="usa.gov en Español website main menu. ">
            <a:extLst>
              <a:ext uri="{FF2B5EF4-FFF2-40B4-BE49-F238E27FC236}">
                <a16:creationId xmlns:a16="http://schemas.microsoft.com/office/drawing/2014/main" id="{7458D6BF-7FD1-437E-AB1F-C4912D57D3D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15520" y="1641720"/>
            <a:ext cx="6786955" cy="1076535"/>
          </a:xfrm>
          <a:prstGeom prst="rect">
            <a:avLst/>
          </a:prstGeom>
        </p:spPr>
      </p:pic>
      <p:sp>
        <p:nvSpPr>
          <p:cNvPr id="9" name="TextBox 8">
            <a:extLst>
              <a:ext uri="{FF2B5EF4-FFF2-40B4-BE49-F238E27FC236}">
                <a16:creationId xmlns:a16="http://schemas.microsoft.com/office/drawing/2014/main" id="{AC418D08-D580-4BBA-AF2F-D9603EFCA477}"/>
              </a:ext>
            </a:extLst>
          </p:cNvPr>
          <p:cNvSpPr txBox="1"/>
          <p:nvPr/>
        </p:nvSpPr>
        <p:spPr>
          <a:xfrm>
            <a:off x="849855" y="3000482"/>
            <a:ext cx="2000924"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Search</a:t>
            </a:r>
          </a:p>
        </p:txBody>
      </p:sp>
      <p:pic>
        <p:nvPicPr>
          <p:cNvPr id="5" name="Picture 4" descr="usa.gov en Español website search box. ">
            <a:extLst>
              <a:ext uri="{FF2B5EF4-FFF2-40B4-BE49-F238E27FC236}">
                <a16:creationId xmlns:a16="http://schemas.microsoft.com/office/drawing/2014/main" id="{20022E29-7E09-4F59-9711-2C84B96DB9AE}"/>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930800" y="3420033"/>
            <a:ext cx="3989665" cy="464954"/>
          </a:xfrm>
          <a:prstGeom prst="rect">
            <a:avLst/>
          </a:prstGeom>
        </p:spPr>
      </p:pic>
      <p:sp>
        <p:nvSpPr>
          <p:cNvPr id="10" name="TextBox 9">
            <a:extLst>
              <a:ext uri="{FF2B5EF4-FFF2-40B4-BE49-F238E27FC236}">
                <a16:creationId xmlns:a16="http://schemas.microsoft.com/office/drawing/2014/main" id="{02F1DBF8-3C71-4253-963C-2C77BC68A8BE}"/>
              </a:ext>
            </a:extLst>
          </p:cNvPr>
          <p:cNvSpPr txBox="1"/>
          <p:nvPr/>
        </p:nvSpPr>
        <p:spPr>
          <a:xfrm>
            <a:off x="5120639" y="2937728"/>
            <a:ext cx="3948056"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Subscriptions</a:t>
            </a:r>
            <a:r>
              <a:rPr lang="en-US" sz="2800" b="1" dirty="0">
                <a:solidFill>
                  <a:srgbClr val="6B99B3"/>
                </a:solidFill>
                <a:latin typeface="Helvetica" panose="020B0604020202020204" pitchFamily="34" charset="0"/>
                <a:cs typeface="Helvetica" panose="020B0604020202020204" pitchFamily="34" charset="0"/>
              </a:rPr>
              <a:t> </a:t>
            </a:r>
          </a:p>
        </p:txBody>
      </p:sp>
      <p:pic>
        <p:nvPicPr>
          <p:cNvPr id="7" name="Picture 6" descr="usa.gov en Español website email subscription sign up box. ">
            <a:extLst>
              <a:ext uri="{FF2B5EF4-FFF2-40B4-BE49-F238E27FC236}">
                <a16:creationId xmlns:a16="http://schemas.microsoft.com/office/drawing/2014/main" id="{F0E9CE38-A663-4998-A7EE-5B255B53A6F6}"/>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220762" y="3409279"/>
            <a:ext cx="2478240" cy="1635301"/>
          </a:xfrm>
          <a:prstGeom prst="rect">
            <a:avLst/>
          </a:prstGeom>
        </p:spPr>
      </p:pic>
      <p:sp>
        <p:nvSpPr>
          <p:cNvPr id="13" name="TextBox 12">
            <a:extLst>
              <a:ext uri="{FF2B5EF4-FFF2-40B4-BE49-F238E27FC236}">
                <a16:creationId xmlns:a16="http://schemas.microsoft.com/office/drawing/2014/main" id="{D8E82196-3063-4612-89C1-2834067A4650}"/>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11</a:t>
            </a:r>
          </a:p>
        </p:txBody>
      </p:sp>
    </p:spTree>
    <p:extLst>
      <p:ext uri="{BB962C8B-B14F-4D97-AF65-F5344CB8AC3E}">
        <p14:creationId xmlns:p14="http://schemas.microsoft.com/office/powerpoint/2010/main" val="364777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98427" y="0"/>
            <a:ext cx="8597948"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Social Media</a:t>
            </a:r>
            <a:endParaRPr sz="3200" dirty="0">
              <a:solidFill>
                <a:srgbClr val="009EDB"/>
              </a:solidFill>
            </a:endParaRPr>
          </a:p>
        </p:txBody>
      </p:sp>
      <p:sp>
        <p:nvSpPr>
          <p:cNvPr id="9" name="TextBox 8">
            <a:extLst>
              <a:ext uri="{FF2B5EF4-FFF2-40B4-BE49-F238E27FC236}">
                <a16:creationId xmlns:a16="http://schemas.microsoft.com/office/drawing/2014/main" id="{13476828-BED3-4387-934A-B43C0094B2BF}"/>
              </a:ext>
            </a:extLst>
          </p:cNvPr>
          <p:cNvSpPr txBox="1"/>
          <p:nvPr/>
        </p:nvSpPr>
        <p:spPr>
          <a:xfrm>
            <a:off x="47625" y="1246472"/>
            <a:ext cx="2818503" cy="523220"/>
          </a:xfrm>
          <a:prstGeom prst="rect">
            <a:avLst/>
          </a:prstGeom>
          <a:noFill/>
        </p:spPr>
        <p:txBody>
          <a:bodyPr wrap="square" rtlCol="0">
            <a:spAutoFit/>
          </a:bodyPr>
          <a:lstStyle/>
          <a:p>
            <a:pPr algn="ctr"/>
            <a:r>
              <a:rPr lang="en-US" sz="2800" b="1" dirty="0">
                <a:solidFill>
                  <a:srgbClr val="112E51"/>
                </a:solidFill>
                <a:latin typeface="Helvetica" panose="020B0604020202020204" pitchFamily="34" charset="0"/>
                <a:cs typeface="Helvetica" panose="020B0604020202020204" pitchFamily="34" charset="0"/>
              </a:rPr>
              <a:t>Twitter</a:t>
            </a:r>
          </a:p>
        </p:txBody>
      </p:sp>
      <p:pic>
        <p:nvPicPr>
          <p:cNvPr id="3" name="Picture 2" descr="CDC Spanish Twitter account main page. ">
            <a:extLst>
              <a:ext uri="{FF2B5EF4-FFF2-40B4-BE49-F238E27FC236}">
                <a16:creationId xmlns:a16="http://schemas.microsoft.com/office/drawing/2014/main" id="{8F48264F-B721-4080-AEEC-2A708B2B97D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182" y="1769692"/>
            <a:ext cx="3246120" cy="2809350"/>
          </a:xfrm>
          <a:prstGeom prst="rect">
            <a:avLst/>
          </a:prstGeom>
        </p:spPr>
      </p:pic>
      <p:sp>
        <p:nvSpPr>
          <p:cNvPr id="10" name="TextBox 9">
            <a:extLst>
              <a:ext uri="{FF2B5EF4-FFF2-40B4-BE49-F238E27FC236}">
                <a16:creationId xmlns:a16="http://schemas.microsoft.com/office/drawing/2014/main" id="{37765C01-C7DC-46D0-9A89-B9FC46B92543}"/>
              </a:ext>
            </a:extLst>
          </p:cNvPr>
          <p:cNvSpPr txBox="1"/>
          <p:nvPr/>
        </p:nvSpPr>
        <p:spPr>
          <a:xfrm>
            <a:off x="4077149" y="1246472"/>
            <a:ext cx="2818503" cy="523220"/>
          </a:xfrm>
          <a:prstGeom prst="rect">
            <a:avLst/>
          </a:prstGeom>
          <a:noFill/>
        </p:spPr>
        <p:txBody>
          <a:bodyPr wrap="square" rtlCol="0">
            <a:spAutoFit/>
          </a:bodyPr>
          <a:lstStyle/>
          <a:p>
            <a:pPr algn="ctr"/>
            <a:r>
              <a:rPr lang="en-US" sz="2800" b="1" dirty="0">
                <a:solidFill>
                  <a:srgbClr val="112E51"/>
                </a:solidFill>
                <a:latin typeface="Helvetica" panose="020B0604020202020204" pitchFamily="34" charset="0"/>
                <a:cs typeface="Helvetica" panose="020B0604020202020204" pitchFamily="34" charset="0"/>
              </a:rPr>
              <a:t>Facebook</a:t>
            </a:r>
          </a:p>
        </p:txBody>
      </p:sp>
      <p:pic>
        <p:nvPicPr>
          <p:cNvPr id="4" name="Picture 3" descr="CDC Spanish Facebook account main page. ">
            <a:extLst>
              <a:ext uri="{FF2B5EF4-FFF2-40B4-BE49-F238E27FC236}">
                <a16:creationId xmlns:a16="http://schemas.microsoft.com/office/drawing/2014/main" id="{60AD1D7E-E608-4B24-83A1-8ADF2DD0E02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675540" y="1769692"/>
            <a:ext cx="4004625" cy="2844004"/>
          </a:xfrm>
          <a:prstGeom prst="rect">
            <a:avLst/>
          </a:prstGeom>
        </p:spPr>
      </p:pic>
      <p:sp>
        <p:nvSpPr>
          <p:cNvPr id="7" name="TextBox 6">
            <a:extLst>
              <a:ext uri="{FF2B5EF4-FFF2-40B4-BE49-F238E27FC236}">
                <a16:creationId xmlns:a16="http://schemas.microsoft.com/office/drawing/2014/main" id="{532D4862-5BC0-4884-8EC0-41B47904883F}"/>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12</a:t>
            </a:r>
          </a:p>
        </p:txBody>
      </p:sp>
    </p:spTree>
    <p:extLst>
      <p:ext uri="{BB962C8B-B14F-4D97-AF65-F5344CB8AC3E}">
        <p14:creationId xmlns:p14="http://schemas.microsoft.com/office/powerpoint/2010/main" val="338798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98674" y="0"/>
            <a:ext cx="8597948"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Translated Page Address</a:t>
            </a:r>
            <a:endParaRPr sz="3200" dirty="0">
              <a:solidFill>
                <a:srgbClr val="009EDB"/>
              </a:solidFill>
            </a:endParaRPr>
          </a:p>
        </p:txBody>
      </p:sp>
      <p:sp>
        <p:nvSpPr>
          <p:cNvPr id="6" name="TextBox 5">
            <a:extLst>
              <a:ext uri="{FF2B5EF4-FFF2-40B4-BE49-F238E27FC236}">
                <a16:creationId xmlns:a16="http://schemas.microsoft.com/office/drawing/2014/main" id="{66462BA2-BFF4-4BDB-9846-380094A2AC8E}"/>
              </a:ext>
            </a:extLst>
          </p:cNvPr>
          <p:cNvSpPr txBox="1"/>
          <p:nvPr/>
        </p:nvSpPr>
        <p:spPr>
          <a:xfrm>
            <a:off x="1753500" y="1216490"/>
            <a:ext cx="2818503" cy="523220"/>
          </a:xfrm>
          <a:prstGeom prst="rect">
            <a:avLst/>
          </a:prstGeom>
          <a:noFill/>
        </p:spPr>
        <p:txBody>
          <a:bodyPr wrap="square" rtlCol="0">
            <a:spAutoFit/>
          </a:bodyPr>
          <a:lstStyle/>
          <a:p>
            <a:pPr algn="ctr"/>
            <a:r>
              <a:rPr lang="en-US" sz="2800" b="1" dirty="0">
                <a:solidFill>
                  <a:srgbClr val="112E51"/>
                </a:solidFill>
                <a:latin typeface="Helvetica" panose="020B0604020202020204" pitchFamily="34" charset="0"/>
                <a:cs typeface="Helvetica" panose="020B0604020202020204" pitchFamily="34" charset="0"/>
              </a:rPr>
              <a:t>ready.gov</a:t>
            </a:r>
          </a:p>
        </p:txBody>
      </p:sp>
      <p:pic>
        <p:nvPicPr>
          <p:cNvPr id="2" name="Picture 1" descr="Image of Ready.gov website main page. ">
            <a:extLst>
              <a:ext uri="{FF2B5EF4-FFF2-40B4-BE49-F238E27FC236}">
                <a16:creationId xmlns:a16="http://schemas.microsoft.com/office/drawing/2014/main" id="{FE8BC2AB-4E2D-4981-8B5F-A5B03D90C04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385" t="5841" b="17693"/>
          <a:stretch/>
        </p:blipFill>
        <p:spPr>
          <a:xfrm>
            <a:off x="1441523" y="1807286"/>
            <a:ext cx="2592594" cy="3113657"/>
          </a:xfrm>
          <a:prstGeom prst="rect">
            <a:avLst/>
          </a:prstGeom>
        </p:spPr>
      </p:pic>
      <p:sp>
        <p:nvSpPr>
          <p:cNvPr id="8" name="TextBox 7">
            <a:extLst>
              <a:ext uri="{FF2B5EF4-FFF2-40B4-BE49-F238E27FC236}">
                <a16:creationId xmlns:a16="http://schemas.microsoft.com/office/drawing/2014/main" id="{A75EB240-E17F-4A18-B2C8-42EA56FCF872}"/>
              </a:ext>
            </a:extLst>
          </p:cNvPr>
          <p:cNvSpPr txBox="1"/>
          <p:nvPr/>
        </p:nvSpPr>
        <p:spPr>
          <a:xfrm>
            <a:off x="5425061" y="1216490"/>
            <a:ext cx="2818503" cy="523220"/>
          </a:xfrm>
          <a:prstGeom prst="rect">
            <a:avLst/>
          </a:prstGeom>
          <a:noFill/>
        </p:spPr>
        <p:txBody>
          <a:bodyPr wrap="square" rtlCol="0">
            <a:spAutoFit/>
          </a:bodyPr>
          <a:lstStyle/>
          <a:p>
            <a:pPr algn="ctr"/>
            <a:r>
              <a:rPr lang="en-US" sz="2800" b="1" dirty="0">
                <a:solidFill>
                  <a:srgbClr val="112E51"/>
                </a:solidFill>
                <a:latin typeface="Helvetica" panose="020B0604020202020204" pitchFamily="34" charset="0"/>
                <a:cs typeface="Helvetica" panose="020B0604020202020204" pitchFamily="34" charset="0"/>
              </a:rPr>
              <a:t>listo.gov</a:t>
            </a:r>
          </a:p>
        </p:txBody>
      </p:sp>
      <p:pic>
        <p:nvPicPr>
          <p:cNvPr id="5" name="Picture 4" descr="Image of Listo.gov website main page. ">
            <a:extLst>
              <a:ext uri="{FF2B5EF4-FFF2-40B4-BE49-F238E27FC236}">
                <a16:creationId xmlns:a16="http://schemas.microsoft.com/office/drawing/2014/main" id="{40FA7377-90AD-47A2-AD00-532F9B059EE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759" t="4610" r="4053" b="4388"/>
          <a:stretch/>
        </p:blipFill>
        <p:spPr>
          <a:xfrm>
            <a:off x="5109890" y="1765595"/>
            <a:ext cx="2596896" cy="3219068"/>
          </a:xfrm>
          <a:prstGeom prst="rect">
            <a:avLst/>
          </a:prstGeom>
        </p:spPr>
      </p:pic>
      <p:sp>
        <p:nvSpPr>
          <p:cNvPr id="7" name="TextBox 6">
            <a:extLst>
              <a:ext uri="{FF2B5EF4-FFF2-40B4-BE49-F238E27FC236}">
                <a16:creationId xmlns:a16="http://schemas.microsoft.com/office/drawing/2014/main" id="{6A78E2C4-93FB-4C63-B207-AC77DF980512}"/>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13</a:t>
            </a:r>
          </a:p>
        </p:txBody>
      </p:sp>
    </p:spTree>
    <p:extLst>
      <p:ext uri="{BB962C8B-B14F-4D97-AF65-F5344CB8AC3E}">
        <p14:creationId xmlns:p14="http://schemas.microsoft.com/office/powerpoint/2010/main" val="42782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98673" y="-1690"/>
            <a:ext cx="8692951" cy="1478100"/>
          </a:xfrm>
          <a:prstGeom prst="rect">
            <a:avLst/>
          </a:prstGeom>
        </p:spPr>
        <p:txBody>
          <a:bodyPr spcFirstLastPara="1" wrap="square" lIns="91425" tIns="91425" rIns="91425" bIns="91425" anchor="ctr" anchorCtr="0">
            <a:noAutofit/>
          </a:bodyPr>
          <a:lstStyle/>
          <a:p>
            <a:r>
              <a:rPr lang="en-US" dirty="0"/>
              <a:t>Translated Notices</a:t>
            </a:r>
            <a:endParaRPr sz="2800" dirty="0">
              <a:solidFill>
                <a:srgbClr val="6B99B3"/>
              </a:solidFill>
              <a:latin typeface="Helvetica" panose="020B0604020202020204" pitchFamily="34" charset="0"/>
              <a:cs typeface="Helvetica" panose="020B0604020202020204" pitchFamily="34" charset="0"/>
              <a:sym typeface="Arial"/>
            </a:endParaRPr>
          </a:p>
        </p:txBody>
      </p:sp>
      <p:sp>
        <p:nvSpPr>
          <p:cNvPr id="3" name="TextBox 2">
            <a:extLst>
              <a:ext uri="{FF2B5EF4-FFF2-40B4-BE49-F238E27FC236}">
                <a16:creationId xmlns:a16="http://schemas.microsoft.com/office/drawing/2014/main" id="{8FEE9B20-3A07-4389-82C2-CC2719D2CEB9}"/>
              </a:ext>
            </a:extLst>
          </p:cNvPr>
          <p:cNvSpPr txBox="1"/>
          <p:nvPr/>
        </p:nvSpPr>
        <p:spPr>
          <a:xfrm>
            <a:off x="1447463" y="1277142"/>
            <a:ext cx="3334871"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espanol.ncua.gov</a:t>
            </a:r>
            <a:endParaRPr lang="en-US" sz="2800" b="1" dirty="0">
              <a:solidFill>
                <a:srgbClr val="112E51"/>
              </a:solidFill>
            </a:endParaRPr>
          </a:p>
        </p:txBody>
      </p:sp>
      <p:pic>
        <p:nvPicPr>
          <p:cNvPr id="2" name="Picture 1" descr="Website notice written in Spanish that explains the page you want to visit will be in English. ">
            <a:extLst>
              <a:ext uri="{FF2B5EF4-FFF2-40B4-BE49-F238E27FC236}">
                <a16:creationId xmlns:a16="http://schemas.microsoft.com/office/drawing/2014/main" id="{0067E32F-5A6F-4AE1-B22D-485B15903E76}"/>
              </a:ext>
            </a:extLst>
          </p:cNvPr>
          <p:cNvPicPr>
            <a:picLocks noChangeAspect="1"/>
          </p:cNvPicPr>
          <p:nvPr/>
        </p:nvPicPr>
        <p:blipFill>
          <a:blip r:embed="rId3"/>
          <a:stretch>
            <a:fillRect/>
          </a:stretch>
        </p:blipFill>
        <p:spPr>
          <a:xfrm>
            <a:off x="1539659" y="1751769"/>
            <a:ext cx="6064682" cy="3009946"/>
          </a:xfrm>
          <a:prstGeom prst="rect">
            <a:avLst/>
          </a:prstGeom>
        </p:spPr>
      </p:pic>
      <p:sp>
        <p:nvSpPr>
          <p:cNvPr id="5" name="TextBox 4">
            <a:extLst>
              <a:ext uri="{FF2B5EF4-FFF2-40B4-BE49-F238E27FC236}">
                <a16:creationId xmlns:a16="http://schemas.microsoft.com/office/drawing/2014/main" id="{FC43F429-DA13-4791-908A-8C8B0442A87B}"/>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14</a:t>
            </a:r>
          </a:p>
        </p:txBody>
      </p:sp>
    </p:spTree>
    <p:extLst>
      <p:ext uri="{BB962C8B-B14F-4D97-AF65-F5344CB8AC3E}">
        <p14:creationId xmlns:p14="http://schemas.microsoft.com/office/powerpoint/2010/main" val="399752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507952" y="0"/>
            <a:ext cx="8597948" cy="1478100"/>
          </a:xfrm>
          <a:prstGeom prst="rect">
            <a:avLst/>
          </a:prstGeom>
        </p:spPr>
        <p:txBody>
          <a:bodyPr spcFirstLastPara="1" wrap="square" lIns="91425" tIns="91425" rIns="91425" bIns="91425" anchor="ctr" anchorCtr="0">
            <a:noAutofit/>
          </a:bodyPr>
          <a:lstStyle/>
          <a:p>
            <a:r>
              <a:rPr lang="en-US" dirty="0"/>
              <a:t>Translated Forms</a:t>
            </a:r>
            <a:endParaRPr sz="3200" dirty="0">
              <a:solidFill>
                <a:srgbClr val="009EDB"/>
              </a:solidFill>
            </a:endParaRPr>
          </a:p>
        </p:txBody>
      </p:sp>
      <p:sp>
        <p:nvSpPr>
          <p:cNvPr id="14" name="TextBox 13">
            <a:extLst>
              <a:ext uri="{FF2B5EF4-FFF2-40B4-BE49-F238E27FC236}">
                <a16:creationId xmlns:a16="http://schemas.microsoft.com/office/drawing/2014/main" id="{EAA317E8-1B67-4370-A616-C7665526F908}"/>
              </a:ext>
            </a:extLst>
          </p:cNvPr>
          <p:cNvSpPr txBox="1"/>
          <p:nvPr/>
        </p:nvSpPr>
        <p:spPr>
          <a:xfrm>
            <a:off x="720764" y="1263575"/>
            <a:ext cx="2775472" cy="523220"/>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jobcorp.gov/es</a:t>
            </a:r>
          </a:p>
        </p:txBody>
      </p:sp>
      <p:pic>
        <p:nvPicPr>
          <p:cNvPr id="10" name="Picture 9" descr="Spanish version of jobcorp.gov website that includes a questionnaire written in Spanish. ">
            <a:extLst>
              <a:ext uri="{FF2B5EF4-FFF2-40B4-BE49-F238E27FC236}">
                <a16:creationId xmlns:a16="http://schemas.microsoft.com/office/drawing/2014/main" id="{11191CFE-3160-43B4-BB5A-FFB44CD3EF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0750" y="1790698"/>
            <a:ext cx="4114800" cy="2864377"/>
          </a:xfrm>
          <a:prstGeom prst="rect">
            <a:avLst/>
          </a:prstGeom>
        </p:spPr>
      </p:pic>
      <p:pic>
        <p:nvPicPr>
          <p:cNvPr id="13" name="Picture 12" descr="Spanish version of jobcorp.gov website that includes a form and drop-down menu written in Spanish. ">
            <a:extLst>
              <a:ext uri="{FF2B5EF4-FFF2-40B4-BE49-F238E27FC236}">
                <a16:creationId xmlns:a16="http://schemas.microsoft.com/office/drawing/2014/main" id="{12D77A9F-4D79-48CF-AC89-CC07DBC7515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19676" y="1643649"/>
            <a:ext cx="4114800" cy="3011177"/>
          </a:xfrm>
          <a:prstGeom prst="rect">
            <a:avLst/>
          </a:prstGeom>
        </p:spPr>
      </p:pic>
      <p:sp>
        <p:nvSpPr>
          <p:cNvPr id="7" name="TextBox 6">
            <a:extLst>
              <a:ext uri="{FF2B5EF4-FFF2-40B4-BE49-F238E27FC236}">
                <a16:creationId xmlns:a16="http://schemas.microsoft.com/office/drawing/2014/main" id="{89B299FE-B0BC-4ABC-82F4-0E23C4E48C8F}"/>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15</a:t>
            </a:r>
          </a:p>
        </p:txBody>
      </p:sp>
    </p:spTree>
    <p:extLst>
      <p:ext uri="{BB962C8B-B14F-4D97-AF65-F5344CB8AC3E}">
        <p14:creationId xmlns:p14="http://schemas.microsoft.com/office/powerpoint/2010/main" val="218014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Google Shape;339;p46">
            <a:extLst>
              <a:ext uri="{FF2B5EF4-FFF2-40B4-BE49-F238E27FC236}">
                <a16:creationId xmlns:a16="http://schemas.microsoft.com/office/drawing/2014/main" id="{B2F06F50-16E3-4026-90A7-3FDD66B43B31}"/>
              </a:ext>
            </a:extLst>
          </p:cNvPr>
          <p:cNvSpPr txBox="1">
            <a:spLocks noGrp="1"/>
          </p:cNvSpPr>
          <p:nvPr>
            <p:ph type="ctrTitle"/>
          </p:nvPr>
        </p:nvSpPr>
        <p:spPr>
          <a:xfrm>
            <a:off x="422473" y="7835"/>
            <a:ext cx="8692951" cy="1478100"/>
          </a:xfrm>
          <a:prstGeom prst="rect">
            <a:avLst/>
          </a:prstGeom>
        </p:spPr>
        <p:txBody>
          <a:bodyPr spcFirstLastPara="1" wrap="square" lIns="91425" tIns="91425" rIns="91425" bIns="91425" anchor="ctr" anchorCtr="0">
            <a:noAutofit/>
          </a:bodyPr>
          <a:lstStyle/>
          <a:p>
            <a:r>
              <a:rPr lang="en-US" dirty="0"/>
              <a:t>Main Page Links</a:t>
            </a:r>
            <a:endParaRPr sz="3200" dirty="0">
              <a:solidFill>
                <a:srgbClr val="009EDB"/>
              </a:solidFill>
            </a:endParaRPr>
          </a:p>
        </p:txBody>
      </p:sp>
      <p:sp>
        <p:nvSpPr>
          <p:cNvPr id="2" name="TextBox 1">
            <a:extLst>
              <a:ext uri="{FF2B5EF4-FFF2-40B4-BE49-F238E27FC236}">
                <a16:creationId xmlns:a16="http://schemas.microsoft.com/office/drawing/2014/main" id="{A87FF361-9DFE-463B-BB9E-990FFB0AF1DF}"/>
              </a:ext>
            </a:extLst>
          </p:cNvPr>
          <p:cNvSpPr txBox="1"/>
          <p:nvPr/>
        </p:nvSpPr>
        <p:spPr>
          <a:xfrm>
            <a:off x="138113" y="1181100"/>
            <a:ext cx="8867775" cy="738664"/>
          </a:xfrm>
          <a:prstGeom prst="rect">
            <a:avLst/>
          </a:prstGeom>
          <a:noFill/>
        </p:spPr>
        <p:txBody>
          <a:bodyPr wrap="square" rtlCol="0">
            <a:spAutoFit/>
          </a:bodyPr>
          <a:lstStyle/>
          <a:p>
            <a:r>
              <a:rPr lang="en-US" sz="2800" b="1" dirty="0">
                <a:solidFill>
                  <a:srgbClr val="112E51"/>
                </a:solidFill>
                <a:latin typeface="Helvetica" panose="020B0604020202020204" pitchFamily="34" charset="0"/>
                <a:cs typeface="Helvetica" panose="020B0604020202020204" pitchFamily="34" charset="0"/>
              </a:rPr>
              <a:t>wic.fns.usda.gov/wps/pages/preScreenTool.xhtml </a:t>
            </a:r>
          </a:p>
          <a:p>
            <a:endParaRPr lang="en-US" dirty="0"/>
          </a:p>
        </p:txBody>
      </p:sp>
      <p:pic>
        <p:nvPicPr>
          <p:cNvPr id="3" name="Picture 2" descr="Main page of the WIC Prescreening Tool website that includes non-English text links at the bottom of the page. ">
            <a:extLst>
              <a:ext uri="{FF2B5EF4-FFF2-40B4-BE49-F238E27FC236}">
                <a16:creationId xmlns:a16="http://schemas.microsoft.com/office/drawing/2014/main" id="{B640584A-3510-40F4-A594-F3B2BBDED17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569" b="1495"/>
          <a:stretch/>
        </p:blipFill>
        <p:spPr>
          <a:xfrm>
            <a:off x="1401730" y="1695449"/>
            <a:ext cx="6340541" cy="3279177"/>
          </a:xfrm>
          <a:prstGeom prst="rect">
            <a:avLst/>
          </a:prstGeom>
        </p:spPr>
      </p:pic>
      <p:sp>
        <p:nvSpPr>
          <p:cNvPr id="5" name="TextBox 4">
            <a:extLst>
              <a:ext uri="{FF2B5EF4-FFF2-40B4-BE49-F238E27FC236}">
                <a16:creationId xmlns:a16="http://schemas.microsoft.com/office/drawing/2014/main" id="{A154E819-26A3-4601-8A1E-B9DA794EDF44}"/>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16</a:t>
            </a:r>
          </a:p>
        </p:txBody>
      </p:sp>
    </p:spTree>
    <p:extLst>
      <p:ext uri="{BB962C8B-B14F-4D97-AF65-F5344CB8AC3E}">
        <p14:creationId xmlns:p14="http://schemas.microsoft.com/office/powerpoint/2010/main" val="202634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8">
            <a:extLst>
              <a:ext uri="{C183D7F6-B498-43B3-948B-1728B52AA6E4}">
                <adec:decorative xmlns:adec="http://schemas.microsoft.com/office/drawing/2017/decorative" val="1"/>
              </a:ext>
            </a:extLst>
          </p:cNvPr>
          <p:cNvSpPr/>
          <p:nvPr/>
        </p:nvSpPr>
        <p:spPr>
          <a:xfrm>
            <a:off x="0" y="0"/>
            <a:ext cx="121500" cy="51435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Document icon with bottom left corner folded up. ">
            <a:extLst>
              <a:ext uri="{FF2B5EF4-FFF2-40B4-BE49-F238E27FC236}">
                <a16:creationId xmlns:a16="http://schemas.microsoft.com/office/drawing/2014/main" id="{36902ECF-64B0-4E42-AB48-5AAC08B4EE9C}"/>
              </a:ext>
            </a:extLst>
          </p:cNvPr>
          <p:cNvPicPr>
            <a:picLocks noChangeAspect="1"/>
          </p:cNvPicPr>
          <p:nvPr/>
        </p:nvPicPr>
        <p:blipFill>
          <a:blip r:embed="rId3">
            <a:duotone>
              <a:schemeClr val="accent4">
                <a:shade val="45000"/>
                <a:satMod val="135000"/>
              </a:schemeClr>
              <a:prstClr val="white"/>
            </a:duotone>
          </a:blip>
          <a:stretch>
            <a:fillRect/>
          </a:stretch>
        </p:blipFill>
        <p:spPr>
          <a:xfrm>
            <a:off x="2545024" y="2348762"/>
            <a:ext cx="436418" cy="457200"/>
          </a:xfrm>
          <a:prstGeom prst="rect">
            <a:avLst/>
          </a:prstGeom>
        </p:spPr>
      </p:pic>
      <p:sp>
        <p:nvSpPr>
          <p:cNvPr id="351" name="Google Shape;351;p48"/>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US" dirty="0"/>
              <a:t>Resources</a:t>
            </a:r>
            <a:endParaRPr dirty="0"/>
          </a:p>
        </p:txBody>
      </p:sp>
      <p:sp>
        <p:nvSpPr>
          <p:cNvPr id="5" name="TextBox 4">
            <a:extLst>
              <a:ext uri="{FF2B5EF4-FFF2-40B4-BE49-F238E27FC236}">
                <a16:creationId xmlns:a16="http://schemas.microsoft.com/office/drawing/2014/main" id="{1A869FFC-8A68-4E0B-A45A-563041F49502}"/>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17</a:t>
            </a:r>
          </a:p>
        </p:txBody>
      </p:sp>
    </p:spTree>
    <p:extLst>
      <p:ext uri="{BB962C8B-B14F-4D97-AF65-F5344CB8AC3E}">
        <p14:creationId xmlns:p14="http://schemas.microsoft.com/office/powerpoint/2010/main" val="92595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2" name="Title 1">
            <a:extLst>
              <a:ext uri="{FF2B5EF4-FFF2-40B4-BE49-F238E27FC236}">
                <a16:creationId xmlns:a16="http://schemas.microsoft.com/office/drawing/2014/main" id="{D6C81750-C62B-4E04-BD69-E8CF8C06F3A4}"/>
              </a:ext>
            </a:extLst>
          </p:cNvPr>
          <p:cNvSpPr>
            <a:spLocks noGrp="1"/>
          </p:cNvSpPr>
          <p:nvPr>
            <p:ph type="title"/>
          </p:nvPr>
        </p:nvSpPr>
        <p:spPr>
          <a:xfrm>
            <a:off x="276341" y="135743"/>
            <a:ext cx="8450800" cy="751763"/>
          </a:xfrm>
        </p:spPr>
        <p:txBody>
          <a:bodyPr/>
          <a:lstStyle/>
          <a:p>
            <a:r>
              <a:rPr lang="en-US" sz="4200" dirty="0"/>
              <a:t>Resources </a:t>
            </a:r>
          </a:p>
        </p:txBody>
      </p:sp>
      <p:sp>
        <p:nvSpPr>
          <p:cNvPr id="376" name="Google Shape;376;p52"/>
          <p:cNvSpPr txBox="1">
            <a:spLocks noGrp="1"/>
          </p:cNvSpPr>
          <p:nvPr>
            <p:ph type="body" idx="1"/>
          </p:nvPr>
        </p:nvSpPr>
        <p:spPr>
          <a:xfrm>
            <a:off x="96816" y="995082"/>
            <a:ext cx="8953055" cy="3980330"/>
          </a:xfrm>
          <a:prstGeom prst="rect">
            <a:avLst/>
          </a:prstGeom>
        </p:spPr>
        <p:txBody>
          <a:bodyPr spcFirstLastPara="1" wrap="square" lIns="91425" tIns="91425" rIns="91425" bIns="91425" anchor="t" anchorCtr="0">
            <a:noAutofit/>
          </a:bodyPr>
          <a:lstStyle/>
          <a:p>
            <a:pPr marL="596900" lvl="0" indent="-457200">
              <a:buClr>
                <a:srgbClr val="EDF2F6"/>
              </a:buClr>
              <a:buSzPts val="2400"/>
              <a:buFont typeface="Wingdings 2" panose="05020102010507070707" pitchFamily="18" charset="2"/>
              <a:buChar char="Ù"/>
            </a:pPr>
            <a:r>
              <a:rPr lang="en-US" sz="2800" b="1" dirty="0">
                <a:cs typeface="Helvetica" pitchFamily="2" charset="0"/>
              </a:rPr>
              <a:t>Improving Access to Public Websites and Digital Services for LEP Persons, </a:t>
            </a:r>
            <a:r>
              <a:rPr lang="en-US" sz="2200" b="1" dirty="0">
                <a:solidFill>
                  <a:schemeClr val="bg1"/>
                </a:solidFill>
                <a:cs typeface="Helvetica" pitchFamily="2" charset="0"/>
                <a:hlinkClick r:id="rId3">
                  <a:extLst>
                    <a:ext uri="{A12FA001-AC4F-418D-AE19-62706E023703}">
                      <ahyp:hlinkClr xmlns:ahyp="http://schemas.microsoft.com/office/drawing/2018/hyperlinkcolor" val="tx"/>
                    </a:ext>
                  </a:extLst>
                </a:hlinkClick>
              </a:rPr>
              <a:t>go.usa.gov/xtXee</a:t>
            </a:r>
            <a:endParaRPr lang="en-US" sz="1000" b="1" dirty="0">
              <a:solidFill>
                <a:schemeClr val="bg1"/>
              </a:solidFill>
              <a:cs typeface="Helvetica" pitchFamily="2" charset="0"/>
            </a:endParaRPr>
          </a:p>
          <a:p>
            <a:pPr marL="596900" lvl="0" indent="-457200">
              <a:buClr>
                <a:srgbClr val="EDF2F6"/>
              </a:buClr>
              <a:buSzPts val="2400"/>
              <a:buFont typeface="Wingdings 2" panose="05020102010507070707" pitchFamily="18" charset="2"/>
              <a:buChar char="Ù"/>
            </a:pPr>
            <a:endParaRPr lang="en-US" sz="1050" b="1" dirty="0">
              <a:solidFill>
                <a:srgbClr val="009EDB"/>
              </a:solidFill>
              <a:cs typeface="Helvetica" pitchFamily="2" charset="0"/>
              <a:sym typeface="Source Sans Pro SemiBold"/>
            </a:endParaRPr>
          </a:p>
          <a:p>
            <a:pPr marL="596900" lvl="0" indent="-457200">
              <a:buClr>
                <a:srgbClr val="EDF2F6"/>
              </a:buClr>
              <a:buSzPts val="2400"/>
              <a:buFont typeface="Wingdings 2" panose="05020102010507070707" pitchFamily="18" charset="2"/>
              <a:buChar char="Ù"/>
            </a:pPr>
            <a:r>
              <a:rPr lang="en-US" sz="2800" b="1" dirty="0">
                <a:cs typeface="Helvetica" pitchFamily="2" charset="0"/>
                <a:sym typeface="Source Sans Pro SemiBold"/>
              </a:rPr>
              <a:t>Digital.gov Multilingual Community, </a:t>
            </a:r>
            <a:r>
              <a:rPr lang="en-US" sz="2200" b="1" u="sng" dirty="0">
                <a:solidFill>
                  <a:schemeClr val="bg1"/>
                </a:solidFill>
                <a:cs typeface="Helvetica" pitchFamily="2" charset="0"/>
                <a:sym typeface="Source Sans Pro SemiBold"/>
                <a:hlinkClick r:id="rId4">
                  <a:extLst>
                    <a:ext uri="{A12FA001-AC4F-418D-AE19-62706E023703}">
                      <ahyp:hlinkClr xmlns:ahyp="http://schemas.microsoft.com/office/drawing/2018/hyperlinkcolor" val="tx"/>
                    </a:ext>
                  </a:extLst>
                </a:hlinkClick>
              </a:rPr>
              <a:t>go.usa.gov/xtXeu</a:t>
            </a:r>
            <a:endParaRPr lang="en-US" sz="2200" b="1" u="sng" dirty="0">
              <a:solidFill>
                <a:schemeClr val="bg1"/>
              </a:solidFill>
              <a:cs typeface="Helvetica" pitchFamily="2" charset="0"/>
              <a:sym typeface="Source Sans Pro SemiBold"/>
            </a:endParaRPr>
          </a:p>
          <a:p>
            <a:pPr marL="139700" lvl="0" indent="0">
              <a:buClr>
                <a:srgbClr val="EDF2F6"/>
              </a:buClr>
              <a:buSzPts val="2400"/>
              <a:buNone/>
            </a:pPr>
            <a:endParaRPr lang="en-US" sz="1000" b="1" u="sng" dirty="0">
              <a:solidFill>
                <a:srgbClr val="009EDB"/>
              </a:solidFill>
              <a:cs typeface="Helvetica" pitchFamily="2" charset="0"/>
              <a:sym typeface="Source Sans Pro SemiBold"/>
            </a:endParaRPr>
          </a:p>
          <a:p>
            <a:pPr marL="596900" lvl="0" indent="-457200">
              <a:buClr>
                <a:srgbClr val="EDF2F6"/>
              </a:buClr>
              <a:buSzPts val="2400"/>
              <a:buFont typeface="Wingdings 2" panose="05020102010507070707" pitchFamily="18" charset="2"/>
              <a:buChar char="Ù"/>
            </a:pPr>
            <a:r>
              <a:rPr lang="en-US" sz="2800" b="1" dirty="0">
                <a:cs typeface="Helvetica" pitchFamily="2" charset="0"/>
              </a:rPr>
              <a:t>GSA, Automatic Translation Good Solution or Not</a:t>
            </a:r>
            <a:r>
              <a:rPr lang="en-US" sz="2800" b="1" dirty="0">
                <a:cs typeface="Helvetica" pitchFamily="2" charset="0"/>
                <a:sym typeface="Source Sans Pro SemiBold"/>
              </a:rPr>
              <a:t>, </a:t>
            </a:r>
            <a:r>
              <a:rPr lang="en-US" sz="2200" b="1" dirty="0">
                <a:solidFill>
                  <a:schemeClr val="bg1"/>
                </a:solidFill>
                <a:cs typeface="Helvetica" pitchFamily="2" charset="0"/>
                <a:sym typeface="Source Sans Pro SemiBold"/>
                <a:hlinkClick r:id="rId5">
                  <a:extLst>
                    <a:ext uri="{A12FA001-AC4F-418D-AE19-62706E023703}">
                      <ahyp:hlinkClr xmlns:ahyp="http://schemas.microsoft.com/office/drawing/2018/hyperlinkcolor" val="tx"/>
                    </a:ext>
                  </a:extLst>
                </a:hlinkClick>
              </a:rPr>
              <a:t>go.usa.gov/xtXtb</a:t>
            </a:r>
            <a:r>
              <a:rPr lang="en-US" sz="2200" b="1" dirty="0">
                <a:solidFill>
                  <a:schemeClr val="bg1"/>
                </a:solidFill>
                <a:cs typeface="Helvetica" pitchFamily="2" charset="0"/>
                <a:sym typeface="Source Sans Pro SemiBold"/>
              </a:rPr>
              <a:t> </a:t>
            </a:r>
          </a:p>
          <a:p>
            <a:pPr marL="482600" lvl="0">
              <a:buClr>
                <a:srgbClr val="EDF2F6"/>
              </a:buClr>
              <a:buSzPts val="2400"/>
              <a:buFont typeface="Wingdings 2" panose="05020102010507070707" pitchFamily="18" charset="2"/>
              <a:buChar char="Ù"/>
            </a:pPr>
            <a:endParaRPr lang="en-US" sz="1000" b="1" dirty="0">
              <a:solidFill>
                <a:srgbClr val="009EDB"/>
              </a:solidFill>
              <a:cs typeface="Helvetica" pitchFamily="2" charset="0"/>
              <a:sym typeface="Source Sans Pro SemiBold"/>
            </a:endParaRPr>
          </a:p>
          <a:p>
            <a:pPr marL="596900" lvl="0" indent="-457200">
              <a:buClr>
                <a:srgbClr val="EDF2F6"/>
              </a:buClr>
              <a:buSzPts val="2400"/>
              <a:buFont typeface="Wingdings 2" panose="05020102010507070707" pitchFamily="18" charset="2"/>
              <a:buChar char="Ù"/>
            </a:pPr>
            <a:r>
              <a:rPr lang="en-US" sz="2800" b="1" dirty="0">
                <a:cs typeface="Helvetica" pitchFamily="2" charset="0"/>
                <a:sym typeface="Source Sans Pro SemiBold"/>
              </a:rPr>
              <a:t>Usability.gov, </a:t>
            </a:r>
            <a:r>
              <a:rPr lang="en-US" sz="2200" b="1" dirty="0">
                <a:solidFill>
                  <a:schemeClr val="bg1"/>
                </a:solidFill>
                <a:cs typeface="Helvetica" pitchFamily="2" charset="0"/>
                <a:sym typeface="Source Sans Pro SemiBold"/>
                <a:hlinkClick r:id="rId6">
                  <a:extLst>
                    <a:ext uri="{A12FA001-AC4F-418D-AE19-62706E023703}">
                      <ahyp:hlinkClr xmlns:ahyp="http://schemas.microsoft.com/office/drawing/2018/hyperlinkcolor" val="tx"/>
                    </a:ext>
                  </a:extLst>
                </a:hlinkClick>
              </a:rPr>
              <a:t>go.usa.gov/xtXtB</a:t>
            </a:r>
            <a:r>
              <a:rPr lang="en-US" sz="2200" b="1" dirty="0">
                <a:solidFill>
                  <a:schemeClr val="bg1"/>
                </a:solidFill>
                <a:cs typeface="Helvetica" pitchFamily="2" charset="0"/>
                <a:sym typeface="Source Sans Pro SemiBold"/>
              </a:rPr>
              <a:t> </a:t>
            </a:r>
          </a:p>
        </p:txBody>
      </p:sp>
      <p:sp>
        <p:nvSpPr>
          <p:cNvPr id="4" name="TextBox 3">
            <a:extLst>
              <a:ext uri="{FF2B5EF4-FFF2-40B4-BE49-F238E27FC236}">
                <a16:creationId xmlns:a16="http://schemas.microsoft.com/office/drawing/2014/main" id="{72E7AEFA-0D7F-4DC8-A014-349E5F563089}"/>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7"/>
          <p:cNvSpPr txBox="1">
            <a:spLocks noGrp="1"/>
          </p:cNvSpPr>
          <p:nvPr>
            <p:ph type="ctrTitle"/>
          </p:nvPr>
        </p:nvSpPr>
        <p:spPr>
          <a:xfrm>
            <a:off x="432000" y="0"/>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Overview </a:t>
            </a:r>
            <a:endParaRPr dirty="0"/>
          </a:p>
        </p:txBody>
      </p:sp>
      <p:sp>
        <p:nvSpPr>
          <p:cNvPr id="346" name="Google Shape;346;p47"/>
          <p:cNvSpPr txBox="1">
            <a:spLocks noGrp="1"/>
          </p:cNvSpPr>
          <p:nvPr>
            <p:ph type="subTitle" idx="1"/>
          </p:nvPr>
        </p:nvSpPr>
        <p:spPr>
          <a:xfrm>
            <a:off x="834550" y="1836550"/>
            <a:ext cx="3766025" cy="2381100"/>
          </a:xfrm>
          <a:prstGeom prst="rect">
            <a:avLst/>
          </a:prstGeom>
        </p:spPr>
        <p:txBody>
          <a:bodyPr spcFirstLastPara="1" wrap="square" lIns="91425" tIns="91425" rIns="91425" bIns="91425" anchor="t" anchorCtr="0">
            <a:noAutofit/>
          </a:bodyPr>
          <a:lstStyle/>
          <a:p>
            <a:pPr marL="596900" indent="-457200">
              <a:buFont typeface="Wingdings" panose="05000000000000000000" pitchFamily="2" charset="2"/>
              <a:buChar char=""/>
            </a:pPr>
            <a:r>
              <a:rPr lang="en-US" sz="3200" b="1" dirty="0">
                <a:sym typeface="Arial"/>
              </a:rPr>
              <a:t>Ideas </a:t>
            </a:r>
          </a:p>
          <a:p>
            <a:pPr marL="596900" indent="-457200">
              <a:buFont typeface="Wingdings" panose="05000000000000000000" pitchFamily="2" charset="2"/>
              <a:buChar char=""/>
            </a:pPr>
            <a:r>
              <a:rPr lang="en-US" sz="3200" b="1" dirty="0">
                <a:sym typeface="Arial"/>
              </a:rPr>
              <a:t>Examples</a:t>
            </a:r>
          </a:p>
          <a:p>
            <a:pPr marL="596900" indent="-457200">
              <a:buFont typeface="Wingdings" panose="05000000000000000000" pitchFamily="2" charset="2"/>
              <a:buChar char=""/>
            </a:pPr>
            <a:r>
              <a:rPr lang="en-US" sz="3200" b="1" dirty="0">
                <a:sym typeface="Arial"/>
              </a:rPr>
              <a:t>Resources</a:t>
            </a:r>
          </a:p>
        </p:txBody>
      </p:sp>
      <p:sp>
        <p:nvSpPr>
          <p:cNvPr id="3" name="TextBox 2">
            <a:extLst>
              <a:ext uri="{FF2B5EF4-FFF2-40B4-BE49-F238E27FC236}">
                <a16:creationId xmlns:a16="http://schemas.microsoft.com/office/drawing/2014/main" id="{F2A9DA15-63DD-4834-AA29-03D71FD31C1A}"/>
              </a:ext>
            </a:extLst>
          </p:cNvPr>
          <p:cNvSpPr txBox="1"/>
          <p:nvPr/>
        </p:nvSpPr>
        <p:spPr>
          <a:xfrm>
            <a:off x="5217743" y="459809"/>
            <a:ext cx="3419605" cy="523220"/>
          </a:xfrm>
          <a:prstGeom prst="rect">
            <a:avLst/>
          </a:prstGeom>
          <a:noFill/>
        </p:spPr>
        <p:txBody>
          <a:bodyPr wrap="square" rtlCol="0">
            <a:spAutoFit/>
          </a:bodyPr>
          <a:lstStyle/>
          <a:p>
            <a:pPr algn="ctr"/>
            <a:r>
              <a:rPr lang="en-US" sz="2800" b="1" dirty="0">
                <a:solidFill>
                  <a:srgbClr val="6B99B3"/>
                </a:solidFill>
                <a:latin typeface="Helvetica" panose="020B0604020202020204" pitchFamily="34" charset="0"/>
                <a:cs typeface="Helvetica" panose="020B0604020202020204" pitchFamily="34" charset="0"/>
                <a:sym typeface="Public Sans"/>
              </a:rPr>
              <a:t>go.usa.gov/xt8uj </a:t>
            </a:r>
          </a:p>
        </p:txBody>
      </p:sp>
      <p:pic>
        <p:nvPicPr>
          <p:cNvPr id="2" name="Picture 1" descr="Image of the cover for the guide entitled: Improving Access to Public Websites and Digital Services for Limited English Proficient (LEP) Persons    ">
            <a:hlinkClick r:id="rId3" action="ppaction://hlinkfile"/>
            <a:extLst>
              <a:ext uri="{FF2B5EF4-FFF2-40B4-BE49-F238E27FC236}">
                <a16:creationId xmlns:a16="http://schemas.microsoft.com/office/drawing/2014/main" id="{337BD6B2-E4B9-4818-B205-ED1EA65DFBA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8187"/>
          <a:stretch/>
        </p:blipFill>
        <p:spPr>
          <a:xfrm>
            <a:off x="5400230" y="1002476"/>
            <a:ext cx="3216212" cy="3845749"/>
          </a:xfrm>
          <a:prstGeom prst="rect">
            <a:avLst/>
          </a:prstGeom>
        </p:spPr>
      </p:pic>
      <p:sp>
        <p:nvSpPr>
          <p:cNvPr id="6" name="TextBox 5">
            <a:extLst>
              <a:ext uri="{FF2B5EF4-FFF2-40B4-BE49-F238E27FC236}">
                <a16:creationId xmlns:a16="http://schemas.microsoft.com/office/drawing/2014/main" id="{118299D9-6C9F-40DD-8953-5B7028322852}"/>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8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p:txBody>
      </p:sp>
      <p:sp>
        <p:nvSpPr>
          <p:cNvPr id="579" name="Google Shape;579;p8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r>
              <a:rPr lang="en-US" dirty="0">
                <a:solidFill>
                  <a:srgbClr val="EDF2F6"/>
                </a:solidFill>
                <a:ea typeface="Source Sans Pro"/>
                <a:cs typeface="Source Sans Pro"/>
                <a:sym typeface="Source Sans Pro"/>
              </a:rPr>
              <a:t>Michael </a:t>
            </a:r>
            <a:r>
              <a:rPr lang="en-US" dirty="0">
                <a:solidFill>
                  <a:srgbClr val="EDF2F6"/>
                </a:solidFill>
                <a:ea typeface="Source Sans Pro"/>
                <a:sym typeface="Source Sans Pro"/>
              </a:rPr>
              <a:t>Mulé, </a:t>
            </a:r>
            <a:r>
              <a:rPr lang="en-US" dirty="0">
                <a:solidFill>
                  <a:schemeClr val="bg1"/>
                </a:solidFill>
                <a:ea typeface="Source Sans Pro"/>
                <a:sym typeface="Source Sans Pro"/>
                <a:hlinkClick r:id="rId3">
                  <a:extLst>
                    <a:ext uri="{A12FA001-AC4F-418D-AE19-62706E023703}">
                      <ahyp:hlinkClr xmlns:ahyp="http://schemas.microsoft.com/office/drawing/2018/hyperlinkcolor" val="tx"/>
                    </a:ext>
                  </a:extLst>
                </a:hlinkClick>
              </a:rPr>
              <a:t>Michael.Mule@usdoj.gov</a:t>
            </a:r>
            <a:r>
              <a:rPr lang="en-US" dirty="0">
                <a:solidFill>
                  <a:schemeClr val="bg1"/>
                </a:solidFill>
                <a:ea typeface="Source Sans Pro"/>
                <a:sym typeface="Source Sans Pro"/>
              </a:rPr>
              <a:t> </a:t>
            </a:r>
            <a:endParaRPr dirty="0">
              <a:solidFill>
                <a:schemeClr val="bg1"/>
              </a:solidFill>
            </a:endParaRPr>
          </a:p>
        </p:txBody>
      </p:sp>
      <p:sp>
        <p:nvSpPr>
          <p:cNvPr id="4" name="TextBox 3">
            <a:extLst>
              <a:ext uri="{FF2B5EF4-FFF2-40B4-BE49-F238E27FC236}">
                <a16:creationId xmlns:a16="http://schemas.microsoft.com/office/drawing/2014/main" id="{27F4EDEF-BE8F-41DC-91E6-2E15E5007499}"/>
              </a:ext>
            </a:extLst>
          </p:cNvPr>
          <p:cNvSpPr txBox="1"/>
          <p:nvPr/>
        </p:nvSpPr>
        <p:spPr>
          <a:xfrm>
            <a:off x="8586216" y="4672584"/>
            <a:ext cx="484632"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8">
            <a:extLst>
              <a:ext uri="{C183D7F6-B498-43B3-948B-1728B52AA6E4}">
                <adec:decorative xmlns:adec="http://schemas.microsoft.com/office/drawing/2017/decorative" val="1"/>
              </a:ext>
            </a:extLst>
          </p:cNvPr>
          <p:cNvSpPr/>
          <p:nvPr/>
        </p:nvSpPr>
        <p:spPr>
          <a:xfrm>
            <a:off x="0" y="0"/>
            <a:ext cx="121500" cy="51435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Light bulb icon. ">
            <a:extLst>
              <a:ext uri="{FF2B5EF4-FFF2-40B4-BE49-F238E27FC236}">
                <a16:creationId xmlns:a16="http://schemas.microsoft.com/office/drawing/2014/main" id="{5CD2EE99-426A-49F0-8B07-AC18513925C7}"/>
              </a:ext>
            </a:extLst>
          </p:cNvPr>
          <p:cNvPicPr>
            <a:picLocks noChangeAspect="1"/>
          </p:cNvPicPr>
          <p:nvPr/>
        </p:nvPicPr>
        <p:blipFill>
          <a:blip r:embed="rId3">
            <a:duotone>
              <a:schemeClr val="accent4">
                <a:shade val="45000"/>
                <a:satMod val="135000"/>
              </a:schemeClr>
              <a:prstClr val="white"/>
            </a:duotone>
          </a:blip>
          <a:stretch>
            <a:fillRect/>
          </a:stretch>
        </p:blipFill>
        <p:spPr>
          <a:xfrm>
            <a:off x="3371307" y="2343028"/>
            <a:ext cx="290945" cy="457200"/>
          </a:xfrm>
          <a:prstGeom prst="rect">
            <a:avLst/>
          </a:prstGeom>
        </p:spPr>
      </p:pic>
      <p:sp>
        <p:nvSpPr>
          <p:cNvPr id="351" name="Google Shape;351;p48"/>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US" dirty="0"/>
              <a:t>Ideas</a:t>
            </a:r>
            <a:endParaRPr dirty="0"/>
          </a:p>
        </p:txBody>
      </p:sp>
      <p:sp>
        <p:nvSpPr>
          <p:cNvPr id="5" name="TextBox 4">
            <a:extLst>
              <a:ext uri="{FF2B5EF4-FFF2-40B4-BE49-F238E27FC236}">
                <a16:creationId xmlns:a16="http://schemas.microsoft.com/office/drawing/2014/main" id="{A172CF74-752C-4AFD-A892-2CA8FE473C60}"/>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 name="Picture 2" descr="Gear icon. ">
            <a:extLst>
              <a:ext uri="{FF2B5EF4-FFF2-40B4-BE49-F238E27FC236}">
                <a16:creationId xmlns:a16="http://schemas.microsoft.com/office/drawing/2014/main" id="{CA21ACFB-75FF-4FE7-93A0-986B0DD1FE3D}"/>
              </a:ext>
            </a:extLst>
          </p:cNvPr>
          <p:cNvPicPr>
            <a:picLocks noChangeAspect="1"/>
          </p:cNvPicPr>
          <p:nvPr/>
        </p:nvPicPr>
        <p:blipFill>
          <a:blip r:embed="rId3">
            <a:duotone>
              <a:schemeClr val="accent1">
                <a:shade val="45000"/>
                <a:satMod val="135000"/>
              </a:schemeClr>
              <a:prstClr val="white"/>
            </a:duotone>
          </a:blip>
          <a:stretch>
            <a:fillRect/>
          </a:stretch>
        </p:blipFill>
        <p:spPr>
          <a:xfrm>
            <a:off x="693877" y="542151"/>
            <a:ext cx="457200" cy="457200"/>
          </a:xfrm>
          <a:prstGeom prst="rect">
            <a:avLst/>
          </a:prstGeom>
        </p:spPr>
      </p:pic>
      <p:sp>
        <p:nvSpPr>
          <p:cNvPr id="339" name="Google Shape;339;p46"/>
          <p:cNvSpPr txBox="1">
            <a:spLocks noGrp="1"/>
          </p:cNvSpPr>
          <p:nvPr>
            <p:ph type="ctrTitle"/>
          </p:nvPr>
        </p:nvSpPr>
        <p:spPr>
          <a:xfrm>
            <a:off x="441525" y="0"/>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4400" dirty="0"/>
              <a:t>Machine Translation</a:t>
            </a:r>
            <a:endParaRPr dirty="0"/>
          </a:p>
        </p:txBody>
      </p:sp>
      <p:sp>
        <p:nvSpPr>
          <p:cNvPr id="340" name="Google Shape;340;p46"/>
          <p:cNvSpPr txBox="1">
            <a:spLocks noGrp="1"/>
          </p:cNvSpPr>
          <p:nvPr>
            <p:ph type="subTitle" idx="1"/>
          </p:nvPr>
        </p:nvSpPr>
        <p:spPr>
          <a:xfrm>
            <a:off x="676406" y="1798970"/>
            <a:ext cx="8379912" cy="2714663"/>
          </a:xfrm>
          <a:prstGeom prst="rect">
            <a:avLst/>
          </a:prstGeom>
        </p:spPr>
        <p:txBody>
          <a:bodyPr spcFirstLastPara="1" wrap="square" lIns="91425" tIns="91425" rIns="91425" bIns="91425" anchor="t" anchorCtr="0">
            <a:noAutofit/>
          </a:bodyPr>
          <a:lstStyle/>
          <a:p>
            <a:pPr marL="596900" indent="-457200">
              <a:buFont typeface="Wingdings" panose="05000000000000000000" pitchFamily="2" charset="2"/>
              <a:buChar char=""/>
            </a:pPr>
            <a:r>
              <a:rPr lang="en-US" sz="3000" b="1" dirty="0">
                <a:sym typeface="Arial"/>
              </a:rPr>
              <a:t>A translation without a human translator</a:t>
            </a:r>
          </a:p>
          <a:p>
            <a:pPr marL="139700" indent="0">
              <a:buNone/>
            </a:pPr>
            <a:endParaRPr lang="en-US" sz="1100" b="1" dirty="0">
              <a:sym typeface="Arial"/>
            </a:endParaRPr>
          </a:p>
          <a:p>
            <a:pPr marL="139700" indent="0">
              <a:buNone/>
            </a:pPr>
            <a:endParaRPr lang="en-US" sz="1100" b="1" dirty="0">
              <a:sym typeface="Arial"/>
            </a:endParaRPr>
          </a:p>
          <a:p>
            <a:pPr marL="596900" indent="-457200">
              <a:buFont typeface="Wingdings" panose="05000000000000000000" pitchFamily="2" charset="2"/>
              <a:buChar char=""/>
            </a:pPr>
            <a:r>
              <a:rPr lang="en-US" sz="3000" b="1" dirty="0">
                <a:sym typeface="Arial"/>
              </a:rPr>
              <a:t>Before posting, secure a competent human translator to proofread the content for accuracy</a:t>
            </a:r>
          </a:p>
        </p:txBody>
      </p:sp>
      <p:sp>
        <p:nvSpPr>
          <p:cNvPr id="5" name="TextBox 4">
            <a:extLst>
              <a:ext uri="{FF2B5EF4-FFF2-40B4-BE49-F238E27FC236}">
                <a16:creationId xmlns:a16="http://schemas.microsoft.com/office/drawing/2014/main" id="{CAD4E93E-2BE3-482D-81A0-C6487C7E9D99}"/>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3</a:t>
            </a:r>
          </a:p>
        </p:txBody>
      </p:sp>
    </p:spTree>
    <p:extLst>
      <p:ext uri="{BB962C8B-B14F-4D97-AF65-F5344CB8AC3E}">
        <p14:creationId xmlns:p14="http://schemas.microsoft.com/office/powerpoint/2010/main" val="207447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 name="Picture 2" descr="Exclamation point surrounded by a triangle icon. ">
            <a:extLst>
              <a:ext uri="{FF2B5EF4-FFF2-40B4-BE49-F238E27FC236}">
                <a16:creationId xmlns:a16="http://schemas.microsoft.com/office/drawing/2014/main" id="{A5DF1B60-E935-40BB-8880-F4E44A594EFF}"/>
              </a:ext>
            </a:extLst>
          </p:cNvPr>
          <p:cNvPicPr>
            <a:picLocks noChangeAspect="1"/>
          </p:cNvPicPr>
          <p:nvPr/>
        </p:nvPicPr>
        <p:blipFill>
          <a:blip r:embed="rId3">
            <a:duotone>
              <a:schemeClr val="accent1">
                <a:shade val="45000"/>
                <a:satMod val="135000"/>
              </a:schemeClr>
              <a:prstClr val="white"/>
            </a:duotone>
          </a:blip>
          <a:stretch>
            <a:fillRect/>
          </a:stretch>
        </p:blipFill>
        <p:spPr>
          <a:xfrm>
            <a:off x="667392" y="517620"/>
            <a:ext cx="519545" cy="457200"/>
          </a:xfrm>
          <a:prstGeom prst="rect">
            <a:avLst/>
          </a:prstGeom>
        </p:spPr>
      </p:pic>
      <p:sp>
        <p:nvSpPr>
          <p:cNvPr id="339" name="Google Shape;339;p46"/>
          <p:cNvSpPr txBox="1">
            <a:spLocks noGrp="1"/>
          </p:cNvSpPr>
          <p:nvPr>
            <p:ph type="ctrTitle"/>
          </p:nvPr>
        </p:nvSpPr>
        <p:spPr>
          <a:xfrm>
            <a:off x="451050" y="-11215"/>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4400" dirty="0"/>
              <a:t>Signs of Trouble </a:t>
            </a:r>
            <a:endParaRPr dirty="0"/>
          </a:p>
        </p:txBody>
      </p:sp>
      <p:sp>
        <p:nvSpPr>
          <p:cNvPr id="340" name="Google Shape;340;p46"/>
          <p:cNvSpPr txBox="1">
            <a:spLocks noGrp="1"/>
          </p:cNvSpPr>
          <p:nvPr>
            <p:ph type="subTitle" idx="1"/>
          </p:nvPr>
        </p:nvSpPr>
        <p:spPr>
          <a:xfrm>
            <a:off x="676406" y="1798971"/>
            <a:ext cx="8379912" cy="2121676"/>
          </a:xfrm>
          <a:prstGeom prst="rect">
            <a:avLst/>
          </a:prstGeom>
        </p:spPr>
        <p:txBody>
          <a:bodyPr spcFirstLastPara="1" wrap="square" lIns="91425" tIns="91425" rIns="91425" bIns="91425" anchor="t" anchorCtr="0">
            <a:noAutofit/>
          </a:bodyPr>
          <a:lstStyle/>
          <a:p>
            <a:pPr marL="596900" indent="-457200">
              <a:buFont typeface="Wingdings" panose="05000000000000000000" pitchFamily="2" charset="2"/>
              <a:buChar char=""/>
            </a:pPr>
            <a:r>
              <a:rPr lang="en-US" sz="3000" b="1" dirty="0">
                <a:sym typeface="Arial"/>
              </a:rPr>
              <a:t>Directions for translations only in English</a:t>
            </a:r>
          </a:p>
          <a:p>
            <a:pPr marL="139700" indent="0">
              <a:buNone/>
            </a:pPr>
            <a:endParaRPr lang="en-US" sz="1100" b="1" dirty="0">
              <a:sym typeface="Arial"/>
            </a:endParaRPr>
          </a:p>
          <a:p>
            <a:pPr marL="596900" indent="-457200">
              <a:buFont typeface="Wingdings" panose="05000000000000000000" pitchFamily="2" charset="2"/>
              <a:buChar char=""/>
            </a:pPr>
            <a:r>
              <a:rPr lang="en-US" sz="3000" b="1" dirty="0">
                <a:sym typeface="Arial"/>
              </a:rPr>
              <a:t>Use machine translation, not a translator</a:t>
            </a:r>
          </a:p>
          <a:p>
            <a:pPr marL="596900" indent="-457200">
              <a:buFont typeface="Wingdings" panose="05000000000000000000" pitchFamily="2" charset="2"/>
              <a:buChar char=""/>
            </a:pPr>
            <a:endParaRPr lang="en-US" sz="1100" b="1" dirty="0">
              <a:sym typeface="Arial"/>
            </a:endParaRPr>
          </a:p>
          <a:p>
            <a:pPr marL="596900" indent="-457200">
              <a:buFont typeface="Wingdings" panose="05000000000000000000" pitchFamily="2" charset="2"/>
              <a:buChar char=""/>
            </a:pPr>
            <a:r>
              <a:rPr lang="en-US" sz="3000" b="1" dirty="0">
                <a:sym typeface="Arial"/>
              </a:rPr>
              <a:t>Inaccessible voicemail or call lines</a:t>
            </a:r>
          </a:p>
        </p:txBody>
      </p:sp>
      <p:sp>
        <p:nvSpPr>
          <p:cNvPr id="5" name="TextBox 4">
            <a:extLst>
              <a:ext uri="{FF2B5EF4-FFF2-40B4-BE49-F238E27FC236}">
                <a16:creationId xmlns:a16="http://schemas.microsoft.com/office/drawing/2014/main" id="{B9D7B0D6-6BAF-44C0-BA42-0B30524F84A9}"/>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5" name="Picture 4" descr="Check mark in circle icon. ">
            <a:extLst>
              <a:ext uri="{FF2B5EF4-FFF2-40B4-BE49-F238E27FC236}">
                <a16:creationId xmlns:a16="http://schemas.microsoft.com/office/drawing/2014/main" id="{B9A69769-34F0-4B04-8001-394741308D65}"/>
              </a:ext>
            </a:extLst>
          </p:cNvPr>
          <p:cNvPicPr>
            <a:picLocks noChangeAspect="1"/>
          </p:cNvPicPr>
          <p:nvPr/>
        </p:nvPicPr>
        <p:blipFill>
          <a:blip r:embed="rId3">
            <a:duotone>
              <a:schemeClr val="accent1">
                <a:shade val="45000"/>
                <a:satMod val="135000"/>
              </a:schemeClr>
              <a:prstClr val="white"/>
            </a:duotone>
          </a:blip>
          <a:stretch>
            <a:fillRect/>
          </a:stretch>
        </p:blipFill>
        <p:spPr>
          <a:xfrm>
            <a:off x="691131" y="541542"/>
            <a:ext cx="426028" cy="457200"/>
          </a:xfrm>
          <a:prstGeom prst="rect">
            <a:avLst/>
          </a:prstGeom>
        </p:spPr>
      </p:pic>
      <p:sp>
        <p:nvSpPr>
          <p:cNvPr id="339" name="Google Shape;339;p46"/>
          <p:cNvSpPr txBox="1">
            <a:spLocks noGrp="1"/>
          </p:cNvSpPr>
          <p:nvPr>
            <p:ph type="ctrTitle"/>
          </p:nvPr>
        </p:nvSpPr>
        <p:spPr>
          <a:xfrm>
            <a:off x="451050" y="26885"/>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4400" dirty="0"/>
              <a:t>Best Practices </a:t>
            </a:r>
            <a:endParaRPr dirty="0"/>
          </a:p>
        </p:txBody>
      </p:sp>
      <p:sp>
        <p:nvSpPr>
          <p:cNvPr id="340" name="Google Shape;340;p46"/>
          <p:cNvSpPr txBox="1">
            <a:spLocks noGrp="1"/>
          </p:cNvSpPr>
          <p:nvPr>
            <p:ph type="subTitle" idx="1"/>
          </p:nvPr>
        </p:nvSpPr>
        <p:spPr>
          <a:xfrm>
            <a:off x="676406" y="1798970"/>
            <a:ext cx="8379912" cy="2714663"/>
          </a:xfrm>
          <a:prstGeom prst="rect">
            <a:avLst/>
          </a:prstGeom>
        </p:spPr>
        <p:txBody>
          <a:bodyPr spcFirstLastPara="1" wrap="square" lIns="91425" tIns="91425" rIns="91425" bIns="91425" anchor="t" anchorCtr="0">
            <a:noAutofit/>
          </a:bodyPr>
          <a:lstStyle/>
          <a:p>
            <a:pPr marL="596900" indent="-457200">
              <a:buFont typeface="Wingdings" panose="05000000000000000000" pitchFamily="2" charset="2"/>
              <a:buChar char=""/>
            </a:pPr>
            <a:r>
              <a:rPr lang="en-US" sz="3000" b="1" dirty="0">
                <a:sym typeface="Arial"/>
              </a:rPr>
              <a:t>Multilingual notice of language services</a:t>
            </a:r>
          </a:p>
          <a:p>
            <a:pPr marL="139700" indent="0">
              <a:buNone/>
            </a:pPr>
            <a:endParaRPr lang="en-US" sz="1100" b="1" dirty="0">
              <a:sym typeface="Arial"/>
            </a:endParaRPr>
          </a:p>
          <a:p>
            <a:pPr marL="596900" indent="-457200">
              <a:buFont typeface="Wingdings" panose="05000000000000000000" pitchFamily="2" charset="2"/>
              <a:buChar char=""/>
            </a:pPr>
            <a:r>
              <a:rPr lang="en-US" sz="3000" b="1" dirty="0">
                <a:sym typeface="Arial"/>
              </a:rPr>
              <a:t>Translated indicator for English content</a:t>
            </a:r>
          </a:p>
          <a:p>
            <a:pPr marL="596900" indent="-457200">
              <a:buFont typeface="Wingdings" panose="05000000000000000000" pitchFamily="2" charset="2"/>
              <a:buChar char=""/>
            </a:pPr>
            <a:endParaRPr lang="en-US" sz="1100" b="1" dirty="0">
              <a:sym typeface="Arial"/>
            </a:endParaRPr>
          </a:p>
          <a:p>
            <a:pPr marL="596900" indent="-457200">
              <a:buFont typeface="Wingdings" panose="05000000000000000000" pitchFamily="2" charset="2"/>
              <a:buChar char=""/>
            </a:pPr>
            <a:r>
              <a:rPr lang="en-US" sz="3000" b="1" dirty="0">
                <a:sym typeface="Arial"/>
              </a:rPr>
              <a:t>Accessible call numbers and voicemail</a:t>
            </a:r>
          </a:p>
          <a:p>
            <a:pPr marL="596900" indent="-457200">
              <a:buFont typeface="Wingdings" panose="05000000000000000000" pitchFamily="2" charset="2"/>
              <a:buChar char=""/>
            </a:pPr>
            <a:endParaRPr lang="en-US" sz="1100" b="1" dirty="0">
              <a:sym typeface="Arial"/>
            </a:endParaRPr>
          </a:p>
          <a:p>
            <a:pPr marL="596900" indent="-457200">
              <a:buFont typeface="Wingdings" panose="05000000000000000000" pitchFamily="2" charset="2"/>
              <a:buChar char=""/>
            </a:pPr>
            <a:r>
              <a:rPr lang="en-US" sz="3000" b="1" dirty="0">
                <a:sym typeface="Arial"/>
              </a:rPr>
              <a:t>Translated vital information </a:t>
            </a:r>
          </a:p>
        </p:txBody>
      </p:sp>
      <p:sp>
        <p:nvSpPr>
          <p:cNvPr id="6" name="TextBox 5">
            <a:extLst>
              <a:ext uri="{FF2B5EF4-FFF2-40B4-BE49-F238E27FC236}">
                <a16:creationId xmlns:a16="http://schemas.microsoft.com/office/drawing/2014/main" id="{99A32B9E-BAAC-408F-BD07-8F6520002C9D}"/>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5</a:t>
            </a:r>
          </a:p>
        </p:txBody>
      </p:sp>
    </p:spTree>
    <p:extLst>
      <p:ext uri="{BB962C8B-B14F-4D97-AF65-F5344CB8AC3E}">
        <p14:creationId xmlns:p14="http://schemas.microsoft.com/office/powerpoint/2010/main" val="31094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2" name="Picture 1" descr="Thumbs up icon. ">
            <a:extLst>
              <a:ext uri="{FF2B5EF4-FFF2-40B4-BE49-F238E27FC236}">
                <a16:creationId xmlns:a16="http://schemas.microsoft.com/office/drawing/2014/main" id="{45AE19EC-AF63-4BF5-9B91-5E6E7775B16E}"/>
              </a:ext>
            </a:extLst>
          </p:cNvPr>
          <p:cNvPicPr>
            <a:picLocks noChangeAspect="1"/>
          </p:cNvPicPr>
          <p:nvPr/>
        </p:nvPicPr>
        <p:blipFill>
          <a:blip r:embed="rId3">
            <a:duotone>
              <a:schemeClr val="accent1">
                <a:shade val="45000"/>
                <a:satMod val="135000"/>
              </a:schemeClr>
              <a:prstClr val="white"/>
            </a:duotone>
          </a:blip>
          <a:stretch>
            <a:fillRect/>
          </a:stretch>
        </p:blipFill>
        <p:spPr>
          <a:xfrm>
            <a:off x="689698" y="500914"/>
            <a:ext cx="467592" cy="457200"/>
          </a:xfrm>
          <a:prstGeom prst="rect">
            <a:avLst/>
          </a:prstGeom>
        </p:spPr>
      </p:pic>
      <p:sp>
        <p:nvSpPr>
          <p:cNvPr id="339" name="Google Shape;339;p46"/>
          <p:cNvSpPr txBox="1">
            <a:spLocks noGrp="1"/>
          </p:cNvSpPr>
          <p:nvPr>
            <p:ph type="ctrTitle"/>
          </p:nvPr>
        </p:nvSpPr>
        <p:spPr>
          <a:xfrm>
            <a:off x="451050" y="36410"/>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4400" dirty="0"/>
              <a:t>Effective Design </a:t>
            </a:r>
            <a:endParaRPr dirty="0"/>
          </a:p>
        </p:txBody>
      </p:sp>
      <p:sp>
        <p:nvSpPr>
          <p:cNvPr id="340" name="Google Shape;340;p46"/>
          <p:cNvSpPr txBox="1">
            <a:spLocks noGrp="1"/>
          </p:cNvSpPr>
          <p:nvPr>
            <p:ph type="subTitle" idx="1"/>
          </p:nvPr>
        </p:nvSpPr>
        <p:spPr>
          <a:xfrm>
            <a:off x="676406" y="1798970"/>
            <a:ext cx="8379912" cy="2714663"/>
          </a:xfrm>
          <a:prstGeom prst="rect">
            <a:avLst/>
          </a:prstGeom>
        </p:spPr>
        <p:txBody>
          <a:bodyPr spcFirstLastPara="1" wrap="square" lIns="91425" tIns="91425" rIns="91425" bIns="91425" anchor="t" anchorCtr="0">
            <a:noAutofit/>
          </a:bodyPr>
          <a:lstStyle/>
          <a:p>
            <a:pPr marL="596900" indent="-457200">
              <a:buFont typeface="Wingdings" panose="05000000000000000000" pitchFamily="2" charset="2"/>
              <a:buChar char=""/>
            </a:pPr>
            <a:r>
              <a:rPr lang="en-US" sz="3000" b="1" dirty="0">
                <a:sym typeface="Arial"/>
              </a:rPr>
              <a:t>Prominently display translated content </a:t>
            </a:r>
          </a:p>
          <a:p>
            <a:pPr marL="139700" indent="0">
              <a:buNone/>
            </a:pPr>
            <a:endParaRPr lang="en-US" sz="1100" b="1" dirty="0">
              <a:sym typeface="Arial"/>
            </a:endParaRPr>
          </a:p>
          <a:p>
            <a:pPr marL="596900" indent="-457200">
              <a:buFont typeface="Wingdings" panose="05000000000000000000" pitchFamily="2" charset="2"/>
              <a:buChar char=""/>
            </a:pPr>
            <a:r>
              <a:rPr lang="en-US" sz="3000" b="1" dirty="0">
                <a:sym typeface="Arial"/>
              </a:rPr>
              <a:t>Language selector in the upper right of each page</a:t>
            </a:r>
          </a:p>
          <a:p>
            <a:pPr marL="596900" indent="-457200">
              <a:buFont typeface="Wingdings" panose="05000000000000000000" pitchFamily="2" charset="2"/>
              <a:buChar char=""/>
            </a:pPr>
            <a:endParaRPr lang="en-US" sz="1100" b="1" dirty="0">
              <a:sym typeface="Arial"/>
            </a:endParaRPr>
          </a:p>
          <a:p>
            <a:pPr marL="596900" indent="-457200">
              <a:buFont typeface="Wingdings" panose="05000000000000000000" pitchFamily="2" charset="2"/>
              <a:buChar char=""/>
            </a:pPr>
            <a:r>
              <a:rPr lang="en-US" sz="3000" b="1" dirty="0">
                <a:sym typeface="Arial"/>
              </a:rPr>
              <a:t>Links to language specific pages</a:t>
            </a:r>
          </a:p>
        </p:txBody>
      </p:sp>
      <p:sp>
        <p:nvSpPr>
          <p:cNvPr id="5" name="TextBox 4">
            <a:extLst>
              <a:ext uri="{FF2B5EF4-FFF2-40B4-BE49-F238E27FC236}">
                <a16:creationId xmlns:a16="http://schemas.microsoft.com/office/drawing/2014/main" id="{352766C0-5A89-478A-8DA3-F7EC0F890CCD}"/>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6</a:t>
            </a:r>
          </a:p>
        </p:txBody>
      </p:sp>
    </p:spTree>
    <p:extLst>
      <p:ext uri="{BB962C8B-B14F-4D97-AF65-F5344CB8AC3E}">
        <p14:creationId xmlns:p14="http://schemas.microsoft.com/office/powerpoint/2010/main" val="362595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2" name="Picture 1" descr="Icon, column one is a check box image followed by two square bullets.  Column two is a horizontal line next  to the check box and the two bullets. ">
            <a:extLst>
              <a:ext uri="{FF2B5EF4-FFF2-40B4-BE49-F238E27FC236}">
                <a16:creationId xmlns:a16="http://schemas.microsoft.com/office/drawing/2014/main" id="{135715CC-71FD-416E-B999-7698AA058C08}"/>
              </a:ext>
            </a:extLst>
          </p:cNvPr>
          <p:cNvPicPr>
            <a:picLocks noChangeAspect="1"/>
          </p:cNvPicPr>
          <p:nvPr/>
        </p:nvPicPr>
        <p:blipFill>
          <a:blip r:embed="rId3">
            <a:duotone>
              <a:schemeClr val="accent1">
                <a:shade val="45000"/>
                <a:satMod val="135000"/>
              </a:schemeClr>
              <a:prstClr val="white"/>
            </a:duotone>
          </a:blip>
          <a:stretch>
            <a:fillRect/>
          </a:stretch>
        </p:blipFill>
        <p:spPr>
          <a:xfrm>
            <a:off x="585653" y="500447"/>
            <a:ext cx="561705" cy="457200"/>
          </a:xfrm>
          <a:prstGeom prst="rect">
            <a:avLst/>
          </a:prstGeom>
        </p:spPr>
      </p:pic>
      <p:sp>
        <p:nvSpPr>
          <p:cNvPr id="339" name="Google Shape;339;p46"/>
          <p:cNvSpPr txBox="1">
            <a:spLocks noGrp="1"/>
          </p:cNvSpPr>
          <p:nvPr>
            <p:ph type="ctrTitle"/>
          </p:nvPr>
        </p:nvSpPr>
        <p:spPr>
          <a:xfrm>
            <a:off x="451050" y="0"/>
            <a:ext cx="82419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4400" dirty="0"/>
              <a:t>Usability Testing</a:t>
            </a:r>
            <a:endParaRPr dirty="0"/>
          </a:p>
        </p:txBody>
      </p:sp>
      <p:sp>
        <p:nvSpPr>
          <p:cNvPr id="340" name="Google Shape;340;p46"/>
          <p:cNvSpPr txBox="1">
            <a:spLocks noGrp="1"/>
          </p:cNvSpPr>
          <p:nvPr>
            <p:ph type="subTitle" idx="1"/>
          </p:nvPr>
        </p:nvSpPr>
        <p:spPr>
          <a:xfrm>
            <a:off x="676406" y="1798970"/>
            <a:ext cx="8379912" cy="2714663"/>
          </a:xfrm>
          <a:prstGeom prst="rect">
            <a:avLst/>
          </a:prstGeom>
        </p:spPr>
        <p:txBody>
          <a:bodyPr spcFirstLastPara="1" wrap="square" lIns="91425" tIns="91425" rIns="91425" bIns="91425" anchor="t" anchorCtr="0">
            <a:noAutofit/>
          </a:bodyPr>
          <a:lstStyle/>
          <a:p>
            <a:pPr marL="596900" indent="-457200">
              <a:buFont typeface="Wingdings" panose="05000000000000000000" pitchFamily="2" charset="2"/>
              <a:buChar char=""/>
            </a:pPr>
            <a:r>
              <a:rPr lang="en-US" sz="3000" b="1" dirty="0">
                <a:sym typeface="Arial"/>
              </a:rPr>
              <a:t>LEP users test a site or digital service</a:t>
            </a:r>
          </a:p>
          <a:p>
            <a:pPr marL="139700" indent="0">
              <a:buNone/>
            </a:pPr>
            <a:endParaRPr lang="en-US" sz="1100" b="1" dirty="0">
              <a:sym typeface="Arial"/>
            </a:endParaRPr>
          </a:p>
          <a:p>
            <a:pPr marL="139700" indent="0">
              <a:buNone/>
            </a:pPr>
            <a:endParaRPr lang="en-US" sz="1100" b="1" dirty="0">
              <a:sym typeface="Arial"/>
            </a:endParaRPr>
          </a:p>
          <a:p>
            <a:pPr marL="596900" indent="-457200">
              <a:buFont typeface="Wingdings" panose="05000000000000000000" pitchFamily="2" charset="2"/>
              <a:buChar char=""/>
            </a:pPr>
            <a:r>
              <a:rPr lang="en-US" sz="3000" b="1" dirty="0">
                <a:sym typeface="Arial"/>
              </a:rPr>
              <a:t>Collect data, identify features that are helpful and problematic for LEP users</a:t>
            </a:r>
          </a:p>
        </p:txBody>
      </p:sp>
      <p:sp>
        <p:nvSpPr>
          <p:cNvPr id="5" name="TextBox 4">
            <a:extLst>
              <a:ext uri="{FF2B5EF4-FFF2-40B4-BE49-F238E27FC236}">
                <a16:creationId xmlns:a16="http://schemas.microsoft.com/office/drawing/2014/main" id="{3944CA6E-358F-4134-AD78-5AE2393F643A}"/>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EDF2F6"/>
                </a:solidFill>
                <a:latin typeface="Helvetica" panose="020B0604020202020204" pitchFamily="34" charset="0"/>
                <a:cs typeface="Helvetica" panose="020B0604020202020204" pitchFamily="34" charset="0"/>
              </a:rPr>
              <a:t>7</a:t>
            </a:r>
          </a:p>
        </p:txBody>
      </p:sp>
    </p:spTree>
    <p:extLst>
      <p:ext uri="{BB962C8B-B14F-4D97-AF65-F5344CB8AC3E}">
        <p14:creationId xmlns:p14="http://schemas.microsoft.com/office/powerpoint/2010/main" val="383591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49">
            <a:extLst>
              <a:ext uri="{C183D7F6-B498-43B3-948B-1728B52AA6E4}">
                <adec:decorative xmlns:adec="http://schemas.microsoft.com/office/drawing/2017/decorative" val="1"/>
              </a:ext>
            </a:extLst>
          </p:cNvPr>
          <p:cNvSpPr/>
          <p:nvPr/>
        </p:nvSpPr>
        <p:spPr>
          <a:xfrm>
            <a:off x="0" y="0"/>
            <a:ext cx="121500" cy="51435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9"/>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Examples</a:t>
            </a:r>
            <a:endParaRPr dirty="0"/>
          </a:p>
        </p:txBody>
      </p:sp>
      <p:pic>
        <p:nvPicPr>
          <p:cNvPr id="2" name="Picture 1" descr="Presentation screen with two bullets and text icon. ">
            <a:extLst>
              <a:ext uri="{FF2B5EF4-FFF2-40B4-BE49-F238E27FC236}">
                <a16:creationId xmlns:a16="http://schemas.microsoft.com/office/drawing/2014/main" id="{AACE1F96-082D-4B90-88C9-A54D86C4A9AB}"/>
              </a:ext>
            </a:extLst>
          </p:cNvPr>
          <p:cNvPicPr>
            <a:picLocks noChangeAspect="1"/>
          </p:cNvPicPr>
          <p:nvPr/>
        </p:nvPicPr>
        <p:blipFill>
          <a:blip r:embed="rId3"/>
          <a:stretch>
            <a:fillRect/>
          </a:stretch>
        </p:blipFill>
        <p:spPr>
          <a:xfrm>
            <a:off x="2573436" y="2376442"/>
            <a:ext cx="509155" cy="457200"/>
          </a:xfrm>
          <a:prstGeom prst="rect">
            <a:avLst/>
          </a:prstGeom>
        </p:spPr>
      </p:pic>
      <p:sp>
        <p:nvSpPr>
          <p:cNvPr id="5" name="TextBox 4">
            <a:extLst>
              <a:ext uri="{FF2B5EF4-FFF2-40B4-BE49-F238E27FC236}">
                <a16:creationId xmlns:a16="http://schemas.microsoft.com/office/drawing/2014/main" id="{1A2778D8-419B-4265-A28F-840CAA5C8D6B}"/>
              </a:ext>
            </a:extLst>
          </p:cNvPr>
          <p:cNvSpPr txBox="1"/>
          <p:nvPr/>
        </p:nvSpPr>
        <p:spPr>
          <a:xfrm>
            <a:off x="8659368" y="4672584"/>
            <a:ext cx="411480" cy="400110"/>
          </a:xfrm>
          <a:prstGeom prst="rect">
            <a:avLst/>
          </a:prstGeom>
          <a:noFill/>
        </p:spPr>
        <p:txBody>
          <a:bodyPr wrap="square" rtlCol="0">
            <a:spAutoFit/>
          </a:bodyPr>
          <a:lstStyle/>
          <a:p>
            <a:pPr algn="ctr"/>
            <a:r>
              <a:rPr lang="en-US" sz="2000" dirty="0">
                <a:solidFill>
                  <a:srgbClr val="112E51"/>
                </a:solidFill>
                <a:latin typeface="Helvetica" panose="020B0604020202020204" pitchFamily="34" charset="0"/>
                <a:cs typeface="Helvetica" panose="020B0604020202020204" pitchFamily="34" charset="0"/>
              </a:rPr>
              <a:t>8</a:t>
            </a:r>
          </a:p>
        </p:txBody>
      </p:sp>
    </p:spTree>
  </p:cSld>
  <p:clrMapOvr>
    <a:masterClrMapping/>
  </p:clrMapOvr>
</p:sld>
</file>

<file path=ppt/theme/theme1.xml><?xml version="1.0" encoding="utf-8"?>
<a:theme xmlns:a="http://schemas.openxmlformats.org/drawingml/2006/main" name="Login Theme">
  <a:themeElements>
    <a:clrScheme name="DOJ colors">
      <a:dk1>
        <a:srgbClr val="2E2E29"/>
      </a:dk1>
      <a:lt1>
        <a:srgbClr val="FFFFFF"/>
      </a:lt1>
      <a:dk2>
        <a:srgbClr val="152E51"/>
      </a:dk2>
      <a:lt2>
        <a:srgbClr val="ECF1F5"/>
      </a:lt2>
      <a:accent1>
        <a:srgbClr val="FFAB40"/>
      </a:accent1>
      <a:accent2>
        <a:srgbClr val="212121"/>
      </a:accent2>
      <a:accent3>
        <a:srgbClr val="78909C"/>
      </a:accent3>
      <a:accent4>
        <a:srgbClr val="FFAB40"/>
      </a:accent4>
      <a:accent5>
        <a:srgbClr val="F6F6F0"/>
      </a:accent5>
      <a:accent6>
        <a:srgbClr val="F9BD2E"/>
      </a:accent6>
      <a:hlink>
        <a:srgbClr val="201DCC"/>
      </a:hlink>
      <a:folHlink>
        <a:srgbClr val="9D00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OJ-CRT-template" id="{FD206852-9F56-F640-B6A0-69030BA33DD8}" vid="{0C4A9A4A-D440-704E-8681-C14EE9F61A5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7B7A20C72BD94989D8F36E9C318E84" ma:contentTypeVersion="11" ma:contentTypeDescription="Create a new document." ma:contentTypeScope="" ma:versionID="d570aee0af08c8c70f60431de4389edd">
  <xsd:schema xmlns:xsd="http://www.w3.org/2001/XMLSchema" xmlns:xs="http://www.w3.org/2001/XMLSchema" xmlns:p="http://schemas.microsoft.com/office/2006/metadata/properties" xmlns:ns2="6637d51f-1a66-48b1-a34f-66e1b36e88f6" xmlns:ns3="7b3cbe81-c5e4-4840-ada4-90adb055cfd4" targetNamespace="http://schemas.microsoft.com/office/2006/metadata/properties" ma:root="true" ma:fieldsID="70b60c5e30a2dc0aa90e828739da7a3d" ns2:_="" ns3:_="">
    <xsd:import namespace="6637d51f-1a66-48b1-a34f-66e1b36e88f6"/>
    <xsd:import namespace="7b3cbe81-c5e4-4840-ada4-90adb055cfd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d51f-1a66-48b1-a34f-66e1b36e88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3cbe81-c5e4-4840-ada4-90adb055cfd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5DD8C3-5BB2-4A0D-A20C-2E1E4F591047}">
  <ds:schemaRefs>
    <ds:schemaRef ds:uri="http://schemas.openxmlformats.org/package/2006/metadata/core-properties"/>
    <ds:schemaRef ds:uri="http://www.w3.org/XML/1998/namespace"/>
    <ds:schemaRef ds:uri="http://purl.org/dc/terms/"/>
    <ds:schemaRef ds:uri="http://schemas.microsoft.com/office/2006/documentManagement/types"/>
    <ds:schemaRef ds:uri="7b3cbe81-c5e4-4840-ada4-90adb055cfd4"/>
    <ds:schemaRef ds:uri="http://purl.org/dc/dcmitype/"/>
    <ds:schemaRef ds:uri="http://schemas.microsoft.com/office/infopath/2007/PartnerControls"/>
    <ds:schemaRef ds:uri="6637d51f-1a66-48b1-a34f-66e1b36e88f6"/>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40F9764-B3EB-48E2-91BC-E214F025009F}">
  <ds:schemaRefs>
    <ds:schemaRef ds:uri="http://schemas.microsoft.com/sharepoint/v3/contenttype/forms"/>
  </ds:schemaRefs>
</ds:datastoreItem>
</file>

<file path=customXml/itemProps3.xml><?xml version="1.0" encoding="utf-8"?>
<ds:datastoreItem xmlns:ds="http://schemas.openxmlformats.org/officeDocument/2006/customXml" ds:itemID="{66B576B7-4867-41A4-9EF5-070A9EDA3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d51f-1a66-48b1-a34f-66e1b36e88f6"/>
    <ds:schemaRef ds:uri="7b3cbe81-c5e4-4840-ada4-90adb055cf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1142</TotalTime>
  <Words>2232</Words>
  <Application>Microsoft Macintosh PowerPoint</Application>
  <PresentationFormat>On-screen Show (16:9)</PresentationFormat>
  <Paragraphs>163</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Times New Roman</vt:lpstr>
      <vt:lpstr>Public Sans</vt:lpstr>
      <vt:lpstr>Wingdings 2</vt:lpstr>
      <vt:lpstr>Source Sans Pro SemiBold</vt:lpstr>
      <vt:lpstr>Wingdings</vt:lpstr>
      <vt:lpstr>Arial</vt:lpstr>
      <vt:lpstr>Helvetica</vt:lpstr>
      <vt:lpstr>Symbol</vt:lpstr>
      <vt:lpstr>Login Theme</vt:lpstr>
      <vt:lpstr>Language Connections</vt:lpstr>
      <vt:lpstr>Overview </vt:lpstr>
      <vt:lpstr>Ideas</vt:lpstr>
      <vt:lpstr> Machine Translation</vt:lpstr>
      <vt:lpstr> Signs of Trouble </vt:lpstr>
      <vt:lpstr> Best Practices </vt:lpstr>
      <vt:lpstr> Effective Design </vt:lpstr>
      <vt:lpstr> Usability Testing</vt:lpstr>
      <vt:lpstr>Examples</vt:lpstr>
      <vt:lpstr>Language Selector</vt:lpstr>
      <vt:lpstr>Mirror Site</vt:lpstr>
      <vt:lpstr>User Features</vt:lpstr>
      <vt:lpstr>Social Media</vt:lpstr>
      <vt:lpstr>Translated Page Address</vt:lpstr>
      <vt:lpstr>Translated Notices</vt:lpstr>
      <vt:lpstr>Translated Forms</vt:lpstr>
      <vt:lpstr>Main Page Links</vt:lpstr>
      <vt:lpstr>Resources</vt:lpstr>
      <vt:lpstr>Resources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Justice</dc:title>
  <dc:creator>Tran, Isabelle (CRT)</dc:creator>
  <cp:lastModifiedBy>Microsoft Office User</cp:lastModifiedBy>
  <cp:revision>96</cp:revision>
  <dcterms:created xsi:type="dcterms:W3CDTF">2021-12-17T00:36:27Z</dcterms:created>
  <dcterms:modified xsi:type="dcterms:W3CDTF">2022-02-18T18:16:31Z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0x010100E37B7A20C72BD94989D8F36E9C318E84</vt:lpwstr>
  </property>
</Properties>
</file>