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323" r:id="rId3"/>
    <p:sldId id="331" r:id="rId4"/>
    <p:sldId id="282" r:id="rId5"/>
    <p:sldId id="322" r:id="rId6"/>
    <p:sldId id="330" r:id="rId7"/>
    <p:sldId id="257" r:id="rId8"/>
    <p:sldId id="284" r:id="rId9"/>
    <p:sldId id="273" r:id="rId10"/>
    <p:sldId id="287" r:id="rId11"/>
    <p:sldId id="289" r:id="rId12"/>
    <p:sldId id="294" r:id="rId13"/>
    <p:sldId id="293" r:id="rId14"/>
    <p:sldId id="304" r:id="rId15"/>
    <p:sldId id="303" r:id="rId16"/>
    <p:sldId id="310" r:id="rId17"/>
    <p:sldId id="305" r:id="rId18"/>
    <p:sldId id="306" r:id="rId19"/>
    <p:sldId id="307" r:id="rId20"/>
    <p:sldId id="308" r:id="rId21"/>
    <p:sldId id="309" r:id="rId22"/>
    <p:sldId id="319" r:id="rId23"/>
    <p:sldId id="324" r:id="rId24"/>
    <p:sldId id="325" r:id="rId25"/>
    <p:sldId id="318" r:id="rId26"/>
    <p:sldId id="321" r:id="rId27"/>
    <p:sldId id="314" r:id="rId28"/>
    <p:sldId id="315" r:id="rId29"/>
    <p:sldId id="327" r:id="rId30"/>
    <p:sldId id="329" r:id="rId31"/>
    <p:sldId id="311" r:id="rId32"/>
    <p:sldId id="312" r:id="rId33"/>
    <p:sldId id="316" r:id="rId34"/>
    <p:sldId id="31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2"/>
    <a:srgbClr val="0083BE"/>
    <a:srgbClr val="772432"/>
    <a:srgbClr val="DCD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4" autoAdjust="0"/>
    <p:restoredTop sz="94511" autoAdjust="0"/>
  </p:normalViewPr>
  <p:slideViewPr>
    <p:cSldViewPr snapToGrid="0">
      <p:cViewPr varScale="1">
        <p:scale>
          <a:sx n="108" d="100"/>
          <a:sy n="108" d="100"/>
        </p:scale>
        <p:origin x="864" y="200"/>
      </p:cViewPr>
      <p:guideLst/>
    </p:cSldViewPr>
  </p:slideViewPr>
  <p:notesTextViewPr>
    <p:cViewPr>
      <p:scale>
        <a:sx n="1" d="1"/>
        <a:sy n="1" d="1"/>
      </p:scale>
      <p:origin x="0" y="0"/>
    </p:cViewPr>
  </p:notesTextViewPr>
  <p:sorterViewPr>
    <p:cViewPr varScale="1">
      <p:scale>
        <a:sx n="100" d="100"/>
        <a:sy n="100" d="100"/>
      </p:scale>
      <p:origin x="0" y="-60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DF141-D771-4B29-A124-6763D56A9B54}" type="datetimeFigureOut">
              <a:rPr lang="en-US" smtClean="0"/>
              <a:t>8/23/22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BCFC6-61E1-4C49-9AF3-02633B696B10}" type="slidenum">
              <a:rPr lang="en-US" smtClean="0"/>
              <a:t>‹#›</a:t>
            </a:fld>
            <a:endParaRPr lang="en-US"/>
          </a:p>
        </p:txBody>
      </p:sp>
    </p:spTree>
    <p:extLst>
      <p:ext uri="{BB962C8B-B14F-4D97-AF65-F5344CB8AC3E}">
        <p14:creationId xmlns:p14="http://schemas.microsoft.com/office/powerpoint/2010/main" val="12053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ntent-guide.18f.gov/our-style/voice-and-to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5</a:t>
            </a:fld>
            <a:endParaRPr lang="en-US"/>
          </a:p>
        </p:txBody>
      </p:sp>
    </p:spTree>
    <p:extLst>
      <p:ext uri="{BB962C8B-B14F-4D97-AF65-F5344CB8AC3E}">
        <p14:creationId xmlns:p14="http://schemas.microsoft.com/office/powerpoint/2010/main" val="684817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14</a:t>
            </a:fld>
            <a:endParaRPr lang="en-US"/>
          </a:p>
        </p:txBody>
      </p:sp>
    </p:spTree>
    <p:extLst>
      <p:ext uri="{BB962C8B-B14F-4D97-AF65-F5344CB8AC3E}">
        <p14:creationId xmlns:p14="http://schemas.microsoft.com/office/powerpoint/2010/main" val="120070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15</a:t>
            </a:fld>
            <a:endParaRPr lang="en-US"/>
          </a:p>
        </p:txBody>
      </p:sp>
    </p:spTree>
    <p:extLst>
      <p:ext uri="{BB962C8B-B14F-4D97-AF65-F5344CB8AC3E}">
        <p14:creationId xmlns:p14="http://schemas.microsoft.com/office/powerpoint/2010/main" val="183447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Voice and tone resource: </a:t>
            </a:r>
            <a:r>
              <a:rPr lang="en-US" dirty="0">
                <a:hlinkClick r:id="rId3"/>
              </a:rPr>
              <a:t>Voice and tone | 18F Content Guide</a:t>
            </a: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16</a:t>
            </a:fld>
            <a:endParaRPr lang="en-US"/>
          </a:p>
        </p:txBody>
      </p:sp>
    </p:spTree>
    <p:extLst>
      <p:ext uri="{BB962C8B-B14F-4D97-AF65-F5344CB8AC3E}">
        <p14:creationId xmlns:p14="http://schemas.microsoft.com/office/powerpoint/2010/main" val="281716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17</a:t>
            </a:fld>
            <a:endParaRPr lang="en-US"/>
          </a:p>
        </p:txBody>
      </p:sp>
    </p:spTree>
    <p:extLst>
      <p:ext uri="{BB962C8B-B14F-4D97-AF65-F5344CB8AC3E}">
        <p14:creationId xmlns:p14="http://schemas.microsoft.com/office/powerpoint/2010/main" val="378212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18</a:t>
            </a:fld>
            <a:endParaRPr lang="en-US"/>
          </a:p>
        </p:txBody>
      </p:sp>
    </p:spTree>
    <p:extLst>
      <p:ext uri="{BB962C8B-B14F-4D97-AF65-F5344CB8AC3E}">
        <p14:creationId xmlns:p14="http://schemas.microsoft.com/office/powerpoint/2010/main" val="2545490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19</a:t>
            </a:fld>
            <a:endParaRPr lang="en-US"/>
          </a:p>
        </p:txBody>
      </p:sp>
    </p:spTree>
    <p:extLst>
      <p:ext uri="{BB962C8B-B14F-4D97-AF65-F5344CB8AC3E}">
        <p14:creationId xmlns:p14="http://schemas.microsoft.com/office/powerpoint/2010/main" val="268368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20</a:t>
            </a:fld>
            <a:endParaRPr lang="en-US"/>
          </a:p>
        </p:txBody>
      </p:sp>
    </p:spTree>
    <p:extLst>
      <p:ext uri="{BB962C8B-B14F-4D97-AF65-F5344CB8AC3E}">
        <p14:creationId xmlns:p14="http://schemas.microsoft.com/office/powerpoint/2010/main" val="245514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21</a:t>
            </a:fld>
            <a:endParaRPr lang="en-US"/>
          </a:p>
        </p:txBody>
      </p:sp>
    </p:spTree>
    <p:extLst>
      <p:ext uri="{BB962C8B-B14F-4D97-AF65-F5344CB8AC3E}">
        <p14:creationId xmlns:p14="http://schemas.microsoft.com/office/powerpoint/2010/main" val="420083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22</a:t>
            </a:fld>
            <a:endParaRPr lang="en-US"/>
          </a:p>
        </p:txBody>
      </p:sp>
    </p:spTree>
    <p:extLst>
      <p:ext uri="{BB962C8B-B14F-4D97-AF65-F5344CB8AC3E}">
        <p14:creationId xmlns:p14="http://schemas.microsoft.com/office/powerpoint/2010/main" val="3861654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23</a:t>
            </a:fld>
            <a:endParaRPr lang="en-US"/>
          </a:p>
        </p:txBody>
      </p:sp>
    </p:spTree>
    <p:extLst>
      <p:ext uri="{BB962C8B-B14F-4D97-AF65-F5344CB8AC3E}">
        <p14:creationId xmlns:p14="http://schemas.microsoft.com/office/powerpoint/2010/main" val="237402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6</a:t>
            </a:fld>
            <a:endParaRPr lang="en-US"/>
          </a:p>
        </p:txBody>
      </p:sp>
    </p:spTree>
    <p:extLst>
      <p:ext uri="{BB962C8B-B14F-4D97-AF65-F5344CB8AC3E}">
        <p14:creationId xmlns:p14="http://schemas.microsoft.com/office/powerpoint/2010/main" val="3061467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24</a:t>
            </a:fld>
            <a:endParaRPr lang="en-US"/>
          </a:p>
        </p:txBody>
      </p:sp>
    </p:spTree>
    <p:extLst>
      <p:ext uri="{BB962C8B-B14F-4D97-AF65-F5344CB8AC3E}">
        <p14:creationId xmlns:p14="http://schemas.microsoft.com/office/powerpoint/2010/main" val="354729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25</a:t>
            </a:fld>
            <a:endParaRPr lang="en-US"/>
          </a:p>
        </p:txBody>
      </p:sp>
    </p:spTree>
    <p:extLst>
      <p:ext uri="{BB962C8B-B14F-4D97-AF65-F5344CB8AC3E}">
        <p14:creationId xmlns:p14="http://schemas.microsoft.com/office/powerpoint/2010/main" val="2445904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26</a:t>
            </a:fld>
            <a:endParaRPr lang="en-US"/>
          </a:p>
        </p:txBody>
      </p:sp>
    </p:spTree>
    <p:extLst>
      <p:ext uri="{BB962C8B-B14F-4D97-AF65-F5344CB8AC3E}">
        <p14:creationId xmlns:p14="http://schemas.microsoft.com/office/powerpoint/2010/main" val="3422172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27</a:t>
            </a:fld>
            <a:endParaRPr lang="en-US"/>
          </a:p>
        </p:txBody>
      </p:sp>
    </p:spTree>
    <p:extLst>
      <p:ext uri="{BB962C8B-B14F-4D97-AF65-F5344CB8AC3E}">
        <p14:creationId xmlns:p14="http://schemas.microsoft.com/office/powerpoint/2010/main" val="2739655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28</a:t>
            </a:fld>
            <a:endParaRPr lang="en-US"/>
          </a:p>
        </p:txBody>
      </p:sp>
    </p:spTree>
    <p:extLst>
      <p:ext uri="{BB962C8B-B14F-4D97-AF65-F5344CB8AC3E}">
        <p14:creationId xmlns:p14="http://schemas.microsoft.com/office/powerpoint/2010/main" val="22412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29</a:t>
            </a:fld>
            <a:endParaRPr lang="en-US"/>
          </a:p>
        </p:txBody>
      </p:sp>
    </p:spTree>
    <p:extLst>
      <p:ext uri="{BB962C8B-B14F-4D97-AF65-F5344CB8AC3E}">
        <p14:creationId xmlns:p14="http://schemas.microsoft.com/office/powerpoint/2010/main" val="1859099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30</a:t>
            </a:fld>
            <a:endParaRPr lang="en-US"/>
          </a:p>
        </p:txBody>
      </p:sp>
    </p:spTree>
    <p:extLst>
      <p:ext uri="{BB962C8B-B14F-4D97-AF65-F5344CB8AC3E}">
        <p14:creationId xmlns:p14="http://schemas.microsoft.com/office/powerpoint/2010/main" val="2043967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31</a:t>
            </a:fld>
            <a:endParaRPr lang="en-US"/>
          </a:p>
        </p:txBody>
      </p:sp>
    </p:spTree>
    <p:extLst>
      <p:ext uri="{BB962C8B-B14F-4D97-AF65-F5344CB8AC3E}">
        <p14:creationId xmlns:p14="http://schemas.microsoft.com/office/powerpoint/2010/main" val="2215438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32</a:t>
            </a:fld>
            <a:endParaRPr lang="en-US"/>
          </a:p>
        </p:txBody>
      </p:sp>
    </p:spTree>
    <p:extLst>
      <p:ext uri="{BB962C8B-B14F-4D97-AF65-F5344CB8AC3E}">
        <p14:creationId xmlns:p14="http://schemas.microsoft.com/office/powerpoint/2010/main" val="3046943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33</a:t>
            </a:fld>
            <a:endParaRPr lang="en-US"/>
          </a:p>
        </p:txBody>
      </p:sp>
    </p:spTree>
    <p:extLst>
      <p:ext uri="{BB962C8B-B14F-4D97-AF65-F5344CB8AC3E}">
        <p14:creationId xmlns:p14="http://schemas.microsoft.com/office/powerpoint/2010/main" val="427664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7</a:t>
            </a:fld>
            <a:endParaRPr lang="en-US"/>
          </a:p>
        </p:txBody>
      </p:sp>
    </p:spTree>
    <p:extLst>
      <p:ext uri="{BB962C8B-B14F-4D97-AF65-F5344CB8AC3E}">
        <p14:creationId xmlns:p14="http://schemas.microsoft.com/office/powerpoint/2010/main" val="4177034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34</a:t>
            </a:fld>
            <a:endParaRPr lang="en-US"/>
          </a:p>
        </p:txBody>
      </p:sp>
    </p:spTree>
    <p:extLst>
      <p:ext uri="{BB962C8B-B14F-4D97-AF65-F5344CB8AC3E}">
        <p14:creationId xmlns:p14="http://schemas.microsoft.com/office/powerpoint/2010/main" val="126143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8</a:t>
            </a:fld>
            <a:endParaRPr lang="en-US"/>
          </a:p>
        </p:txBody>
      </p:sp>
    </p:spTree>
    <p:extLst>
      <p:ext uri="{BB962C8B-B14F-4D97-AF65-F5344CB8AC3E}">
        <p14:creationId xmlns:p14="http://schemas.microsoft.com/office/powerpoint/2010/main" val="408328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9</a:t>
            </a:fld>
            <a:endParaRPr lang="en-US"/>
          </a:p>
        </p:txBody>
      </p:sp>
    </p:spTree>
    <p:extLst>
      <p:ext uri="{BB962C8B-B14F-4D97-AF65-F5344CB8AC3E}">
        <p14:creationId xmlns:p14="http://schemas.microsoft.com/office/powerpoint/2010/main" val="345854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10</a:t>
            </a:fld>
            <a:endParaRPr lang="en-US"/>
          </a:p>
        </p:txBody>
      </p:sp>
    </p:spTree>
    <p:extLst>
      <p:ext uri="{BB962C8B-B14F-4D97-AF65-F5344CB8AC3E}">
        <p14:creationId xmlns:p14="http://schemas.microsoft.com/office/powerpoint/2010/main" val="406012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11</a:t>
            </a:fld>
            <a:endParaRPr lang="en-US"/>
          </a:p>
        </p:txBody>
      </p:sp>
    </p:spTree>
    <p:extLst>
      <p:ext uri="{BB962C8B-B14F-4D97-AF65-F5344CB8AC3E}">
        <p14:creationId xmlns:p14="http://schemas.microsoft.com/office/powerpoint/2010/main" val="3678915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12</a:t>
            </a:fld>
            <a:endParaRPr lang="en-US"/>
          </a:p>
        </p:txBody>
      </p:sp>
    </p:spTree>
    <p:extLst>
      <p:ext uri="{BB962C8B-B14F-4D97-AF65-F5344CB8AC3E}">
        <p14:creationId xmlns:p14="http://schemas.microsoft.com/office/powerpoint/2010/main" val="133048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4EBCFC6-61E1-4C49-9AF3-02633B696B10}" type="slidenum">
              <a:rPr lang="en-US" smtClean="0"/>
              <a:t>13</a:t>
            </a:fld>
            <a:endParaRPr lang="en-US"/>
          </a:p>
        </p:txBody>
      </p:sp>
    </p:spTree>
    <p:extLst>
      <p:ext uri="{BB962C8B-B14F-4D97-AF65-F5344CB8AC3E}">
        <p14:creationId xmlns:p14="http://schemas.microsoft.com/office/powerpoint/2010/main" val="90696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3203E-FADD-40B3-AD0B-04C8CE46276E}"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265366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A6A66-BA4F-470F-A2B9-288FCB6063DB}"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17739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990B3-2C8D-4771-AF31-634A7BF5D308}"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378414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0D983-7912-4B30-BA31-5A8A50F53FE0}"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277911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73E2-C611-4A93-BFCF-308E45ED265F}"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219690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430BF-5517-4C07-8C88-2301C69831E1}"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125530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9F7F4-7880-425F-AE59-1FBE09CCFDB6}" type="datetime1">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379182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B70E1-48CF-45FC-A27D-1744ACA14AB0}" type="datetime1">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321792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D2EB5-FFE9-4A4D-B340-DC1AD255CA33}" type="datetime1">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387049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BFC08-F942-4213-B66E-1DDAD11E3B2D}"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149829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BB5E9-EF2F-4E7C-9BCF-EF594C1C6DB3}"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3D64-A2A3-47CA-851F-829CB6EBDAD8}" type="slidenum">
              <a:rPr lang="en-US" smtClean="0"/>
              <a:t>‹#›</a:t>
            </a:fld>
            <a:endParaRPr lang="en-US"/>
          </a:p>
        </p:txBody>
      </p:sp>
    </p:spTree>
    <p:extLst>
      <p:ext uri="{BB962C8B-B14F-4D97-AF65-F5344CB8AC3E}">
        <p14:creationId xmlns:p14="http://schemas.microsoft.com/office/powerpoint/2010/main" val="402789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5A2AB-796C-45E3-90BE-ED972D8B60C7}" type="datetime1">
              <a:rPr lang="en-US" smtClean="0"/>
              <a:t>8/23/22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C3D64-A2A3-47CA-851F-829CB6EBDAD8}" type="slidenum">
              <a:rPr lang="en-US" smtClean="0"/>
              <a:t>‹#›</a:t>
            </a:fld>
            <a:endParaRPr lang="en-US"/>
          </a:p>
        </p:txBody>
      </p:sp>
    </p:spTree>
    <p:extLst>
      <p:ext uri="{BB962C8B-B14F-4D97-AF65-F5344CB8AC3E}">
        <p14:creationId xmlns:p14="http://schemas.microsoft.com/office/powerpoint/2010/main" val="4012445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acsp.research.va.gov/" TargetMode="External"/><Relationship Id="rId2" Type="http://schemas.openxmlformats.org/officeDocument/2006/relationships/hyperlink" Target="https://www.seattle.eric.research.va.gov/"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exico.com/en/definition/jarg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erriam-webster.com/dictionary/jarg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3FB0-DA37-4BCF-AB39-72D5DE3E5A9E}"/>
              </a:ext>
            </a:extLst>
          </p:cNvPr>
          <p:cNvSpPr>
            <a:spLocks noGrp="1"/>
          </p:cNvSpPr>
          <p:nvPr>
            <p:ph type="ctrTitle"/>
          </p:nvPr>
        </p:nvSpPr>
        <p:spPr>
          <a:xfrm>
            <a:off x="383059" y="1466490"/>
            <a:ext cx="8377881" cy="1418999"/>
          </a:xfrm>
        </p:spPr>
        <p:txBody>
          <a:bodyPr>
            <a:noAutofit/>
          </a:bodyPr>
          <a:lstStyle/>
          <a:p>
            <a:r>
              <a:rPr lang="en-US" sz="4100" b="1" dirty="0">
                <a:solidFill>
                  <a:srgbClr val="003F72"/>
                </a:solidFill>
                <a:latin typeface="Georgia" panose="02040502050405020303" pitchFamily="18" charset="0"/>
              </a:rPr>
              <a:t>Jargon Madness: </a:t>
            </a:r>
            <a:br>
              <a:rPr lang="en-US" sz="4100" b="1" dirty="0">
                <a:solidFill>
                  <a:srgbClr val="003F72"/>
                </a:solidFill>
                <a:latin typeface="Georgia" panose="02040502050405020303" pitchFamily="18" charset="0"/>
              </a:rPr>
            </a:br>
            <a:r>
              <a:rPr lang="en-US" sz="4100" b="1" dirty="0">
                <a:solidFill>
                  <a:srgbClr val="003F72"/>
                </a:solidFill>
                <a:latin typeface="Georgia" panose="02040502050405020303" pitchFamily="18" charset="0"/>
              </a:rPr>
              <a:t>A plain language exercise </a:t>
            </a:r>
          </a:p>
        </p:txBody>
      </p:sp>
      <p:sp>
        <p:nvSpPr>
          <p:cNvPr id="3" name="Subtitle 2">
            <a:extLst>
              <a:ext uri="{FF2B5EF4-FFF2-40B4-BE49-F238E27FC236}">
                <a16:creationId xmlns:a16="http://schemas.microsoft.com/office/drawing/2014/main" id="{978CAFAD-BC5B-4110-B268-CC194C026ECD}"/>
              </a:ext>
            </a:extLst>
          </p:cNvPr>
          <p:cNvSpPr>
            <a:spLocks noGrp="1"/>
          </p:cNvSpPr>
          <p:nvPr>
            <p:ph type="subTitle" idx="1"/>
          </p:nvPr>
        </p:nvSpPr>
        <p:spPr>
          <a:xfrm>
            <a:off x="1143000" y="3092142"/>
            <a:ext cx="6858000" cy="2424691"/>
          </a:xfrm>
        </p:spPr>
        <p:txBody>
          <a:bodyPr>
            <a:normAutofit fontScale="92500" lnSpcReduction="20000"/>
          </a:bodyPr>
          <a:lstStyle/>
          <a:p>
            <a:r>
              <a:rPr lang="en-US" sz="3200" b="1" dirty="0">
                <a:solidFill>
                  <a:srgbClr val="003F72"/>
                </a:solidFill>
              </a:rPr>
              <a:t>Laura Rabuck</a:t>
            </a:r>
            <a:br>
              <a:rPr lang="en-US" sz="3200" b="1" dirty="0">
                <a:solidFill>
                  <a:srgbClr val="003F72"/>
                </a:solidFill>
              </a:rPr>
            </a:br>
            <a:br>
              <a:rPr lang="en-US" sz="1400" dirty="0">
                <a:solidFill>
                  <a:srgbClr val="003F72"/>
                </a:solidFill>
              </a:rPr>
            </a:br>
            <a:r>
              <a:rPr lang="en-US" sz="2200" dirty="0">
                <a:solidFill>
                  <a:srgbClr val="003F72"/>
                </a:solidFill>
                <a:hlinkClick r:id="rId2"/>
              </a:rPr>
              <a:t>Seattle Epidemiologic Research and Information Center</a:t>
            </a:r>
            <a:r>
              <a:rPr lang="en-US" sz="2200" dirty="0">
                <a:solidFill>
                  <a:srgbClr val="003F72"/>
                </a:solidFill>
              </a:rPr>
              <a:t> (ERIC)</a:t>
            </a:r>
          </a:p>
          <a:p>
            <a:r>
              <a:rPr lang="en-US" sz="2200" dirty="0">
                <a:solidFill>
                  <a:srgbClr val="003F72"/>
                </a:solidFill>
                <a:hlinkClick r:id="rId3"/>
              </a:rPr>
              <a:t>Cooperative Studies Program</a:t>
            </a:r>
            <a:r>
              <a:rPr lang="en-US" sz="2200" dirty="0">
                <a:solidFill>
                  <a:srgbClr val="003F72"/>
                </a:solidFill>
              </a:rPr>
              <a:t> (CSP)</a:t>
            </a:r>
          </a:p>
          <a:p>
            <a:r>
              <a:rPr lang="en-US" sz="2200" dirty="0">
                <a:solidFill>
                  <a:srgbClr val="003F72"/>
                </a:solidFill>
              </a:rPr>
              <a:t>Office of Research and Development (ORD)</a:t>
            </a:r>
          </a:p>
          <a:p>
            <a:r>
              <a:rPr lang="en-US" sz="2200" dirty="0">
                <a:solidFill>
                  <a:srgbClr val="003F72"/>
                </a:solidFill>
              </a:rPr>
              <a:t>Department of Veterans Affairs (VA)</a:t>
            </a:r>
          </a:p>
          <a:p>
            <a:r>
              <a:rPr lang="en-US" sz="2900" dirty="0">
                <a:solidFill>
                  <a:srgbClr val="003F72"/>
                </a:solidFill>
              </a:rPr>
              <a:t> August 2022 </a:t>
            </a:r>
            <a:endParaRPr lang="en-US" dirty="0">
              <a:solidFill>
                <a:srgbClr val="003F72"/>
              </a:solidFill>
            </a:endParaRPr>
          </a:p>
        </p:txBody>
      </p:sp>
      <p:cxnSp>
        <p:nvCxnSpPr>
          <p:cNvPr id="9" name="Straight Connector 8">
            <a:extLst>
              <a:ext uri="{FF2B5EF4-FFF2-40B4-BE49-F238E27FC236}">
                <a16:creationId xmlns:a16="http://schemas.microsoft.com/office/drawing/2014/main" id="{2026DCB1-F487-4201-81A5-02C627EBD8C3}"/>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89F9B5-721D-4F73-B14E-1F625DCC1B9D}"/>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pic>
        <p:nvPicPr>
          <p:cNvPr id="12" name="Picture 11" descr="The VA logo and tag. There is &quot;VA&quot; in all caps and black text. &#10;&#10;To the right is the VA's logo. It is a circle coined shaped logo. A light blue background with a bald eagle clutching two American flags with its talons. The flag facing the left is the original American flag representing the thirteen colonies. The flag to the right is the current American flag representing the 50 states. Above the eagle is 5 gold stars in a smaller circle. Around this is a dark blue circle with gold text overlayed in all caps that says, &quot;Department of Veteran's Affairs&quot; and &quot;United stated of America&quot;. A braided gold rope is wrapped around the text. &#10;&#10;To the right of the logo in black text is, &quot;U.S. Department of Veterans Affairs&quot;. Underneath is text in light black that says &quot;Veterans Health Administration&quot;. Underneath is text in light gray that says, &quot;Cooperative Studies Program&quot;">
            <a:extLst>
              <a:ext uri="{FF2B5EF4-FFF2-40B4-BE49-F238E27FC236}">
                <a16:creationId xmlns:a16="http://schemas.microsoft.com/office/drawing/2014/main" id="{D428DD1D-C405-4794-B1F0-4368EC8A39A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668" y="5516833"/>
            <a:ext cx="5667219" cy="1188720"/>
          </a:xfrm>
          <a:prstGeom prst="rect">
            <a:avLst/>
          </a:prstGeom>
        </p:spPr>
      </p:pic>
    </p:spTree>
    <p:extLst>
      <p:ext uri="{BB962C8B-B14F-4D97-AF65-F5344CB8AC3E}">
        <p14:creationId xmlns:p14="http://schemas.microsoft.com/office/powerpoint/2010/main" val="136977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Our Jargon Madness</a:t>
            </a:r>
            <a:endParaRPr lang="en-US" sz="2500" b="1" dirty="0">
              <a:solidFill>
                <a:srgbClr val="003F72"/>
              </a:solidFill>
              <a:latin typeface="Georgia" panose="02040502050405020303" pitchFamily="18" charset="0"/>
            </a:endParaRPr>
          </a:p>
        </p:txBody>
      </p:sp>
      <p:sp>
        <p:nvSpPr>
          <p:cNvPr id="3" name="Content Placeholder 2" descr="An emoji with two yellow colored hands raised to the sky in appreciation.">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Took place in </a:t>
            </a:r>
          </a:p>
          <a:p>
            <a:pPr lvl="1">
              <a:buFont typeface="Wingdings" panose="05000000000000000000" pitchFamily="2" charset="2"/>
              <a:buChar char="§"/>
            </a:pPr>
            <a:r>
              <a:rPr lang="en-US" dirty="0">
                <a:solidFill>
                  <a:srgbClr val="003F72"/>
                </a:solidFill>
              </a:rPr>
              <a:t>2013 (Champion: Giving 110%)</a:t>
            </a:r>
          </a:p>
          <a:p>
            <a:pPr lvl="1">
              <a:buFont typeface="Wingdings" panose="05000000000000000000" pitchFamily="2" charset="2"/>
              <a:buChar char="§"/>
            </a:pPr>
            <a:r>
              <a:rPr lang="en-US" dirty="0">
                <a:solidFill>
                  <a:srgbClr val="003F72"/>
                </a:solidFill>
              </a:rPr>
              <a:t>2014 (Champion: Bandwidth)</a:t>
            </a:r>
          </a:p>
          <a:p>
            <a:pPr lvl="1">
              <a:buFont typeface="Wingdings" panose="05000000000000000000" pitchFamily="2" charset="2"/>
              <a:buChar char="§"/>
            </a:pPr>
            <a:r>
              <a:rPr lang="en-US" strike="sngStrike" dirty="0">
                <a:solidFill>
                  <a:srgbClr val="003F72"/>
                </a:solidFill>
              </a:rPr>
              <a:t>2020 (cancelled due to COVID-19) </a:t>
            </a:r>
          </a:p>
          <a:p>
            <a:pPr lvl="1">
              <a:buFont typeface="Wingdings" panose="05000000000000000000" pitchFamily="2" charset="2"/>
              <a:buChar char="§"/>
            </a:pPr>
            <a:r>
              <a:rPr lang="en-US" dirty="0">
                <a:solidFill>
                  <a:srgbClr val="003F72"/>
                </a:solidFill>
              </a:rPr>
              <a:t>2021 (Champion: Boil the ocean)</a:t>
            </a:r>
          </a:p>
          <a:p>
            <a:pPr lvl="1">
              <a:buFont typeface="Wingdings" panose="05000000000000000000" pitchFamily="2" charset="2"/>
              <a:buChar char="§"/>
            </a:pPr>
            <a:r>
              <a:rPr lang="en-US" dirty="0">
                <a:solidFill>
                  <a:srgbClr val="003F72"/>
                </a:solidFill>
              </a:rPr>
              <a:t>2022 (Champion: Bleeding edge)</a:t>
            </a:r>
            <a:br>
              <a:rPr lang="en-US" dirty="0">
                <a:solidFill>
                  <a:srgbClr val="003F72"/>
                </a:solidFill>
              </a:rPr>
            </a:br>
            <a:br>
              <a:rPr lang="en-US" sz="500" dirty="0">
                <a:solidFill>
                  <a:srgbClr val="003F72"/>
                </a:solidFill>
              </a:rPr>
            </a:br>
            <a:endParaRPr lang="en-US" sz="500" dirty="0">
              <a:solidFill>
                <a:srgbClr val="003F72"/>
              </a:solidFill>
            </a:endParaRPr>
          </a:p>
          <a:p>
            <a:pPr>
              <a:buFont typeface="Wingdings" panose="05000000000000000000" pitchFamily="2" charset="2"/>
              <a:buChar char="§"/>
            </a:pPr>
            <a:r>
              <a:rPr lang="en-US" dirty="0">
                <a:solidFill>
                  <a:srgbClr val="003F72"/>
                </a:solidFill>
              </a:rPr>
              <a:t>Used different approaches each time – started with a large printed bracket, paper voting via a decorated shoe box and moved to everything being online </a:t>
            </a:r>
            <a:br>
              <a:rPr lang="en-US" dirty="0">
                <a:solidFill>
                  <a:srgbClr val="003F72"/>
                </a:solidFill>
              </a:rPr>
            </a:br>
            <a:endParaRPr lang="en-US" sz="900" dirty="0">
              <a:solidFill>
                <a:srgbClr val="003F72"/>
              </a:solidFill>
            </a:endParaRPr>
          </a:p>
          <a:p>
            <a:pPr>
              <a:buFont typeface="Wingdings" panose="05000000000000000000" pitchFamily="2" charset="2"/>
              <a:buChar char="§"/>
            </a:pPr>
            <a:r>
              <a:rPr lang="en-US" dirty="0">
                <a:solidFill>
                  <a:srgbClr val="003F72"/>
                </a:solidFill>
              </a:rPr>
              <a:t>All started thanks to a former colleague, Margaret 🙌</a:t>
            </a:r>
          </a:p>
          <a:p>
            <a:pPr>
              <a:buFont typeface="Wingdings" panose="05000000000000000000" pitchFamily="2" charset="2"/>
              <a:buChar char="§"/>
            </a:pPr>
            <a:endParaRPr lang="en-US" sz="1300" dirty="0">
              <a:solidFill>
                <a:srgbClr val="003F72"/>
              </a:solidFill>
            </a:endParaRPr>
          </a:p>
          <a:p>
            <a:pPr marL="0" indent="0">
              <a:buNone/>
            </a:pPr>
            <a:endParaRPr lang="en-US" sz="1000" dirty="0">
              <a:solidFill>
                <a:srgbClr val="003F72"/>
              </a:solidFill>
            </a:endParaRP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10</a:t>
            </a:fld>
            <a:endParaRPr lang="en-US" dirty="0"/>
          </a:p>
        </p:txBody>
      </p:sp>
      <p:cxnSp>
        <p:nvCxnSpPr>
          <p:cNvPr id="8" name="Straight Connector 7">
            <a:extLst>
              <a:ext uri="{FF2B5EF4-FFF2-40B4-BE49-F238E27FC236}">
                <a16:creationId xmlns:a16="http://schemas.microsoft.com/office/drawing/2014/main" id="{6C9209E8-75F7-4844-A24D-E87C9E32F513}"/>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B86B02-E669-44B1-A379-BEE0EF0C6FFE}"/>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66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Preparation checklist</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511676"/>
          </a:xfrm>
        </p:spPr>
        <p:txBody>
          <a:bodyPr>
            <a:normAutofit fontScale="77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Confirm </a:t>
            </a:r>
            <a:r>
              <a:rPr lang="en-US" b="1" dirty="0">
                <a:solidFill>
                  <a:srgbClr val="003F72"/>
                </a:solidFill>
              </a:rPr>
              <a:t>leadership buy-in </a:t>
            </a:r>
            <a:r>
              <a:rPr lang="en-US" dirty="0">
                <a:solidFill>
                  <a:srgbClr val="003F72"/>
                </a:solidFill>
              </a:rPr>
              <a:t>and if there’s an </a:t>
            </a:r>
            <a:r>
              <a:rPr lang="en-US" b="1" dirty="0">
                <a:solidFill>
                  <a:srgbClr val="003F72"/>
                </a:solidFill>
              </a:rPr>
              <a:t>audience </a:t>
            </a:r>
          </a:p>
          <a:p>
            <a:pPr>
              <a:buFont typeface="Wingdings" panose="05000000000000000000" pitchFamily="2" charset="2"/>
              <a:buChar char="§"/>
            </a:pPr>
            <a:r>
              <a:rPr lang="en-US" dirty="0">
                <a:solidFill>
                  <a:srgbClr val="003F72"/>
                </a:solidFill>
              </a:rPr>
              <a:t>Confirm your </a:t>
            </a:r>
            <a:r>
              <a:rPr lang="en-US" b="1" dirty="0">
                <a:solidFill>
                  <a:srgbClr val="003F72"/>
                </a:solidFill>
              </a:rPr>
              <a:t>champions/sponsors</a:t>
            </a:r>
            <a:r>
              <a:rPr lang="en-US" dirty="0">
                <a:solidFill>
                  <a:srgbClr val="003F72"/>
                </a:solidFill>
              </a:rPr>
              <a:t> and </a:t>
            </a:r>
            <a:r>
              <a:rPr lang="en-US" b="1" dirty="0">
                <a:solidFill>
                  <a:srgbClr val="003F72"/>
                </a:solidFill>
              </a:rPr>
              <a:t>partners</a:t>
            </a:r>
          </a:p>
          <a:p>
            <a:pPr>
              <a:buFont typeface="Wingdings" panose="05000000000000000000" pitchFamily="2" charset="2"/>
              <a:buChar char="§"/>
            </a:pPr>
            <a:r>
              <a:rPr lang="en-US" dirty="0">
                <a:solidFill>
                  <a:srgbClr val="003F72"/>
                </a:solidFill>
              </a:rPr>
              <a:t>Confirm </a:t>
            </a:r>
            <a:r>
              <a:rPr lang="en-US" b="1" dirty="0">
                <a:solidFill>
                  <a:srgbClr val="003F72"/>
                </a:solidFill>
              </a:rPr>
              <a:t>staffing support</a:t>
            </a:r>
            <a:r>
              <a:rPr lang="en-US" dirty="0">
                <a:solidFill>
                  <a:srgbClr val="003F72"/>
                </a:solidFill>
              </a:rPr>
              <a:t> </a:t>
            </a:r>
          </a:p>
          <a:p>
            <a:pPr>
              <a:buFont typeface="Wingdings" panose="05000000000000000000" pitchFamily="2" charset="2"/>
              <a:buChar char="§"/>
            </a:pPr>
            <a:r>
              <a:rPr lang="en-US" dirty="0">
                <a:solidFill>
                  <a:srgbClr val="003F72"/>
                </a:solidFill>
              </a:rPr>
              <a:t>Confirm </a:t>
            </a:r>
            <a:r>
              <a:rPr lang="en-US" b="1" dirty="0">
                <a:solidFill>
                  <a:srgbClr val="003F72"/>
                </a:solidFill>
              </a:rPr>
              <a:t>language</a:t>
            </a:r>
            <a:r>
              <a:rPr lang="en-US" dirty="0">
                <a:solidFill>
                  <a:srgbClr val="003F72"/>
                </a:solidFill>
              </a:rPr>
              <a:t> </a:t>
            </a:r>
          </a:p>
          <a:p>
            <a:pPr>
              <a:buFont typeface="Wingdings" panose="05000000000000000000" pitchFamily="2" charset="2"/>
              <a:buChar char="§"/>
            </a:pPr>
            <a:r>
              <a:rPr lang="en-US" dirty="0">
                <a:solidFill>
                  <a:srgbClr val="003F72"/>
                </a:solidFill>
              </a:rPr>
              <a:t>Decide </a:t>
            </a:r>
            <a:r>
              <a:rPr lang="en-US" b="1" dirty="0">
                <a:solidFill>
                  <a:srgbClr val="003F72"/>
                </a:solidFill>
              </a:rPr>
              <a:t>bracket size </a:t>
            </a:r>
            <a:r>
              <a:rPr lang="en-US" dirty="0">
                <a:solidFill>
                  <a:srgbClr val="003F72"/>
                </a:solidFill>
              </a:rPr>
              <a:t>and corresponding </a:t>
            </a:r>
            <a:r>
              <a:rPr lang="en-US" b="1" dirty="0">
                <a:solidFill>
                  <a:srgbClr val="003F72"/>
                </a:solidFill>
              </a:rPr>
              <a:t>timeline</a:t>
            </a:r>
            <a:r>
              <a:rPr lang="en-US" dirty="0">
                <a:solidFill>
                  <a:srgbClr val="003F72"/>
                </a:solidFill>
              </a:rPr>
              <a:t> </a:t>
            </a:r>
          </a:p>
          <a:p>
            <a:pPr>
              <a:buFont typeface="Wingdings" panose="05000000000000000000" pitchFamily="2" charset="2"/>
              <a:buChar char="§"/>
            </a:pPr>
            <a:r>
              <a:rPr lang="en-US" dirty="0">
                <a:solidFill>
                  <a:srgbClr val="003F72"/>
                </a:solidFill>
              </a:rPr>
              <a:t>Decide (and test) where you’ll </a:t>
            </a:r>
            <a:r>
              <a:rPr lang="en-US" b="1" dirty="0">
                <a:solidFill>
                  <a:srgbClr val="003F72"/>
                </a:solidFill>
              </a:rPr>
              <a:t>host</a:t>
            </a:r>
            <a:r>
              <a:rPr lang="en-US" dirty="0">
                <a:solidFill>
                  <a:srgbClr val="003F72"/>
                </a:solidFill>
              </a:rPr>
              <a:t> it and how </a:t>
            </a:r>
            <a:r>
              <a:rPr lang="en-US" b="1" dirty="0">
                <a:solidFill>
                  <a:srgbClr val="003F72"/>
                </a:solidFill>
              </a:rPr>
              <a:t>voting</a:t>
            </a:r>
            <a:r>
              <a:rPr lang="en-US" dirty="0">
                <a:solidFill>
                  <a:srgbClr val="003F72"/>
                </a:solidFill>
              </a:rPr>
              <a:t> will work</a:t>
            </a:r>
          </a:p>
          <a:p>
            <a:pPr>
              <a:buFont typeface="Wingdings" panose="05000000000000000000" pitchFamily="2" charset="2"/>
              <a:buChar char="§"/>
            </a:pPr>
            <a:r>
              <a:rPr lang="en-US" dirty="0">
                <a:solidFill>
                  <a:srgbClr val="003F72"/>
                </a:solidFill>
              </a:rPr>
              <a:t>Decide how to </a:t>
            </a:r>
            <a:r>
              <a:rPr lang="en-US" b="1" dirty="0">
                <a:solidFill>
                  <a:srgbClr val="003F72"/>
                </a:solidFill>
              </a:rPr>
              <a:t>identify jargon </a:t>
            </a:r>
          </a:p>
          <a:p>
            <a:pPr>
              <a:buFont typeface="Wingdings" panose="05000000000000000000" pitchFamily="2" charset="2"/>
              <a:buChar char="§"/>
            </a:pPr>
            <a:r>
              <a:rPr lang="en-US" dirty="0">
                <a:solidFill>
                  <a:srgbClr val="003F72"/>
                </a:solidFill>
              </a:rPr>
              <a:t>Develop a </a:t>
            </a:r>
            <a:r>
              <a:rPr lang="en-US" b="1" dirty="0">
                <a:solidFill>
                  <a:srgbClr val="003F72"/>
                </a:solidFill>
              </a:rPr>
              <a:t>marketing plan</a:t>
            </a:r>
            <a:r>
              <a:rPr lang="en-US" dirty="0">
                <a:solidFill>
                  <a:srgbClr val="003F72"/>
                </a:solidFill>
              </a:rPr>
              <a:t>, however small (but mighty!)</a:t>
            </a:r>
          </a:p>
          <a:p>
            <a:pPr>
              <a:buFont typeface="Wingdings" panose="05000000000000000000" pitchFamily="2" charset="2"/>
              <a:buChar char="§"/>
            </a:pPr>
            <a:r>
              <a:rPr lang="en-US" dirty="0">
                <a:solidFill>
                  <a:srgbClr val="003F72"/>
                </a:solidFill>
              </a:rPr>
              <a:t>Research and draft ideas for </a:t>
            </a:r>
            <a:r>
              <a:rPr lang="en-US" b="1" dirty="0">
                <a:solidFill>
                  <a:srgbClr val="003F72"/>
                </a:solidFill>
              </a:rPr>
              <a:t>education</a:t>
            </a:r>
          </a:p>
          <a:p>
            <a:pPr>
              <a:buFont typeface="Wingdings" panose="05000000000000000000" pitchFamily="2" charset="2"/>
              <a:buChar char="§"/>
            </a:pPr>
            <a:r>
              <a:rPr lang="en-US" dirty="0">
                <a:solidFill>
                  <a:srgbClr val="003F72"/>
                </a:solidFill>
              </a:rPr>
              <a:t>Decide on </a:t>
            </a:r>
            <a:r>
              <a:rPr lang="en-US" b="1" dirty="0">
                <a:solidFill>
                  <a:srgbClr val="003F72"/>
                </a:solidFill>
              </a:rPr>
              <a:t>post-event survey</a:t>
            </a:r>
          </a:p>
          <a:p>
            <a:pPr>
              <a:buFont typeface="Wingdings" panose="05000000000000000000" pitchFamily="2" charset="2"/>
              <a:buChar char="§"/>
            </a:pPr>
            <a:r>
              <a:rPr lang="en-US" dirty="0">
                <a:solidFill>
                  <a:srgbClr val="003F72"/>
                </a:solidFill>
              </a:rPr>
              <a:t>Start now! </a:t>
            </a:r>
            <a:r>
              <a:rPr lang="en-US" dirty="0">
                <a:solidFill>
                  <a:srgbClr val="003F72"/>
                </a:solidFill>
                <a:sym typeface="Wingdings" panose="05000000000000000000" pitchFamily="2" charset="2"/>
              </a:rPr>
              <a:t>3/16/2023 will arrive quickly</a:t>
            </a: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11</a:t>
            </a:fld>
            <a:endParaRPr lang="en-US" dirty="0"/>
          </a:p>
        </p:txBody>
      </p:sp>
      <p:cxnSp>
        <p:nvCxnSpPr>
          <p:cNvPr id="8" name="Straight Connector 7">
            <a:extLst>
              <a:ext uri="{FF2B5EF4-FFF2-40B4-BE49-F238E27FC236}">
                <a16:creationId xmlns:a16="http://schemas.microsoft.com/office/drawing/2014/main" id="{F199BFE5-FFD8-4E5A-A1F6-DA4AF102E940}"/>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97C86E-3A62-4E5E-8993-52A2AFEF2948}"/>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6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Leadership and audience</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b="1" dirty="0">
                <a:solidFill>
                  <a:srgbClr val="003F72"/>
                </a:solidFill>
              </a:rPr>
              <a:t>Leadership</a:t>
            </a:r>
            <a:r>
              <a:rPr lang="en-US" dirty="0">
                <a:solidFill>
                  <a:srgbClr val="003F72"/>
                </a:solidFill>
              </a:rPr>
              <a:t> </a:t>
            </a:r>
          </a:p>
          <a:p>
            <a:pPr lvl="1">
              <a:buFont typeface="Wingdings" panose="05000000000000000000" pitchFamily="2" charset="2"/>
              <a:buChar char="§"/>
            </a:pPr>
            <a:r>
              <a:rPr lang="en-US" dirty="0">
                <a:solidFill>
                  <a:srgbClr val="003F72"/>
                </a:solidFill>
              </a:rPr>
              <a:t>Confirm with necessary levels of leadership  </a:t>
            </a:r>
            <a:br>
              <a:rPr lang="en-US" dirty="0">
                <a:solidFill>
                  <a:srgbClr val="003F72"/>
                </a:solidFill>
              </a:rPr>
            </a:br>
            <a:br>
              <a:rPr lang="en-US" sz="500" dirty="0">
                <a:solidFill>
                  <a:srgbClr val="003F72"/>
                </a:solidFill>
              </a:rPr>
            </a:br>
            <a:endParaRPr lang="en-US" sz="500" dirty="0">
              <a:solidFill>
                <a:srgbClr val="003F72"/>
              </a:solidFill>
            </a:endParaRPr>
          </a:p>
          <a:p>
            <a:pPr lvl="1">
              <a:buFont typeface="Wingdings" panose="05000000000000000000" pitchFamily="2" charset="2"/>
              <a:buChar char="§"/>
            </a:pPr>
            <a:r>
              <a:rPr lang="en-US" dirty="0">
                <a:solidFill>
                  <a:srgbClr val="003F72"/>
                </a:solidFill>
              </a:rPr>
              <a:t>When explaining Jargon Madness, tie it to existing education, employee engagement, or other known leadership goals or efforts </a:t>
            </a:r>
          </a:p>
          <a:p>
            <a:pPr marL="0" indent="0">
              <a:buNone/>
            </a:pPr>
            <a:endParaRPr lang="en-US" sz="900" dirty="0">
              <a:solidFill>
                <a:srgbClr val="003F72"/>
              </a:solidFill>
            </a:endParaRPr>
          </a:p>
          <a:p>
            <a:pPr>
              <a:buFont typeface="Wingdings" panose="05000000000000000000" pitchFamily="2" charset="2"/>
              <a:buChar char="§"/>
            </a:pPr>
            <a:r>
              <a:rPr lang="en-US" b="1" dirty="0">
                <a:solidFill>
                  <a:srgbClr val="003F72"/>
                </a:solidFill>
              </a:rPr>
              <a:t>Audience</a:t>
            </a:r>
            <a:r>
              <a:rPr lang="en-US" dirty="0">
                <a:solidFill>
                  <a:srgbClr val="003F72"/>
                </a:solidFill>
              </a:rPr>
              <a:t> </a:t>
            </a:r>
          </a:p>
          <a:p>
            <a:pPr lvl="1">
              <a:buFont typeface="Wingdings" panose="05000000000000000000" pitchFamily="2" charset="2"/>
              <a:buChar char="§"/>
            </a:pPr>
            <a:r>
              <a:rPr lang="en-US" dirty="0">
                <a:solidFill>
                  <a:srgbClr val="003F72"/>
                </a:solidFill>
              </a:rPr>
              <a:t>Understand the audience(s) you’re trying to reach so you can create an experience that works for them </a:t>
            </a:r>
          </a:p>
          <a:p>
            <a:pPr marL="0" indent="0">
              <a:buNone/>
            </a:pPr>
            <a:endParaRPr lang="en-US" sz="900" dirty="0">
              <a:solidFill>
                <a:srgbClr val="003F72"/>
              </a:solidFill>
            </a:endParaRPr>
          </a:p>
          <a:p>
            <a:pPr lvl="1">
              <a:buFont typeface="Wingdings" panose="05000000000000000000" pitchFamily="2" charset="2"/>
              <a:buChar char="§"/>
            </a:pPr>
            <a:r>
              <a:rPr lang="en-US" dirty="0">
                <a:solidFill>
                  <a:srgbClr val="003F72"/>
                </a:solidFill>
              </a:rPr>
              <a:t>Consider starting small as proof of concept and then expand </a:t>
            </a:r>
          </a:p>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endParaRPr lang="en-US" sz="1300" dirty="0">
              <a:solidFill>
                <a:srgbClr val="003F72"/>
              </a:solidFill>
            </a:endParaRPr>
          </a:p>
          <a:p>
            <a:pPr marL="0" indent="0">
              <a:buNone/>
            </a:pP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solidFill>
                  <a:schemeClr val="tx1"/>
                </a:solidFill>
              </a:rPr>
              <a:t>12</a:t>
            </a:fld>
            <a:endParaRPr lang="en-US" dirty="0">
              <a:solidFill>
                <a:schemeClr val="tx1"/>
              </a:solidFill>
            </a:endParaRPr>
          </a:p>
        </p:txBody>
      </p:sp>
      <p:cxnSp>
        <p:nvCxnSpPr>
          <p:cNvPr id="8" name="Straight Connector 7">
            <a:extLst>
              <a:ext uri="{FF2B5EF4-FFF2-40B4-BE49-F238E27FC236}">
                <a16:creationId xmlns:a16="http://schemas.microsoft.com/office/drawing/2014/main" id="{0F819A45-48AA-4A61-954E-DA657DE5C0C5}"/>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6C63FA-F490-4046-97C6-ACAEB912D6D6}"/>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64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Champions and partners</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Identify a </a:t>
            </a:r>
            <a:r>
              <a:rPr lang="en-US" b="1" dirty="0">
                <a:solidFill>
                  <a:srgbClr val="003F72"/>
                </a:solidFill>
              </a:rPr>
              <a:t>champion</a:t>
            </a:r>
            <a:r>
              <a:rPr lang="en-US" dirty="0">
                <a:solidFill>
                  <a:srgbClr val="003F72"/>
                </a:solidFill>
              </a:rPr>
              <a:t>: A fierce supporter who provides resources, expertise, and moral support. An informal role held by an executive or someone in senior management</a:t>
            </a:r>
            <a:br>
              <a:rPr lang="en-US" dirty="0">
                <a:solidFill>
                  <a:srgbClr val="003F72"/>
                </a:solidFill>
              </a:rPr>
            </a:br>
            <a:br>
              <a:rPr lang="en-US" sz="900" dirty="0">
                <a:solidFill>
                  <a:srgbClr val="003F72"/>
                </a:solidFill>
              </a:rPr>
            </a:br>
            <a:endParaRPr lang="en-US" sz="900" dirty="0">
              <a:solidFill>
                <a:srgbClr val="003F72"/>
              </a:solidFill>
            </a:endParaRPr>
          </a:p>
          <a:p>
            <a:pPr>
              <a:buFont typeface="Wingdings" panose="05000000000000000000" pitchFamily="2" charset="2"/>
              <a:buChar char="§"/>
            </a:pPr>
            <a:r>
              <a:rPr lang="en-US" dirty="0">
                <a:solidFill>
                  <a:srgbClr val="003F72"/>
                </a:solidFill>
              </a:rPr>
              <a:t>Identify </a:t>
            </a:r>
            <a:r>
              <a:rPr lang="en-US" b="1" dirty="0">
                <a:solidFill>
                  <a:srgbClr val="003F72"/>
                </a:solidFill>
              </a:rPr>
              <a:t>partner(s)</a:t>
            </a:r>
            <a:r>
              <a:rPr lang="en-US" dirty="0">
                <a:solidFill>
                  <a:srgbClr val="003F72"/>
                </a:solidFill>
              </a:rPr>
              <a:t>: People, groups, or offices who will collaborate with you on some or all tasks</a:t>
            </a:r>
          </a:p>
          <a:p>
            <a:pPr marL="0"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Neither are required, but could be instrumental in leading Jargon Madness across a wide audience</a:t>
            </a:r>
          </a:p>
          <a:p>
            <a:pPr marL="0" indent="0">
              <a:buNone/>
            </a:pPr>
            <a:endParaRPr lang="en-US" dirty="0">
              <a:solidFill>
                <a:srgbClr val="003F72"/>
              </a:solidFill>
            </a:endParaRPr>
          </a:p>
          <a:p>
            <a:pPr>
              <a:buFont typeface="Wingdings" panose="05000000000000000000" pitchFamily="2" charset="2"/>
              <a:buChar char="§"/>
            </a:pPr>
            <a:endParaRPr lang="en-US" sz="1300" dirty="0">
              <a:solidFill>
                <a:srgbClr val="003F72"/>
              </a:solidFill>
            </a:endParaRPr>
          </a:p>
          <a:p>
            <a:pPr marL="0" indent="0">
              <a:buNone/>
            </a:pPr>
            <a:endParaRPr lang="en-US" sz="1000" dirty="0">
              <a:solidFill>
                <a:srgbClr val="003F72"/>
              </a:solidFill>
            </a:endParaRP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13</a:t>
            </a:fld>
            <a:endParaRPr lang="en-US" dirty="0"/>
          </a:p>
        </p:txBody>
      </p:sp>
      <p:cxnSp>
        <p:nvCxnSpPr>
          <p:cNvPr id="8" name="Straight Connector 7">
            <a:extLst>
              <a:ext uri="{FF2B5EF4-FFF2-40B4-BE49-F238E27FC236}">
                <a16:creationId xmlns:a16="http://schemas.microsoft.com/office/drawing/2014/main" id="{05A23FD5-2B7C-4441-9CE1-3D89581701E4}"/>
              </a:ext>
              <a:ext uri="{C183D7F6-B498-43B3-948B-1728B52AA6E4}">
                <adec:decorative xmlns:adec="http://schemas.microsoft.com/office/drawing/2017/decorative" val="1"/>
              </a:ext>
            </a:extLst>
          </p:cNvPr>
          <p:cNvCxnSpPr/>
          <p:nvPr/>
        </p:nvCxnSpPr>
        <p:spPr>
          <a:xfrm>
            <a:off x="45720" y="1420356"/>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1BD883-003F-4B8F-A72C-9737F725BF11}"/>
              </a:ext>
              <a:ext uri="{C183D7F6-B498-43B3-948B-1728B52AA6E4}">
                <adec:decorative xmlns:adec="http://schemas.microsoft.com/office/drawing/2017/decorative" val="1"/>
              </a:ext>
            </a:extLst>
          </p:cNvPr>
          <p:cNvCxnSpPr/>
          <p:nvPr/>
        </p:nvCxnSpPr>
        <p:spPr>
          <a:xfrm>
            <a:off x="45720" y="1534792"/>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2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Staffing</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We’ve used a team of 2 by default</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First year is the most time consuming, subsequent ones can be somewhat faster/easier</a:t>
            </a:r>
          </a:p>
          <a:p>
            <a:pPr marL="0"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The more you prepare the better </a:t>
            </a:r>
          </a:p>
          <a:p>
            <a:pPr lvl="1">
              <a:buFont typeface="Wingdings" panose="05000000000000000000" pitchFamily="2" charset="2"/>
              <a:buChar char="§"/>
            </a:pPr>
            <a:r>
              <a:rPr lang="en-US" dirty="0">
                <a:solidFill>
                  <a:srgbClr val="003F72"/>
                </a:solidFill>
              </a:rPr>
              <a:t>Education posts, style guide, voice/tone, images, </a:t>
            </a:r>
            <a:r>
              <a:rPr lang="en-US" dirty="0" err="1">
                <a:solidFill>
                  <a:srgbClr val="003F72"/>
                </a:solidFill>
              </a:rPr>
              <a:t>etc</a:t>
            </a:r>
            <a:r>
              <a:rPr lang="en-US" dirty="0">
                <a:solidFill>
                  <a:srgbClr val="003F72"/>
                </a:solidFill>
              </a:rPr>
              <a:t> </a:t>
            </a:r>
          </a:p>
          <a:p>
            <a:pPr lvl="1">
              <a:buFont typeface="Wingdings" panose="05000000000000000000" pitchFamily="2" charset="2"/>
              <a:buChar char="§"/>
            </a:pPr>
            <a:r>
              <a:rPr lang="en-US" dirty="0">
                <a:solidFill>
                  <a:srgbClr val="003F72"/>
                </a:solidFill>
              </a:rPr>
              <a:t>It moves fast </a:t>
            </a:r>
          </a:p>
          <a:p>
            <a:pPr lvl="1">
              <a:buFont typeface="Wingdings" panose="05000000000000000000" pitchFamily="2" charset="2"/>
              <a:buChar char="§"/>
            </a:pPr>
            <a:r>
              <a:rPr lang="en-US" dirty="0">
                <a:solidFill>
                  <a:srgbClr val="003F72"/>
                </a:solidFill>
              </a:rPr>
              <a:t>And you have the rest of your job to manage as well</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endParaRPr lang="en-US" sz="1300" dirty="0">
              <a:solidFill>
                <a:srgbClr val="003F72"/>
              </a:solidFill>
            </a:endParaRPr>
          </a:p>
          <a:p>
            <a:pPr marL="0" indent="0">
              <a:buNone/>
            </a:pP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14</a:t>
            </a:fld>
            <a:endParaRPr lang="en-US" dirty="0"/>
          </a:p>
        </p:txBody>
      </p:sp>
      <p:cxnSp>
        <p:nvCxnSpPr>
          <p:cNvPr id="8" name="Straight Connector 7">
            <a:extLst>
              <a:ext uri="{FF2B5EF4-FFF2-40B4-BE49-F238E27FC236}">
                <a16:creationId xmlns:a16="http://schemas.microsoft.com/office/drawing/2014/main" id="{600397DC-4BBB-4DB0-9860-570B83804283}"/>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E1EC43-B801-4A92-8B62-E04FE984030B}"/>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9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Confirm language (1)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461010" y="1639395"/>
            <a:ext cx="7886700" cy="4853467"/>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Don’t use these trademarked phrases</a:t>
            </a:r>
          </a:p>
          <a:p>
            <a:pPr lvl="1">
              <a:buFont typeface="Wingdings" panose="05000000000000000000" pitchFamily="2" charset="2"/>
              <a:buChar char="§"/>
            </a:pPr>
            <a:r>
              <a:rPr lang="en-US" dirty="0">
                <a:solidFill>
                  <a:srgbClr val="003F72"/>
                </a:solidFill>
              </a:rPr>
              <a:t>NCAA March Madness</a:t>
            </a:r>
          </a:p>
          <a:p>
            <a:pPr lvl="1">
              <a:buFont typeface="Wingdings" panose="05000000000000000000" pitchFamily="2" charset="2"/>
              <a:buChar char="§"/>
            </a:pPr>
            <a:r>
              <a:rPr lang="en-US" dirty="0">
                <a:solidFill>
                  <a:srgbClr val="003F72"/>
                </a:solidFill>
              </a:rPr>
              <a:t>March Madness</a:t>
            </a:r>
          </a:p>
          <a:p>
            <a:pPr lvl="1">
              <a:buFont typeface="Wingdings" panose="05000000000000000000" pitchFamily="2" charset="2"/>
              <a:buChar char="§"/>
            </a:pPr>
            <a:r>
              <a:rPr lang="en-US" dirty="0">
                <a:solidFill>
                  <a:srgbClr val="003F72"/>
                </a:solidFill>
              </a:rPr>
              <a:t>Sweet Sixteen</a:t>
            </a:r>
          </a:p>
          <a:p>
            <a:pPr lvl="1">
              <a:buFont typeface="Wingdings" panose="05000000000000000000" pitchFamily="2" charset="2"/>
              <a:buChar char="§"/>
            </a:pPr>
            <a:r>
              <a:rPr lang="en-US" dirty="0">
                <a:solidFill>
                  <a:srgbClr val="003F72"/>
                </a:solidFill>
              </a:rPr>
              <a:t>Elite Eight</a:t>
            </a:r>
          </a:p>
          <a:p>
            <a:pPr lvl="1">
              <a:buFont typeface="Wingdings" panose="05000000000000000000" pitchFamily="2" charset="2"/>
              <a:buChar char="§"/>
            </a:pPr>
            <a:r>
              <a:rPr lang="en-US" dirty="0">
                <a:solidFill>
                  <a:srgbClr val="003F72"/>
                </a:solidFill>
              </a:rPr>
              <a:t>Final Four </a:t>
            </a:r>
            <a:br>
              <a:rPr lang="en-US" dirty="0">
                <a:solidFill>
                  <a:srgbClr val="003F72"/>
                </a:solidFill>
              </a:rPr>
            </a:br>
            <a:br>
              <a:rPr lang="en-US" sz="500" dirty="0">
                <a:solidFill>
                  <a:srgbClr val="003F72"/>
                </a:solidFill>
              </a:rPr>
            </a:br>
            <a:endParaRPr lang="en-US" sz="500" dirty="0">
              <a:solidFill>
                <a:srgbClr val="003F72"/>
              </a:solidFill>
            </a:endParaRPr>
          </a:p>
          <a:p>
            <a:pPr>
              <a:buFont typeface="Wingdings" panose="05000000000000000000" pitchFamily="2" charset="2"/>
              <a:buChar char="§"/>
            </a:pPr>
            <a:r>
              <a:rPr lang="en-US" dirty="0">
                <a:solidFill>
                  <a:srgbClr val="003F72"/>
                </a:solidFill>
              </a:rPr>
              <a:t>Work with your agency legal office on specifics</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Use alternatives to break up rounds: Smashing Sixteen, Epic Eight, Fabulous Four</a:t>
            </a: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15</a:t>
            </a:fld>
            <a:endParaRPr lang="en-US" dirty="0"/>
          </a:p>
        </p:txBody>
      </p:sp>
      <p:cxnSp>
        <p:nvCxnSpPr>
          <p:cNvPr id="7" name="Straight Connector 6">
            <a:extLst>
              <a:ext uri="{FF2B5EF4-FFF2-40B4-BE49-F238E27FC236}">
                <a16:creationId xmlns:a16="http://schemas.microsoft.com/office/drawing/2014/main" id="{266579AB-7643-4E90-A3FA-376DFE8CB119}"/>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02EC7E-9C6F-49C3-AED9-E1F406CE5E46}"/>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10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Confirm language (2)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marL="457200" lvl="1" indent="0">
              <a:buNone/>
            </a:pPr>
            <a:br>
              <a:rPr lang="en-US" sz="1100" dirty="0">
                <a:solidFill>
                  <a:srgbClr val="003F72"/>
                </a:solidFill>
              </a:rPr>
            </a:br>
            <a:br>
              <a:rPr lang="en-US" sz="500" dirty="0">
                <a:solidFill>
                  <a:srgbClr val="003F72"/>
                </a:solidFill>
              </a:rPr>
            </a:br>
            <a:endParaRPr lang="en-US" sz="500" dirty="0">
              <a:solidFill>
                <a:srgbClr val="003F72"/>
              </a:solidFill>
            </a:endParaRPr>
          </a:p>
          <a:p>
            <a:pPr>
              <a:buFont typeface="Wingdings" panose="05000000000000000000" pitchFamily="2" charset="2"/>
              <a:buChar char="§"/>
            </a:pPr>
            <a:r>
              <a:rPr lang="en-US" sz="3200" dirty="0">
                <a:solidFill>
                  <a:srgbClr val="003F72"/>
                </a:solidFill>
              </a:rPr>
              <a:t>Be purposeful in your voice and tone </a:t>
            </a:r>
          </a:p>
          <a:p>
            <a:pPr marL="0" indent="0">
              <a:buNone/>
            </a:pPr>
            <a:endParaRPr lang="en-US" sz="1050" dirty="0">
              <a:solidFill>
                <a:srgbClr val="003F72"/>
              </a:solidFill>
            </a:endParaRPr>
          </a:p>
          <a:p>
            <a:pPr>
              <a:buFont typeface="Wingdings" panose="05000000000000000000" pitchFamily="2" charset="2"/>
              <a:buChar char="§"/>
            </a:pPr>
            <a:r>
              <a:rPr lang="en-US" sz="3200" dirty="0">
                <a:solidFill>
                  <a:srgbClr val="003F72"/>
                </a:solidFill>
              </a:rPr>
              <a:t>We set up the voting to be for the </a:t>
            </a:r>
            <a:r>
              <a:rPr lang="en-US" sz="3200" b="1" dirty="0">
                <a:solidFill>
                  <a:srgbClr val="003F72"/>
                </a:solidFill>
              </a:rPr>
              <a:t>most confusing </a:t>
            </a:r>
            <a:r>
              <a:rPr lang="en-US" sz="3200" dirty="0">
                <a:solidFill>
                  <a:srgbClr val="003F72"/>
                </a:solidFill>
              </a:rPr>
              <a:t>contender in each pair. That fit our goal to encourage dialogue instead of shaming. </a:t>
            </a:r>
          </a:p>
          <a:p>
            <a:pPr lvl="1">
              <a:buFont typeface="Wingdings" panose="05000000000000000000" pitchFamily="2" charset="2"/>
              <a:buChar char="§"/>
            </a:pPr>
            <a:r>
              <a:rPr lang="en-US" sz="2800" dirty="0">
                <a:solidFill>
                  <a:srgbClr val="003F72"/>
                </a:solidFill>
              </a:rPr>
              <a:t>Most people use jargon and what’s considered jargon isn’t universal. Create a reflective space to encourage change! </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16</a:t>
            </a:fld>
            <a:endParaRPr lang="en-US" dirty="0"/>
          </a:p>
        </p:txBody>
      </p:sp>
      <p:cxnSp>
        <p:nvCxnSpPr>
          <p:cNvPr id="7" name="Straight Connector 6">
            <a:extLst>
              <a:ext uri="{FF2B5EF4-FFF2-40B4-BE49-F238E27FC236}">
                <a16:creationId xmlns:a16="http://schemas.microsoft.com/office/drawing/2014/main" id="{BE5A1C3B-5962-4BD1-8D35-771223A06CA9}"/>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AE747D-4550-4836-B2B6-C2D382E1620D}"/>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26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Bracket size and timeline</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77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We’ve used 64, 32, and 16 contenders</a:t>
            </a:r>
          </a:p>
          <a:p>
            <a:pPr marL="0"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32 contenders is pretty perfect </a:t>
            </a:r>
          </a:p>
          <a:p>
            <a:pPr marL="0"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16 contenders is short but could be great for a first event </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While using 64 “only” adds an additional round, it required that we find additional jargon to supplement the submissions (we didn’t get enough) and that additional round made the whole thing feel much longer </a:t>
            </a:r>
          </a:p>
          <a:p>
            <a:pPr marL="0" indent="0">
              <a:buNone/>
            </a:pPr>
            <a:endParaRPr lang="en-US" sz="1100" dirty="0">
              <a:solidFill>
                <a:srgbClr val="003F72"/>
              </a:solidFill>
            </a:endParaRPr>
          </a:p>
          <a:p>
            <a:pPr>
              <a:buFont typeface="Wingdings" panose="05000000000000000000" pitchFamily="2" charset="2"/>
              <a:buChar char="§"/>
            </a:pPr>
            <a:r>
              <a:rPr lang="en-US" dirty="0">
                <a:solidFill>
                  <a:srgbClr val="003F72"/>
                </a:solidFill>
              </a:rPr>
              <a:t>Consider aligning your start with the college basketball version</a:t>
            </a:r>
          </a:p>
          <a:p>
            <a:pPr>
              <a:buFont typeface="Wingdings" panose="05000000000000000000" pitchFamily="2" charset="2"/>
              <a:buChar char="§"/>
            </a:pPr>
            <a:endParaRPr lang="en-US" sz="1300" dirty="0">
              <a:solidFill>
                <a:srgbClr val="003F72"/>
              </a:solidFill>
            </a:endParaRPr>
          </a:p>
          <a:p>
            <a:pPr>
              <a:buFont typeface="Wingdings" panose="05000000000000000000" pitchFamily="2" charset="2"/>
              <a:buChar char="§"/>
            </a:pPr>
            <a:r>
              <a:rPr lang="en-US" dirty="0">
                <a:solidFill>
                  <a:srgbClr val="003F72"/>
                </a:solidFill>
              </a:rPr>
              <a:t>How will you set up the bracket pairs? Random or purposefully?</a:t>
            </a:r>
          </a:p>
          <a:p>
            <a:pPr>
              <a:buFont typeface="Wingdings" panose="05000000000000000000" pitchFamily="2" charset="2"/>
              <a:buChar char="§"/>
            </a:pP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17</a:t>
            </a:fld>
            <a:endParaRPr lang="en-US" dirty="0"/>
          </a:p>
        </p:txBody>
      </p:sp>
      <p:cxnSp>
        <p:nvCxnSpPr>
          <p:cNvPr id="8" name="Straight Connector 7">
            <a:extLst>
              <a:ext uri="{FF2B5EF4-FFF2-40B4-BE49-F238E27FC236}">
                <a16:creationId xmlns:a16="http://schemas.microsoft.com/office/drawing/2014/main" id="{7065A9F4-4CD8-4EC0-B4E0-E43B8C60F2FC}"/>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C7FF96F-4765-47E9-8DE6-EE3CF8C7C77B}"/>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1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CA28513-86E7-438E-9D33-89A3302A3B95}"/>
              </a:ext>
            </a:extLst>
          </p:cNvPr>
          <p:cNvSpPr>
            <a:spLocks noGrp="1"/>
          </p:cNvSpPr>
          <p:nvPr>
            <p:ph type="title"/>
          </p:nvPr>
        </p:nvSpPr>
        <p:spPr>
          <a:xfrm>
            <a:off x="628650" y="365126"/>
            <a:ext cx="7886700" cy="1325563"/>
          </a:xfrm>
        </p:spPr>
        <p:txBody>
          <a:bodyPr/>
          <a:lstStyle/>
          <a:p>
            <a:r>
              <a:rPr lang="en-US" b="1" dirty="0">
                <a:solidFill>
                  <a:srgbClr val="003F72"/>
                </a:solidFill>
                <a:latin typeface="Georgia" panose="02040502050405020303" pitchFamily="18" charset="0"/>
              </a:rPr>
              <a:t>Our 2022 timeline (1)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3600" dirty="0">
                <a:solidFill>
                  <a:srgbClr val="003F72"/>
                </a:solidFill>
              </a:rPr>
              <a:t>32 contenders over 5 weeks </a:t>
            </a:r>
            <a:endParaRPr lang="en-US" sz="1400" dirty="0">
              <a:solidFill>
                <a:srgbClr val="003F72"/>
              </a:solidFill>
            </a:endParaRPr>
          </a:p>
          <a:p>
            <a:pPr lvl="1">
              <a:buFont typeface="Wingdings" panose="05000000000000000000" pitchFamily="2" charset="2"/>
              <a:buChar char="§"/>
            </a:pPr>
            <a:r>
              <a:rPr lang="en-US" sz="3200" dirty="0">
                <a:solidFill>
                  <a:srgbClr val="003F72"/>
                </a:solidFill>
              </a:rPr>
              <a:t>March 23: opened Jargon Madness space</a:t>
            </a:r>
          </a:p>
          <a:p>
            <a:pPr lvl="1">
              <a:buFont typeface="Wingdings" panose="05000000000000000000" pitchFamily="2" charset="2"/>
              <a:buChar char="§"/>
            </a:pPr>
            <a:r>
              <a:rPr lang="en-US" sz="3200" dirty="0">
                <a:solidFill>
                  <a:srgbClr val="003F72"/>
                </a:solidFill>
              </a:rPr>
              <a:t>March 24 – 31: submit jargon suggestions</a:t>
            </a:r>
          </a:p>
          <a:p>
            <a:pPr lvl="1">
              <a:buFont typeface="Wingdings" panose="05000000000000000000" pitchFamily="2" charset="2"/>
              <a:buChar char="§"/>
            </a:pPr>
            <a:r>
              <a:rPr lang="en-US" sz="3200" dirty="0">
                <a:solidFill>
                  <a:srgbClr val="003F72"/>
                </a:solidFill>
              </a:rPr>
              <a:t>April 1 – 6: Round 1 voting  </a:t>
            </a:r>
          </a:p>
          <a:p>
            <a:pPr lvl="1">
              <a:buFont typeface="Wingdings" panose="05000000000000000000" pitchFamily="2" charset="2"/>
              <a:buChar char="§"/>
            </a:pPr>
            <a:r>
              <a:rPr lang="en-US" sz="3200" dirty="0">
                <a:solidFill>
                  <a:srgbClr val="003F72"/>
                </a:solidFill>
              </a:rPr>
              <a:t>April 7 – 12: Round 2 voting  </a:t>
            </a:r>
          </a:p>
          <a:p>
            <a:pPr lvl="1">
              <a:buFont typeface="Wingdings" panose="05000000000000000000" pitchFamily="2" charset="2"/>
              <a:buChar char="§"/>
            </a:pPr>
            <a:r>
              <a:rPr lang="en-US" sz="3200" dirty="0">
                <a:solidFill>
                  <a:srgbClr val="003F72"/>
                </a:solidFill>
              </a:rPr>
              <a:t>April 13 – 18: Round 3 voting </a:t>
            </a:r>
          </a:p>
          <a:p>
            <a:pPr lvl="1">
              <a:buFont typeface="Wingdings" panose="05000000000000000000" pitchFamily="2" charset="2"/>
              <a:buChar char="§"/>
            </a:pPr>
            <a:r>
              <a:rPr lang="en-US" sz="3200" dirty="0">
                <a:solidFill>
                  <a:srgbClr val="003F72"/>
                </a:solidFill>
              </a:rPr>
              <a:t>April 19 – 22: Round 4 voting </a:t>
            </a:r>
          </a:p>
          <a:p>
            <a:pPr lvl="1">
              <a:buFont typeface="Wingdings" panose="05000000000000000000" pitchFamily="2" charset="2"/>
              <a:buChar char="§"/>
            </a:pPr>
            <a:r>
              <a:rPr lang="en-US" sz="3200" dirty="0">
                <a:solidFill>
                  <a:srgbClr val="003F72"/>
                </a:solidFill>
              </a:rPr>
              <a:t>April 25 – 28: Round 5 voting </a:t>
            </a:r>
          </a:p>
          <a:p>
            <a:pPr lvl="1">
              <a:buFont typeface="Wingdings" panose="05000000000000000000" pitchFamily="2" charset="2"/>
              <a:buChar char="§"/>
            </a:pPr>
            <a:r>
              <a:rPr lang="en-US" sz="3200" dirty="0">
                <a:solidFill>
                  <a:srgbClr val="003F72"/>
                </a:solidFill>
              </a:rPr>
              <a:t>April 29: Champion announced </a:t>
            </a:r>
            <a:endParaRPr lang="en-US" dirty="0">
              <a:solidFill>
                <a:srgbClr val="003F72"/>
              </a:solidFill>
            </a:endParaRP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 uri="{C183D7F6-B498-43B3-948B-1728B52AA6E4}">
                <adec:decorative xmlns:adec="http://schemas.microsoft.com/office/drawing/2017/decorative" val="0"/>
              </a:ext>
            </a:extLst>
          </p:cNvPr>
          <p:cNvSpPr>
            <a:spLocks noGrp="1"/>
          </p:cNvSpPr>
          <p:nvPr>
            <p:ph type="sldNum" sz="quarter" idx="12"/>
          </p:nvPr>
        </p:nvSpPr>
        <p:spPr/>
        <p:txBody>
          <a:bodyPr/>
          <a:lstStyle/>
          <a:p>
            <a:fld id="{5A7C3D64-A2A3-47CA-851F-829CB6EBDAD8}" type="slidenum">
              <a:rPr lang="en-US" smtClean="0"/>
              <a:t>18</a:t>
            </a:fld>
            <a:endParaRPr lang="en-US" dirty="0"/>
          </a:p>
        </p:txBody>
      </p:sp>
      <p:cxnSp>
        <p:nvCxnSpPr>
          <p:cNvPr id="8" name="Straight Connector 7">
            <a:extLst>
              <a:ext uri="{FF2B5EF4-FFF2-40B4-BE49-F238E27FC236}">
                <a16:creationId xmlns:a16="http://schemas.microsoft.com/office/drawing/2014/main" id="{D370DC3F-AD70-4EC7-B00F-0E48D7D76B29}"/>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A90C21-A834-4ADC-8099-A3DDF82F52FB}"/>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9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Our 2022 timeline (2)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Admin steps for each round </a:t>
            </a:r>
          </a:p>
          <a:p>
            <a:pPr lvl="1">
              <a:buFont typeface="Wingdings" panose="05000000000000000000" pitchFamily="2" charset="2"/>
              <a:buChar char="§"/>
            </a:pPr>
            <a:r>
              <a:rPr lang="en-US" dirty="0">
                <a:solidFill>
                  <a:srgbClr val="003F72"/>
                </a:solidFill>
              </a:rPr>
              <a:t>“Voting is open” posts </a:t>
            </a:r>
          </a:p>
          <a:p>
            <a:pPr lvl="1">
              <a:buFont typeface="Wingdings" panose="05000000000000000000" pitchFamily="2" charset="2"/>
              <a:buChar char="§"/>
            </a:pPr>
            <a:r>
              <a:rPr lang="en-US" dirty="0">
                <a:solidFill>
                  <a:srgbClr val="003F72"/>
                </a:solidFill>
              </a:rPr>
              <a:t>“Last day to vote in this round” posts</a:t>
            </a:r>
          </a:p>
          <a:p>
            <a:pPr lvl="1">
              <a:buFont typeface="Wingdings" panose="05000000000000000000" pitchFamily="2" charset="2"/>
              <a:buChar char="§"/>
            </a:pPr>
            <a:r>
              <a:rPr lang="en-US" dirty="0">
                <a:solidFill>
                  <a:srgbClr val="003F72"/>
                </a:solidFill>
              </a:rPr>
              <a:t>At least one education or engagement post per round </a:t>
            </a:r>
          </a:p>
          <a:p>
            <a:pPr lvl="1">
              <a:buFont typeface="Wingdings" panose="05000000000000000000" pitchFamily="2" charset="2"/>
              <a:buChar char="§"/>
            </a:pPr>
            <a:r>
              <a:rPr lang="en-US" dirty="0">
                <a:solidFill>
                  <a:srgbClr val="003F72"/>
                </a:solidFill>
              </a:rPr>
              <a:t>Encouraging and responding to conversations</a:t>
            </a:r>
          </a:p>
          <a:p>
            <a:pPr lvl="1">
              <a:buFont typeface="Wingdings" panose="05000000000000000000" pitchFamily="2" charset="2"/>
              <a:buChar char="§"/>
            </a:pPr>
            <a:r>
              <a:rPr lang="en-US" dirty="0">
                <a:solidFill>
                  <a:srgbClr val="003F72"/>
                </a:solidFill>
              </a:rPr>
              <a:t>Creating surveys for voting using survey software</a:t>
            </a:r>
          </a:p>
          <a:p>
            <a:pPr lvl="1">
              <a:buFont typeface="Wingdings" panose="05000000000000000000" pitchFamily="2" charset="2"/>
              <a:buChar char="§"/>
            </a:pPr>
            <a:r>
              <a:rPr lang="en-US" dirty="0">
                <a:solidFill>
                  <a:srgbClr val="003F72"/>
                </a:solidFill>
              </a:rPr>
              <a:t>Updating the bracket </a:t>
            </a:r>
          </a:p>
          <a:p>
            <a:pPr marL="457200" lvl="1"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Use software where you can create a checklist and assign due dates to different tasks to keep you on track</a:t>
            </a: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19</a:t>
            </a:fld>
            <a:endParaRPr lang="en-US" dirty="0"/>
          </a:p>
        </p:txBody>
      </p:sp>
      <p:cxnSp>
        <p:nvCxnSpPr>
          <p:cNvPr id="8" name="Straight Connector 7">
            <a:extLst>
              <a:ext uri="{FF2B5EF4-FFF2-40B4-BE49-F238E27FC236}">
                <a16:creationId xmlns:a16="http://schemas.microsoft.com/office/drawing/2014/main" id="{FED948E9-0364-4C0D-AFE8-63B3E36BF3AE}"/>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B306C5-7975-4426-B9C3-FA439E488977}"/>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37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Disclaimer</a:t>
            </a: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marL="0" indent="0" algn="just">
              <a:buNone/>
            </a:pPr>
            <a:r>
              <a:rPr lang="en-US" sz="4000" dirty="0">
                <a:solidFill>
                  <a:srgbClr val="003F72"/>
                </a:solidFill>
              </a:rPr>
              <a:t>The views expressed here are those of the author and do not necessarily reflect the position or policy of the Department of Veterans Affairs or the United States Government. </a:t>
            </a:r>
          </a:p>
          <a:p>
            <a:pPr>
              <a:buFont typeface="Wingdings" panose="05000000000000000000" pitchFamily="2" charset="2"/>
              <a:buChar char="§"/>
            </a:pPr>
            <a:endParaRPr lang="en-US" sz="1000" dirty="0">
              <a:solidFill>
                <a:srgbClr val="003F72"/>
              </a:solidFill>
            </a:endParaRPr>
          </a:p>
          <a:p>
            <a:pPr marL="0" indent="0">
              <a:buNone/>
            </a:pPr>
            <a:endParaRPr lang="en-US" sz="900" dirty="0">
              <a:solidFill>
                <a:srgbClr val="003F72"/>
              </a:solidFill>
            </a:endParaRPr>
          </a:p>
          <a:p>
            <a:pPr marL="0" indent="0">
              <a:buNone/>
            </a:pPr>
            <a:endParaRPr lang="en-US" sz="1100" dirty="0">
              <a:solidFill>
                <a:srgbClr val="003F72"/>
              </a:solidFill>
            </a:endParaRPr>
          </a:p>
          <a:p>
            <a:pPr marL="0" indent="0">
              <a:buNone/>
            </a:pPr>
            <a:endParaRPr lang="en-US" sz="1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a:t>
            </a:fld>
            <a:endParaRPr lang="en-US" dirty="0"/>
          </a:p>
        </p:txBody>
      </p:sp>
      <p:cxnSp>
        <p:nvCxnSpPr>
          <p:cNvPr id="8" name="Straight Connector 7">
            <a:extLst>
              <a:ext uri="{FF2B5EF4-FFF2-40B4-BE49-F238E27FC236}">
                <a16:creationId xmlns:a16="http://schemas.microsoft.com/office/drawing/2014/main" id="{3405A6BC-68A7-4BFA-947F-FD3A3EC4A7A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3C62B6-CD80-4488-8455-D127605D680B}"/>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533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Hosting and voting plans</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Approaches we’ve used </a:t>
            </a:r>
          </a:p>
          <a:p>
            <a:pPr lvl="1">
              <a:buFont typeface="Wingdings" panose="05000000000000000000" pitchFamily="2" charset="2"/>
              <a:buChar char="§"/>
            </a:pPr>
            <a:r>
              <a:rPr lang="en-US" dirty="0">
                <a:solidFill>
                  <a:srgbClr val="003F72"/>
                </a:solidFill>
              </a:rPr>
              <a:t>Large paper bracket on wall, vote by paper survey</a:t>
            </a:r>
          </a:p>
          <a:p>
            <a:pPr lvl="1">
              <a:buFont typeface="Wingdings" panose="05000000000000000000" pitchFamily="2" charset="2"/>
              <a:buChar char="§"/>
            </a:pPr>
            <a:r>
              <a:rPr lang="en-US" dirty="0">
                <a:solidFill>
                  <a:srgbClr val="003F72"/>
                </a:solidFill>
              </a:rPr>
              <a:t>Host using an internal blog, vote using survey software</a:t>
            </a:r>
          </a:p>
          <a:p>
            <a:pPr lvl="1">
              <a:buFont typeface="Wingdings" panose="05000000000000000000" pitchFamily="2" charset="2"/>
              <a:buChar char="§"/>
            </a:pPr>
            <a:r>
              <a:rPr lang="en-US" dirty="0">
                <a:solidFill>
                  <a:srgbClr val="003F72"/>
                </a:solidFill>
              </a:rPr>
              <a:t>Host using collaboration software, vote using survey software</a:t>
            </a:r>
          </a:p>
          <a:p>
            <a:pPr marL="0"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We use what’s free and readily available</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dirty="0">
                <a:solidFill>
                  <a:srgbClr val="003F72"/>
                </a:solidFill>
              </a:rPr>
              <a:t>Conquer the bracket format re: accessibility</a:t>
            </a:r>
          </a:p>
          <a:p>
            <a:pPr lvl="1">
              <a:buFont typeface="Wingdings" panose="05000000000000000000" pitchFamily="2" charset="2"/>
              <a:buChar char="§"/>
            </a:pPr>
            <a:r>
              <a:rPr lang="en-US" dirty="0">
                <a:solidFill>
                  <a:srgbClr val="003F72"/>
                </a:solidFill>
              </a:rPr>
              <a:t>Slide deck</a:t>
            </a:r>
          </a:p>
          <a:p>
            <a:pPr lvl="1">
              <a:buFont typeface="Wingdings" panose="05000000000000000000" pitchFamily="2" charset="2"/>
              <a:buChar char="§"/>
            </a:pPr>
            <a:r>
              <a:rPr lang="en-US" dirty="0">
                <a:solidFill>
                  <a:srgbClr val="003F72"/>
                </a:solidFill>
              </a:rPr>
              <a:t>Spreadsheet</a:t>
            </a:r>
          </a:p>
          <a:p>
            <a:pPr lvl="1">
              <a:buFont typeface="Wingdings" panose="05000000000000000000" pitchFamily="2" charset="2"/>
              <a:buChar char="§"/>
            </a:pPr>
            <a:r>
              <a:rPr lang="en-US" dirty="0">
                <a:solidFill>
                  <a:srgbClr val="003F72"/>
                </a:solidFill>
              </a:rPr>
              <a:t>Coding something more seamless</a:t>
            </a:r>
          </a:p>
          <a:p>
            <a:pPr>
              <a:buFont typeface="Wingdings" panose="05000000000000000000" pitchFamily="2" charset="2"/>
              <a:buChar char="§"/>
            </a:pP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20</a:t>
            </a:fld>
            <a:endParaRPr lang="en-US" dirty="0"/>
          </a:p>
        </p:txBody>
      </p:sp>
      <p:cxnSp>
        <p:nvCxnSpPr>
          <p:cNvPr id="8" name="Straight Connector 7">
            <a:extLst>
              <a:ext uri="{FF2B5EF4-FFF2-40B4-BE49-F238E27FC236}">
                <a16:creationId xmlns:a16="http://schemas.microsoft.com/office/drawing/2014/main" id="{05F9D887-C405-472C-B540-BE8D4F208D07}"/>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57A303-0F38-4B1D-BB16-3DDF6406F033}"/>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3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Identify jargon contenders</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Ask for suggestions from the audience </a:t>
            </a:r>
          </a:p>
          <a:p>
            <a:pPr lvl="1">
              <a:buFont typeface="Wingdings" panose="05000000000000000000" pitchFamily="2" charset="2"/>
              <a:buChar char="§"/>
            </a:pPr>
            <a:r>
              <a:rPr lang="en-US" dirty="0">
                <a:solidFill>
                  <a:srgbClr val="003F72"/>
                </a:solidFill>
              </a:rPr>
              <a:t>Decide in advance if there are boundaries. Are contenders limited to the technical definition of jargon or are buzzwords, idioms, metaphors, and analogies also allowed? </a:t>
            </a:r>
          </a:p>
          <a:p>
            <a:pPr lvl="1">
              <a:buFont typeface="Wingdings" panose="05000000000000000000" pitchFamily="2" charset="2"/>
              <a:buChar char="§"/>
            </a:pPr>
            <a:r>
              <a:rPr lang="en-US" dirty="0">
                <a:solidFill>
                  <a:srgbClr val="003F72"/>
                </a:solidFill>
              </a:rPr>
              <a:t>Also doubles as marketing</a:t>
            </a:r>
          </a:p>
          <a:p>
            <a:pPr marL="457200" lvl="1"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Be prepared to supplement suggestions if you don’t get enough </a:t>
            </a:r>
          </a:p>
          <a:p>
            <a:pPr lvl="1">
              <a:buFont typeface="Wingdings" panose="05000000000000000000" pitchFamily="2" charset="2"/>
              <a:buChar char="§"/>
            </a:pPr>
            <a:r>
              <a:rPr lang="en-US" dirty="0">
                <a:solidFill>
                  <a:srgbClr val="003F72"/>
                </a:solidFill>
              </a:rPr>
              <a:t>Search online for “business jargon”, “corporate jargon”, “office jargon”, “office buzzwords” to find articles and lists </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Since our first Jargon Madness people have sent suggestions in the “off-season” </a:t>
            </a:r>
            <a:r>
              <a:rPr lang="en-US" dirty="0">
                <a:solidFill>
                  <a:srgbClr val="003F72"/>
                </a:solidFill>
                <a:sym typeface="Wingdings" panose="05000000000000000000" pitchFamily="2" charset="2"/>
              </a:rPr>
              <a:t> </a:t>
            </a:r>
            <a:endParaRPr lang="en-US" sz="14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21</a:t>
            </a:fld>
            <a:endParaRPr lang="en-US" dirty="0"/>
          </a:p>
        </p:txBody>
      </p:sp>
      <p:cxnSp>
        <p:nvCxnSpPr>
          <p:cNvPr id="8" name="Straight Connector 7">
            <a:extLst>
              <a:ext uri="{FF2B5EF4-FFF2-40B4-BE49-F238E27FC236}">
                <a16:creationId xmlns:a16="http://schemas.microsoft.com/office/drawing/2014/main" id="{06EAC835-E5C6-4612-A2AE-EA26B7CE6925}"/>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573941-97CC-4DD3-935E-BEC10019E514}"/>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09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Marketing plan</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Guest blog posts, newsletter blips, announcements at meetings, ask people to forward marketing emails to email groups they manage </a:t>
            </a:r>
          </a:p>
          <a:p>
            <a:pPr marL="457200" lvl="1" indent="0">
              <a:buNone/>
            </a:pPr>
            <a:endParaRPr lang="en-US" sz="900" dirty="0">
              <a:solidFill>
                <a:srgbClr val="003F72"/>
              </a:solidFill>
            </a:endParaRPr>
          </a:p>
          <a:p>
            <a:pPr>
              <a:buFont typeface="Wingdings" panose="05000000000000000000" pitchFamily="2" charset="2"/>
              <a:buChar char="§"/>
            </a:pPr>
            <a:r>
              <a:rPr lang="en-US" dirty="0">
                <a:solidFill>
                  <a:srgbClr val="003F72"/>
                </a:solidFill>
              </a:rPr>
              <a:t>Sky is the limit. We’ve only been treading water</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22</a:t>
            </a:fld>
            <a:endParaRPr lang="en-US" dirty="0"/>
          </a:p>
        </p:txBody>
      </p:sp>
      <p:cxnSp>
        <p:nvCxnSpPr>
          <p:cNvPr id="8" name="Straight Connector 7">
            <a:extLst>
              <a:ext uri="{FF2B5EF4-FFF2-40B4-BE49-F238E27FC236}">
                <a16:creationId xmlns:a16="http://schemas.microsoft.com/office/drawing/2014/main" id="{67166144-9E2A-4113-A564-884A84F6DFE9}"/>
              </a:ext>
              <a:ext uri="{C183D7F6-B498-43B3-948B-1728B52AA6E4}">
                <adec:decorative xmlns:adec="http://schemas.microsoft.com/office/drawing/2017/decorative" val="1"/>
              </a:ext>
            </a:extLst>
          </p:cNvPr>
          <p:cNvCxnSpPr/>
          <p:nvPr/>
        </p:nvCxnSpPr>
        <p:spPr>
          <a:xfrm>
            <a:off x="45720" y="141052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338EC0C-CF61-46A5-B3BE-3C045F4A67F3}"/>
              </a:ext>
              <a:ext uri="{C183D7F6-B498-43B3-948B-1728B52AA6E4}">
                <adec:decorative xmlns:adec="http://schemas.microsoft.com/office/drawing/2017/decorative" val="1"/>
              </a:ext>
            </a:extLst>
          </p:cNvPr>
          <p:cNvCxnSpPr/>
          <p:nvPr/>
        </p:nvCxnSpPr>
        <p:spPr>
          <a:xfrm>
            <a:off x="45720" y="152496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Education (1)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You’ll have a somewhat captive audience for multiple weeks! </a:t>
            </a:r>
            <a:br>
              <a:rPr lang="en-US" dirty="0">
                <a:solidFill>
                  <a:srgbClr val="003F72"/>
                </a:solidFill>
              </a:rPr>
            </a:br>
            <a:endParaRPr lang="en-US" sz="900" dirty="0">
              <a:solidFill>
                <a:srgbClr val="003F72"/>
              </a:solidFill>
            </a:endParaRPr>
          </a:p>
          <a:p>
            <a:pPr>
              <a:buFont typeface="Wingdings" panose="05000000000000000000" pitchFamily="2" charset="2"/>
              <a:buChar char="§"/>
            </a:pPr>
            <a:r>
              <a:rPr lang="en-US" dirty="0">
                <a:solidFill>
                  <a:srgbClr val="003F72"/>
                </a:solidFill>
              </a:rPr>
              <a:t>If you use a digital format, having educational posts breaks up the voting has started/voting is ending soon posts  </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dirty="0">
                <a:solidFill>
                  <a:srgbClr val="003F72"/>
                </a:solidFill>
              </a:rPr>
              <a:t>Consider varying the type </a:t>
            </a:r>
            <a:br>
              <a:rPr lang="en-US" dirty="0"/>
            </a:br>
            <a:endParaRPr lang="en-US" sz="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23</a:t>
            </a:fld>
            <a:endParaRPr lang="en-US" dirty="0"/>
          </a:p>
        </p:txBody>
      </p:sp>
      <p:cxnSp>
        <p:nvCxnSpPr>
          <p:cNvPr id="8" name="Straight Connector 7">
            <a:extLst>
              <a:ext uri="{FF2B5EF4-FFF2-40B4-BE49-F238E27FC236}">
                <a16:creationId xmlns:a16="http://schemas.microsoft.com/office/drawing/2014/main" id="{2A16D386-8E98-41BE-AC5B-77115070845D}"/>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E4E966-7E37-4D71-B670-3E31B6427640}"/>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96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Education (2)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62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Introduce jargon alternatives </a:t>
            </a:r>
          </a:p>
          <a:p>
            <a:pPr lvl="1">
              <a:buFont typeface="Wingdings" panose="05000000000000000000" pitchFamily="2" charset="2"/>
              <a:buChar char="§"/>
            </a:pPr>
            <a:r>
              <a:rPr lang="en-US" dirty="0">
                <a:solidFill>
                  <a:srgbClr val="003F72"/>
                </a:solidFill>
              </a:rPr>
              <a:t>For us that has been medical/healthcare jargon, academic jargon, business jargon</a:t>
            </a:r>
            <a:endParaRPr lang="en-US" sz="900" dirty="0">
              <a:solidFill>
                <a:srgbClr val="003F72"/>
              </a:solidFill>
            </a:endParaRPr>
          </a:p>
          <a:p>
            <a:pPr>
              <a:buFont typeface="Wingdings" panose="05000000000000000000" pitchFamily="2" charset="2"/>
              <a:buChar char="§"/>
            </a:pPr>
            <a:r>
              <a:rPr lang="en-US" dirty="0">
                <a:solidFill>
                  <a:srgbClr val="003F72"/>
                </a:solidFill>
              </a:rPr>
              <a:t>Introduce jargon awareness events</a:t>
            </a:r>
          </a:p>
          <a:p>
            <a:pPr lvl="1">
              <a:buFont typeface="Wingdings" panose="05000000000000000000" pitchFamily="2" charset="2"/>
              <a:buChar char="§"/>
            </a:pPr>
            <a:r>
              <a:rPr lang="en-US" dirty="0">
                <a:solidFill>
                  <a:srgbClr val="003F72"/>
                </a:solidFill>
              </a:rPr>
              <a:t>Two Australian efforts: Drop the Jargon Day and Jargon Free Fridays </a:t>
            </a:r>
            <a:endParaRPr lang="en-US" sz="900" dirty="0">
              <a:solidFill>
                <a:srgbClr val="003F72"/>
              </a:solidFill>
            </a:endParaRPr>
          </a:p>
          <a:p>
            <a:pPr>
              <a:buFont typeface="Wingdings" panose="05000000000000000000" pitchFamily="2" charset="2"/>
              <a:buChar char="§"/>
            </a:pPr>
            <a:r>
              <a:rPr lang="en-US" dirty="0">
                <a:solidFill>
                  <a:srgbClr val="003F72"/>
                </a:solidFill>
              </a:rPr>
              <a:t>Introduce research about why we use jargon</a:t>
            </a:r>
          </a:p>
          <a:p>
            <a:pPr lvl="1">
              <a:buFont typeface="Wingdings" panose="05000000000000000000" pitchFamily="2" charset="2"/>
              <a:buChar char="§"/>
            </a:pPr>
            <a:r>
              <a:rPr lang="en-US" dirty="0">
                <a:solidFill>
                  <a:srgbClr val="003F72"/>
                </a:solidFill>
              </a:rPr>
              <a:t>Adult learners like to know why   </a:t>
            </a:r>
          </a:p>
          <a:p>
            <a:pPr>
              <a:buFont typeface="Wingdings" panose="05000000000000000000" pitchFamily="2" charset="2"/>
              <a:buChar char="§"/>
            </a:pPr>
            <a:r>
              <a:rPr lang="en-US" dirty="0">
                <a:solidFill>
                  <a:srgbClr val="003F72"/>
                </a:solidFill>
              </a:rPr>
              <a:t>Introduce research about the impacts of jargon</a:t>
            </a:r>
          </a:p>
          <a:p>
            <a:pPr lvl="1">
              <a:buFont typeface="Wingdings" panose="05000000000000000000" pitchFamily="2" charset="2"/>
              <a:buChar char="§"/>
            </a:pPr>
            <a:r>
              <a:rPr lang="en-US" dirty="0">
                <a:solidFill>
                  <a:srgbClr val="003F72"/>
                </a:solidFill>
              </a:rPr>
              <a:t>Preferably that’s specific to your audience </a:t>
            </a:r>
          </a:p>
          <a:p>
            <a:pPr>
              <a:buFont typeface="Wingdings" panose="05000000000000000000" pitchFamily="2" charset="2"/>
              <a:buChar char="§"/>
            </a:pPr>
            <a:r>
              <a:rPr lang="en-US" dirty="0">
                <a:solidFill>
                  <a:srgbClr val="003F72"/>
                </a:solidFill>
              </a:rPr>
              <a:t>Introduce humorous things for levity </a:t>
            </a:r>
          </a:p>
          <a:p>
            <a:pPr>
              <a:buFont typeface="Wingdings" panose="05000000000000000000" pitchFamily="2" charset="2"/>
              <a:buChar char="§"/>
            </a:pPr>
            <a:r>
              <a:rPr lang="en-US" dirty="0">
                <a:solidFill>
                  <a:srgbClr val="003F72"/>
                </a:solidFill>
              </a:rPr>
              <a:t>Introduce the history of jargon</a:t>
            </a:r>
          </a:p>
          <a:p>
            <a:pPr>
              <a:buFont typeface="Wingdings" panose="05000000000000000000" pitchFamily="2" charset="2"/>
              <a:buChar char="§"/>
            </a:pPr>
            <a:r>
              <a:rPr lang="en-US" dirty="0">
                <a:solidFill>
                  <a:srgbClr val="003F72"/>
                </a:solidFill>
              </a:rPr>
              <a:t>Connect jargon to agency values, characteristics, customer experience, or similar efforts</a:t>
            </a:r>
          </a:p>
          <a:p>
            <a:pPr>
              <a:buFont typeface="Wingdings" panose="05000000000000000000" pitchFamily="2" charset="2"/>
              <a:buChar char="§"/>
            </a:pPr>
            <a:r>
              <a:rPr lang="en-US" dirty="0">
                <a:solidFill>
                  <a:srgbClr val="003F72"/>
                </a:solidFill>
              </a:rPr>
              <a:t>Introduce other blogs or newsletters that continue the conversation </a:t>
            </a:r>
          </a:p>
          <a:p>
            <a:pPr>
              <a:buFont typeface="Wingdings" panose="05000000000000000000" pitchFamily="2" charset="2"/>
              <a:buChar char="§"/>
            </a:pPr>
            <a:r>
              <a:rPr lang="en-US" dirty="0">
                <a:solidFill>
                  <a:srgbClr val="003F72"/>
                </a:solidFill>
              </a:rPr>
              <a:t>Email me for a full list of resources we’ve used</a:t>
            </a:r>
            <a:endParaRPr lang="en-US" sz="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24</a:t>
            </a:fld>
            <a:endParaRPr lang="en-US" dirty="0"/>
          </a:p>
        </p:txBody>
      </p:sp>
      <p:cxnSp>
        <p:nvCxnSpPr>
          <p:cNvPr id="8" name="Straight Connector 7">
            <a:extLst>
              <a:ext uri="{FF2B5EF4-FFF2-40B4-BE49-F238E27FC236}">
                <a16:creationId xmlns:a16="http://schemas.microsoft.com/office/drawing/2014/main" id="{2A16D386-8E98-41BE-AC5B-77115070845D}"/>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E4E966-7E37-4D71-B670-3E31B6427640}"/>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1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Post-event survey</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Consider when to make it available </a:t>
            </a:r>
          </a:p>
          <a:p>
            <a:pPr lvl="1">
              <a:buFont typeface="Wingdings" panose="05000000000000000000" pitchFamily="2" charset="2"/>
              <a:buChar char="§"/>
            </a:pPr>
            <a:r>
              <a:rPr lang="en-US" dirty="0">
                <a:solidFill>
                  <a:srgbClr val="003F72"/>
                </a:solidFill>
              </a:rPr>
              <a:t>On a thank you page of the final vote? </a:t>
            </a:r>
          </a:p>
          <a:p>
            <a:pPr lvl="1">
              <a:buFont typeface="Wingdings" panose="05000000000000000000" pitchFamily="2" charset="2"/>
              <a:buChar char="§"/>
            </a:pPr>
            <a:r>
              <a:rPr lang="en-US" dirty="0">
                <a:solidFill>
                  <a:srgbClr val="003F72"/>
                </a:solidFill>
              </a:rPr>
              <a:t>After the champion is announced? </a:t>
            </a:r>
          </a:p>
          <a:p>
            <a:pPr lvl="1">
              <a:buFont typeface="Wingdings" panose="05000000000000000000" pitchFamily="2" charset="2"/>
              <a:buChar char="§"/>
            </a:pPr>
            <a:r>
              <a:rPr lang="en-US" dirty="0">
                <a:solidFill>
                  <a:srgbClr val="003F72"/>
                </a:solidFill>
              </a:rPr>
              <a:t>Take the “ongoing” approach and have survey available throughout so someone can complete it if they don’t stick with the whole bracket</a:t>
            </a:r>
            <a:br>
              <a:rPr lang="en-US" dirty="0"/>
            </a:br>
            <a:endParaRPr lang="en-US" sz="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25</a:t>
            </a:fld>
            <a:endParaRPr lang="en-US" dirty="0"/>
          </a:p>
        </p:txBody>
      </p:sp>
      <p:cxnSp>
        <p:nvCxnSpPr>
          <p:cNvPr id="8" name="Straight Connector 7">
            <a:extLst>
              <a:ext uri="{FF2B5EF4-FFF2-40B4-BE49-F238E27FC236}">
                <a16:creationId xmlns:a16="http://schemas.microsoft.com/office/drawing/2014/main" id="{2A16D386-8E98-41BE-AC5B-77115070845D}"/>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E4E966-7E37-4D71-B670-3E31B6427640}"/>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9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Things to anticipate</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Be ready to intercept and redirect things</a:t>
            </a:r>
          </a:p>
          <a:p>
            <a:pPr marL="914400" lvl="1" indent="-457200">
              <a:buFont typeface="+mj-lt"/>
              <a:buAutoNum type="arabicPeriod"/>
            </a:pPr>
            <a:r>
              <a:rPr lang="en-US" dirty="0">
                <a:solidFill>
                  <a:srgbClr val="003F72"/>
                </a:solidFill>
              </a:rPr>
              <a:t>But “X” isn’t jargon. It’s a {</a:t>
            </a:r>
            <a:r>
              <a:rPr lang="en-US" i="1" dirty="0">
                <a:solidFill>
                  <a:srgbClr val="003F72"/>
                </a:solidFill>
              </a:rPr>
              <a:t>insert metaphor, idiom, analogy}</a:t>
            </a:r>
            <a:r>
              <a:rPr lang="en-US" dirty="0">
                <a:solidFill>
                  <a:srgbClr val="003F72"/>
                </a:solidFill>
              </a:rPr>
              <a:t>. </a:t>
            </a:r>
          </a:p>
          <a:p>
            <a:pPr marL="914400" lvl="1" indent="-457200">
              <a:buFont typeface="+mj-lt"/>
              <a:buAutoNum type="arabicPeriod"/>
            </a:pPr>
            <a:r>
              <a:rPr lang="en-US" dirty="0">
                <a:solidFill>
                  <a:srgbClr val="003F72"/>
                </a:solidFill>
              </a:rPr>
              <a:t>But “X” isn’t jargon. It’s the name of my office and </a:t>
            </a:r>
            <a:r>
              <a:rPr lang="en-US" i="1" dirty="0">
                <a:solidFill>
                  <a:srgbClr val="003F72"/>
                </a:solidFill>
              </a:rPr>
              <a:t>I’m the Director</a:t>
            </a:r>
            <a:r>
              <a:rPr lang="en-US" dirty="0">
                <a:solidFill>
                  <a:srgbClr val="003F72"/>
                </a:solidFill>
              </a:rPr>
              <a:t>. </a:t>
            </a:r>
          </a:p>
          <a:p>
            <a:pPr marL="914400" lvl="1" indent="-457200">
              <a:buFont typeface="+mj-lt"/>
              <a:buAutoNum type="arabicPeriod"/>
            </a:pPr>
            <a:r>
              <a:rPr lang="en-US" dirty="0">
                <a:solidFill>
                  <a:srgbClr val="003F72"/>
                </a:solidFill>
              </a:rPr>
              <a:t>But “X” isn’t jargon. I use “X”. Are you saying </a:t>
            </a:r>
            <a:r>
              <a:rPr lang="en-US" i="1" dirty="0">
                <a:solidFill>
                  <a:srgbClr val="003F72"/>
                </a:solidFill>
              </a:rPr>
              <a:t>I’m confusing</a:t>
            </a:r>
            <a:r>
              <a:rPr lang="en-US" dirty="0">
                <a:solidFill>
                  <a:srgbClr val="003F72"/>
                </a:solidFill>
              </a:rPr>
              <a:t>? </a:t>
            </a:r>
          </a:p>
          <a:p>
            <a:pPr marL="914400" lvl="1" indent="-457200">
              <a:buFont typeface="+mj-lt"/>
              <a:buAutoNum type="arabicPeriod"/>
            </a:pPr>
            <a:r>
              <a:rPr lang="en-US" dirty="0">
                <a:solidFill>
                  <a:srgbClr val="003F72"/>
                </a:solidFill>
              </a:rPr>
              <a:t>But “X” isn’t jargon. </a:t>
            </a:r>
            <a:r>
              <a:rPr lang="en-US" i="1" dirty="0">
                <a:solidFill>
                  <a:srgbClr val="003F72"/>
                </a:solidFill>
              </a:rPr>
              <a:t>Everyone</a:t>
            </a:r>
            <a:r>
              <a:rPr lang="en-US" dirty="0">
                <a:solidFill>
                  <a:srgbClr val="003F72"/>
                </a:solidFill>
              </a:rPr>
              <a:t> knows what it means</a:t>
            </a:r>
          </a:p>
          <a:p>
            <a:pPr marL="914400" lvl="1" indent="-457200">
              <a:buFont typeface="+mj-lt"/>
              <a:buAutoNum type="arabicPeriod"/>
            </a:pPr>
            <a:r>
              <a:rPr lang="en-US" dirty="0">
                <a:solidFill>
                  <a:srgbClr val="003F72"/>
                </a:solidFill>
              </a:rPr>
              <a:t>But “X” isn’t jargon. Everyone </a:t>
            </a:r>
            <a:r>
              <a:rPr lang="en-US" i="1" dirty="0">
                <a:solidFill>
                  <a:srgbClr val="003F72"/>
                </a:solidFill>
              </a:rPr>
              <a:t>should</a:t>
            </a:r>
            <a:r>
              <a:rPr lang="en-US" dirty="0">
                <a:solidFill>
                  <a:srgbClr val="003F72"/>
                </a:solidFill>
              </a:rPr>
              <a:t> know what it means</a:t>
            </a:r>
          </a:p>
          <a:p>
            <a:pPr marL="914400" lvl="1" indent="-457200">
              <a:buFont typeface="+mj-lt"/>
              <a:buAutoNum type="arabicPeriod"/>
            </a:pPr>
            <a:r>
              <a:rPr lang="en-US" dirty="0">
                <a:solidFill>
                  <a:srgbClr val="003F72"/>
                </a:solidFill>
              </a:rPr>
              <a:t>“X” jargon is the </a:t>
            </a:r>
            <a:r>
              <a:rPr lang="en-US" i="1" dirty="0">
                <a:solidFill>
                  <a:srgbClr val="003F72"/>
                </a:solidFill>
              </a:rPr>
              <a:t>worst</a:t>
            </a:r>
            <a:r>
              <a:rPr lang="en-US" dirty="0">
                <a:solidFill>
                  <a:srgbClr val="003F72"/>
                </a:solidFill>
              </a:rPr>
              <a:t>. Why does </a:t>
            </a:r>
            <a:r>
              <a:rPr lang="en-US" i="1" dirty="0">
                <a:solidFill>
                  <a:srgbClr val="003F72"/>
                </a:solidFill>
              </a:rPr>
              <a:t>anyone</a:t>
            </a:r>
            <a:r>
              <a:rPr lang="en-US" dirty="0">
                <a:solidFill>
                  <a:srgbClr val="003F72"/>
                </a:solidFill>
              </a:rPr>
              <a:t> use it?  </a:t>
            </a:r>
            <a:br>
              <a:rPr lang="en-US" dirty="0">
                <a:solidFill>
                  <a:srgbClr val="003F72"/>
                </a:solidFill>
              </a:rPr>
            </a:br>
            <a:endParaRPr lang="en-US" sz="9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26</a:t>
            </a:fld>
            <a:endParaRPr lang="en-US" dirty="0"/>
          </a:p>
        </p:txBody>
      </p:sp>
      <p:cxnSp>
        <p:nvCxnSpPr>
          <p:cNvPr id="6" name="Straight Connector 5">
            <a:extLst>
              <a:ext uri="{FF2B5EF4-FFF2-40B4-BE49-F238E27FC236}">
                <a16:creationId xmlns:a16="http://schemas.microsoft.com/office/drawing/2014/main" id="{CD590C09-851E-425E-9228-354B1F387B7A}"/>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E7F043-5317-4CBF-AF35-3D89CE86357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Challenges (1)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3200" dirty="0">
                <a:solidFill>
                  <a:srgbClr val="003F72"/>
                </a:solidFill>
              </a:rPr>
              <a:t>Accessible brackets </a:t>
            </a:r>
            <a:br>
              <a:rPr lang="en-US" sz="3200" dirty="0"/>
            </a:br>
            <a:endParaRPr lang="en-US" sz="1000" dirty="0">
              <a:solidFill>
                <a:srgbClr val="003F72"/>
              </a:solidFill>
            </a:endParaRPr>
          </a:p>
          <a:p>
            <a:pPr>
              <a:buFont typeface="Wingdings" panose="05000000000000000000" pitchFamily="2" charset="2"/>
              <a:buChar char="§"/>
            </a:pPr>
            <a:r>
              <a:rPr lang="en-US" sz="3200" dirty="0">
                <a:solidFill>
                  <a:srgbClr val="003F72"/>
                </a:solidFill>
              </a:rPr>
              <a:t>Accessible brackets that also work with our digital platforms</a:t>
            </a:r>
          </a:p>
          <a:p>
            <a:pPr>
              <a:buFont typeface="Wingdings" panose="05000000000000000000" pitchFamily="2" charset="2"/>
              <a:buChar char="§"/>
            </a:pPr>
            <a:endParaRPr lang="en-US" sz="1050" dirty="0">
              <a:solidFill>
                <a:srgbClr val="003F72"/>
              </a:solidFill>
            </a:endParaRPr>
          </a:p>
          <a:p>
            <a:pPr>
              <a:buFont typeface="Wingdings" panose="05000000000000000000" pitchFamily="2" charset="2"/>
              <a:buChar char="§"/>
            </a:pPr>
            <a:r>
              <a:rPr lang="en-US" sz="3200" dirty="0">
                <a:solidFill>
                  <a:srgbClr val="003F72"/>
                </a:solidFill>
              </a:rPr>
              <a:t>Striking a balance with education material that’s useful for new participants without boring those who’ve participated for several years  </a:t>
            </a:r>
            <a:endParaRPr lang="en-US" sz="16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27</a:t>
            </a:fld>
            <a:endParaRPr lang="en-US" dirty="0"/>
          </a:p>
        </p:txBody>
      </p:sp>
      <p:cxnSp>
        <p:nvCxnSpPr>
          <p:cNvPr id="8" name="Straight Connector 7">
            <a:extLst>
              <a:ext uri="{FF2B5EF4-FFF2-40B4-BE49-F238E27FC236}">
                <a16:creationId xmlns:a16="http://schemas.microsoft.com/office/drawing/2014/main" id="{4EFABE42-6E40-4807-ACA8-39CA535CB740}"/>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56609C-E589-4EA8-9665-7DEAFCBA40D4}"/>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33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Challenges (2)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3600" dirty="0">
                <a:solidFill>
                  <a:srgbClr val="003F72"/>
                </a:solidFill>
              </a:rPr>
              <a:t>Having good graphics for branding and visual interest</a:t>
            </a:r>
            <a:br>
              <a:rPr lang="en-US" sz="3600" dirty="0"/>
            </a:br>
            <a:endParaRPr lang="en-US" sz="1050" dirty="0">
              <a:solidFill>
                <a:srgbClr val="003F72"/>
              </a:solidFill>
            </a:endParaRPr>
          </a:p>
          <a:p>
            <a:pPr>
              <a:buFont typeface="Wingdings" panose="05000000000000000000" pitchFamily="2" charset="2"/>
              <a:buChar char="§"/>
            </a:pPr>
            <a:r>
              <a:rPr lang="en-US" sz="3600" dirty="0">
                <a:solidFill>
                  <a:srgbClr val="003F72"/>
                </a:solidFill>
              </a:rPr>
              <a:t>Planning sufficiently far enough in advance for marketing that would reach a wider audience </a:t>
            </a:r>
          </a:p>
          <a:p>
            <a:pPr lvl="1">
              <a:buFont typeface="Wingdings" panose="05000000000000000000" pitchFamily="2" charset="2"/>
              <a:buChar char="§"/>
            </a:pPr>
            <a:r>
              <a:rPr lang="en-US" sz="3200" dirty="0">
                <a:solidFill>
                  <a:srgbClr val="003F72"/>
                </a:solidFill>
              </a:rPr>
              <a:t>But this might also speak to a need for additional staffing or partnership</a:t>
            </a:r>
            <a:endParaRPr lang="en-US" sz="1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28</a:t>
            </a:fld>
            <a:endParaRPr lang="en-US" dirty="0"/>
          </a:p>
        </p:txBody>
      </p:sp>
      <p:cxnSp>
        <p:nvCxnSpPr>
          <p:cNvPr id="8" name="Straight Connector 7">
            <a:extLst>
              <a:ext uri="{FF2B5EF4-FFF2-40B4-BE49-F238E27FC236}">
                <a16:creationId xmlns:a16="http://schemas.microsoft.com/office/drawing/2014/main" id="{0B290C2B-B9B3-4FE2-ACA4-31C84658DDB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FD806B-C92A-431B-BC44-411BD7F08D2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92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Good luck 🍀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fontScale="92500"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If you lead a Jargon Madness effort and want to share your experiences or suggestions, I’d love to hear about them</a:t>
            </a:r>
            <a:br>
              <a:rPr lang="en-US" dirty="0"/>
            </a:br>
            <a:endParaRPr lang="en-US" sz="900" dirty="0">
              <a:solidFill>
                <a:srgbClr val="003F72"/>
              </a:solidFill>
            </a:endParaRPr>
          </a:p>
          <a:p>
            <a:pPr>
              <a:buFont typeface="Wingdings" panose="05000000000000000000" pitchFamily="2" charset="2"/>
              <a:buChar char="§"/>
            </a:pPr>
            <a:r>
              <a:rPr lang="en-US" dirty="0">
                <a:solidFill>
                  <a:srgbClr val="003F72"/>
                </a:solidFill>
              </a:rPr>
              <a:t>If you don’t plan on leading Jargon Madness but want to share ideas, still interested</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dirty="0">
                <a:solidFill>
                  <a:srgbClr val="003F72"/>
                </a:solidFill>
              </a:rPr>
              <a:t>If you’re a VA employee (hi!) and want to talk about coordinating efforts or check out our space, let’s talk</a:t>
            </a:r>
          </a:p>
          <a:p>
            <a:pPr>
              <a:buFont typeface="Wingdings" panose="05000000000000000000" pitchFamily="2" charset="2"/>
              <a:buChar char="§"/>
            </a:pPr>
            <a:endParaRPr lang="en-US" sz="1000" dirty="0">
              <a:solidFill>
                <a:srgbClr val="003F72"/>
              </a:solidFill>
            </a:endParaRPr>
          </a:p>
          <a:p>
            <a:pPr>
              <a:buFont typeface="Wingdings" panose="05000000000000000000" pitchFamily="2" charset="2"/>
              <a:buChar char="§"/>
            </a:pPr>
            <a:r>
              <a:rPr lang="en-US" dirty="0" err="1">
                <a:solidFill>
                  <a:srgbClr val="003F72"/>
                </a:solidFill>
              </a:rPr>
              <a:t>Laura.Rabuck</a:t>
            </a:r>
            <a:r>
              <a:rPr lang="en-US" dirty="0">
                <a:solidFill>
                  <a:srgbClr val="003F72"/>
                </a:solidFill>
              </a:rPr>
              <a:t> (at) va.gov </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29</a:t>
            </a:fld>
            <a:endParaRPr lang="en-US" dirty="0"/>
          </a:p>
        </p:txBody>
      </p:sp>
      <p:cxnSp>
        <p:nvCxnSpPr>
          <p:cNvPr id="8" name="Straight Connector 7">
            <a:extLst>
              <a:ext uri="{FF2B5EF4-FFF2-40B4-BE49-F238E27FC236}">
                <a16:creationId xmlns:a16="http://schemas.microsoft.com/office/drawing/2014/main" id="{0B290C2B-B9B3-4FE2-ACA4-31C84658DDB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FD806B-C92A-431B-BC44-411BD7F08D2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4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Disclaimer (2) </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a:t>
            </a:fld>
            <a:endParaRPr lang="en-US" dirty="0"/>
          </a:p>
        </p:txBody>
      </p:sp>
      <p:cxnSp>
        <p:nvCxnSpPr>
          <p:cNvPr id="8" name="Straight Connector 7">
            <a:extLst>
              <a:ext uri="{FF2B5EF4-FFF2-40B4-BE49-F238E27FC236}">
                <a16:creationId xmlns:a16="http://schemas.microsoft.com/office/drawing/2014/main" id="{3405A6BC-68A7-4BFA-947F-FD3A3EC4A7A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3C62B6-CD80-4488-8455-D127605D680B}"/>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6B04AFA-10A0-46C2-BC41-A4BAEE839661}"/>
              </a:ext>
            </a:extLst>
          </p:cNvPr>
          <p:cNvSpPr>
            <a:spLocks noGrp="1"/>
          </p:cNvSpPr>
          <p:nvPr>
            <p:ph idx="1"/>
          </p:nvPr>
        </p:nvSpPr>
        <p:spPr>
          <a:xfrm>
            <a:off x="628650" y="1844675"/>
            <a:ext cx="7886700" cy="4351338"/>
          </a:xfrm>
        </p:spPr>
        <p:txBody>
          <a:bodyPr>
            <a:normAutofit fontScale="925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3600" dirty="0">
                <a:solidFill>
                  <a:srgbClr val="003F72"/>
                </a:solidFill>
              </a:rPr>
              <a:t>Can’t name commercial products, services, or non-federal organizations allowed</a:t>
            </a:r>
          </a:p>
          <a:p>
            <a:pPr marL="0" indent="0">
              <a:buNone/>
            </a:pPr>
            <a:endParaRPr lang="en-US" sz="1100" dirty="0">
              <a:solidFill>
                <a:srgbClr val="003F72"/>
              </a:solidFill>
            </a:endParaRPr>
          </a:p>
          <a:p>
            <a:pPr>
              <a:buFont typeface="Wingdings" panose="05000000000000000000" pitchFamily="2" charset="2"/>
              <a:buChar char="§"/>
            </a:pPr>
            <a:r>
              <a:rPr lang="en-US" sz="3600" dirty="0">
                <a:solidFill>
                  <a:srgbClr val="003F72"/>
                </a:solidFill>
              </a:rPr>
              <a:t>We use lots of those and as a result context might be missing</a:t>
            </a:r>
          </a:p>
          <a:p>
            <a:pPr marL="0" indent="0">
              <a:buNone/>
            </a:pPr>
            <a:endParaRPr lang="en-US" sz="1400" dirty="0">
              <a:solidFill>
                <a:srgbClr val="003F72"/>
              </a:solidFill>
            </a:endParaRPr>
          </a:p>
          <a:p>
            <a:pPr>
              <a:buFont typeface="Wingdings" panose="05000000000000000000" pitchFamily="2" charset="2"/>
              <a:buChar char="§"/>
            </a:pPr>
            <a:r>
              <a:rPr lang="en-US" sz="3600" dirty="0">
                <a:solidFill>
                  <a:srgbClr val="003F72"/>
                </a:solidFill>
              </a:rPr>
              <a:t>Email me if something is unclear or to fill in the blanks: </a:t>
            </a:r>
            <a:r>
              <a:rPr lang="en-US" sz="3600" dirty="0" err="1">
                <a:solidFill>
                  <a:srgbClr val="003F72"/>
                </a:solidFill>
              </a:rPr>
              <a:t>Laura.Rabuck</a:t>
            </a:r>
            <a:r>
              <a:rPr lang="en-US" sz="3600" dirty="0">
                <a:solidFill>
                  <a:srgbClr val="003F72"/>
                </a:solidFill>
              </a:rPr>
              <a:t> (at) va.gov </a:t>
            </a:r>
          </a:p>
          <a:p>
            <a:pPr>
              <a:buFont typeface="Wingdings" panose="05000000000000000000" pitchFamily="2" charset="2"/>
              <a:buChar char="§"/>
            </a:pPr>
            <a:endParaRPr lang="en-US" sz="1400" dirty="0">
              <a:solidFill>
                <a:srgbClr val="003F72"/>
              </a:solidFill>
            </a:endParaRPr>
          </a:p>
          <a:p>
            <a:pPr marL="0" indent="0">
              <a:buNone/>
            </a:pPr>
            <a:endParaRPr lang="en-US" sz="1100" dirty="0">
              <a:solidFill>
                <a:srgbClr val="003F72"/>
              </a:solidFill>
            </a:endParaRPr>
          </a:p>
        </p:txBody>
      </p:sp>
    </p:spTree>
    <p:extLst>
      <p:ext uri="{BB962C8B-B14F-4D97-AF65-F5344CB8AC3E}">
        <p14:creationId xmlns:p14="http://schemas.microsoft.com/office/powerpoint/2010/main" val="324395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Thank you!</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511676"/>
          </a:xfrm>
        </p:spPr>
        <p:txBody>
          <a:bodyPr>
            <a:normAutofit fontScale="850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To Jen and Jane for being champions</a:t>
            </a:r>
          </a:p>
          <a:p>
            <a:pPr>
              <a:buFont typeface="Wingdings" panose="05000000000000000000" pitchFamily="2" charset="2"/>
              <a:buChar char="§"/>
            </a:pPr>
            <a:endParaRPr lang="en-US" sz="1000" dirty="0">
              <a:solidFill>
                <a:srgbClr val="003F72"/>
              </a:solidFill>
            </a:endParaRPr>
          </a:p>
          <a:p>
            <a:pPr>
              <a:buFont typeface="Wingdings" panose="05000000000000000000" pitchFamily="2" charset="2"/>
              <a:buChar char="§"/>
            </a:pPr>
            <a:r>
              <a:rPr lang="en-US" dirty="0">
                <a:solidFill>
                  <a:srgbClr val="003F72"/>
                </a:solidFill>
              </a:rPr>
              <a:t>To Sydney and Christina for lightening the load</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dirty="0">
                <a:solidFill>
                  <a:srgbClr val="003F72"/>
                </a:solidFill>
              </a:rPr>
              <a:t>To VA CSP leadership for their commitment to improving communication</a:t>
            </a:r>
          </a:p>
          <a:p>
            <a:pPr>
              <a:buFont typeface="Wingdings" panose="05000000000000000000" pitchFamily="2" charset="2"/>
              <a:buChar char="§"/>
            </a:pPr>
            <a:endParaRPr lang="en-US" sz="1100" dirty="0">
              <a:solidFill>
                <a:srgbClr val="003F72"/>
              </a:solidFill>
            </a:endParaRPr>
          </a:p>
          <a:p>
            <a:pPr>
              <a:buFont typeface="Wingdings" panose="05000000000000000000" pitchFamily="2" charset="2"/>
              <a:buChar char="§"/>
            </a:pPr>
            <a:r>
              <a:rPr lang="en-US" dirty="0">
                <a:solidFill>
                  <a:srgbClr val="003F72"/>
                </a:solidFill>
              </a:rPr>
              <a:t>To everyone </a:t>
            </a:r>
            <a:r>
              <a:rPr lang="en-US">
                <a:solidFill>
                  <a:srgbClr val="003F72"/>
                </a:solidFill>
              </a:rPr>
              <a:t>who has participated!  </a:t>
            </a:r>
            <a:endParaRPr lang="en-US" dirty="0">
              <a:solidFill>
                <a:srgbClr val="003F72"/>
              </a:solidFill>
            </a:endParaRPr>
          </a:p>
          <a:p>
            <a:pPr>
              <a:buFont typeface="Wingdings" panose="05000000000000000000" pitchFamily="2" charset="2"/>
              <a:buChar char="§"/>
            </a:pPr>
            <a:endParaRPr lang="en-US" sz="1000" dirty="0">
              <a:solidFill>
                <a:srgbClr val="003F72"/>
              </a:solidFill>
            </a:endParaRPr>
          </a:p>
          <a:p>
            <a:pPr>
              <a:buFont typeface="Wingdings" panose="05000000000000000000" pitchFamily="2" charset="2"/>
              <a:buChar char="§"/>
            </a:pPr>
            <a:r>
              <a:rPr lang="en-US" dirty="0">
                <a:solidFill>
                  <a:srgbClr val="003F72"/>
                </a:solidFill>
              </a:rPr>
              <a:t>And a special thank you to the research staff of Seattle HSR&amp;D and Seattle ERIC who’ve seen the </a:t>
            </a:r>
            <a:r>
              <a:rPr lang="en-US" i="1" dirty="0">
                <a:solidFill>
                  <a:srgbClr val="003F72"/>
                </a:solidFill>
              </a:rPr>
              <a:t>big picture </a:t>
            </a:r>
            <a:r>
              <a:rPr lang="en-US" dirty="0">
                <a:solidFill>
                  <a:srgbClr val="003F72"/>
                </a:solidFill>
              </a:rPr>
              <a:t>since day 1, </a:t>
            </a:r>
            <a:r>
              <a:rPr lang="en-US" i="1" dirty="0">
                <a:solidFill>
                  <a:srgbClr val="003F72"/>
                </a:solidFill>
              </a:rPr>
              <a:t>pinged</a:t>
            </a:r>
            <a:r>
              <a:rPr lang="en-US" dirty="0">
                <a:solidFill>
                  <a:srgbClr val="003F72"/>
                </a:solidFill>
              </a:rPr>
              <a:t> me with suggestions, made sure they had the </a:t>
            </a:r>
            <a:r>
              <a:rPr lang="en-US" i="1" dirty="0">
                <a:solidFill>
                  <a:srgbClr val="003F72"/>
                </a:solidFill>
              </a:rPr>
              <a:t>bandwidth</a:t>
            </a:r>
            <a:r>
              <a:rPr lang="en-US" dirty="0">
                <a:solidFill>
                  <a:srgbClr val="003F72"/>
                </a:solidFill>
              </a:rPr>
              <a:t> to participate, felt that this was in their </a:t>
            </a:r>
            <a:r>
              <a:rPr lang="en-US" i="1" dirty="0">
                <a:solidFill>
                  <a:srgbClr val="003F72"/>
                </a:solidFill>
              </a:rPr>
              <a:t>wheelhouse</a:t>
            </a:r>
            <a:r>
              <a:rPr lang="en-US" dirty="0">
                <a:solidFill>
                  <a:srgbClr val="003F72"/>
                </a:solidFill>
              </a:rPr>
              <a:t>, and really </a:t>
            </a:r>
            <a:r>
              <a:rPr lang="en-US" i="1" dirty="0">
                <a:solidFill>
                  <a:srgbClr val="003F72"/>
                </a:solidFill>
              </a:rPr>
              <a:t>gave it 110%</a:t>
            </a:r>
            <a:r>
              <a:rPr lang="en-US" dirty="0">
                <a:solidFill>
                  <a:srgbClr val="003F72"/>
                </a:solidFill>
              </a:rPr>
              <a:t>. Y’all rock. </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30</a:t>
            </a:fld>
            <a:endParaRPr lang="en-US" dirty="0"/>
          </a:p>
        </p:txBody>
      </p:sp>
      <p:cxnSp>
        <p:nvCxnSpPr>
          <p:cNvPr id="8" name="Straight Connector 7">
            <a:extLst>
              <a:ext uri="{FF2B5EF4-FFF2-40B4-BE49-F238E27FC236}">
                <a16:creationId xmlns:a16="http://schemas.microsoft.com/office/drawing/2014/main" id="{0B290C2B-B9B3-4FE2-ACA4-31C84658DDB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FD806B-C92A-431B-BC44-411BD7F08D2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7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509B375-01AF-451E-83A2-C0EF424191CD}"/>
              </a:ext>
            </a:extLst>
          </p:cNvPr>
          <p:cNvSpPr>
            <a:spLocks noGrp="1"/>
          </p:cNvSpPr>
          <p:nvPr>
            <p:ph type="title"/>
          </p:nvPr>
        </p:nvSpPr>
        <p:spPr>
          <a:xfrm>
            <a:off x="628650" y="365126"/>
            <a:ext cx="7886700" cy="1325563"/>
          </a:xfrm>
        </p:spPr>
        <p:txBody>
          <a:bodyPr/>
          <a:lstStyle/>
          <a:p>
            <a:r>
              <a:rPr lang="en-US" b="1" dirty="0">
                <a:solidFill>
                  <a:srgbClr val="003F72"/>
                </a:solidFill>
                <a:latin typeface="Georgia" panose="02040502050405020303" pitchFamily="18" charset="0"/>
              </a:rPr>
              <a:t>Extra – </a:t>
            </a:r>
            <a:r>
              <a:rPr lang="en-US" sz="2300" b="1" dirty="0">
                <a:solidFill>
                  <a:srgbClr val="003F72"/>
                </a:solidFill>
                <a:latin typeface="Georgia" panose="02040502050405020303" pitchFamily="18" charset="0"/>
              </a:rPr>
              <a:t>collaboration software example (1)</a:t>
            </a:r>
          </a:p>
        </p:txBody>
      </p:sp>
      <p:pic>
        <p:nvPicPr>
          <p:cNvPr id="6" name="Picture 5" descr="Screenshot of live chat. The name is &quot;Jargon Madness - a plain language exercise&quot; and there are three channels: &quot;general&quot;, &quot;bracket and voting,&quot; and &quot;discussion and resources&quot;.&#10;&#10;">
            <a:extLst>
              <a:ext uri="{FF2B5EF4-FFF2-40B4-BE49-F238E27FC236}">
                <a16:creationId xmlns:a16="http://schemas.microsoft.com/office/drawing/2014/main" id="{9D9D7998-F123-4883-AB36-ABA0A788C10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38137" y="1828800"/>
            <a:ext cx="4048125" cy="1600200"/>
          </a:xfrm>
          <a:prstGeom prst="rect">
            <a:avLst/>
          </a:prstGeom>
        </p:spPr>
      </p:pic>
      <p:pic>
        <p:nvPicPr>
          <p:cNvPr id="9" name="Picture 8" descr="Screenshot of a post in a live chat with the title &quot;Welcome to Jargon Madness 2022&quot;. Below that is a bulleted list with 5 items that cover how to suggest jargon, how it works, what to expect and why, the history, and who to contact with questions.  ">
            <a:extLst>
              <a:ext uri="{FF2B5EF4-FFF2-40B4-BE49-F238E27FC236}">
                <a16:creationId xmlns:a16="http://schemas.microsoft.com/office/drawing/2014/main" id="{DF63D53E-38D0-4B7A-8DD8-C6B6B157D390}"/>
              </a:ext>
            </a:extLst>
          </p:cNvPr>
          <p:cNvPicPr>
            <a:picLocks noChangeAspect="1"/>
          </p:cNvPicPr>
          <p:nvPr/>
        </p:nvPicPr>
        <p:blipFill>
          <a:blip r:embed="rId4"/>
          <a:stretch>
            <a:fillRect/>
          </a:stretch>
        </p:blipFill>
        <p:spPr>
          <a:xfrm>
            <a:off x="185740" y="3696723"/>
            <a:ext cx="8691553" cy="2842190"/>
          </a:xfrm>
          <a:prstGeom prst="rect">
            <a:avLst/>
          </a:prstGeom>
        </p:spPr>
      </p:pic>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31</a:t>
            </a:fld>
            <a:endParaRPr lang="en-US" dirty="0"/>
          </a:p>
        </p:txBody>
      </p:sp>
      <p:cxnSp>
        <p:nvCxnSpPr>
          <p:cNvPr id="10" name="Straight Connector 9">
            <a:extLst>
              <a:ext uri="{FF2B5EF4-FFF2-40B4-BE49-F238E27FC236}">
                <a16:creationId xmlns:a16="http://schemas.microsoft.com/office/drawing/2014/main" id="{14185C0E-A498-42C8-B148-607A059AE79D}"/>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4AFB0C-1944-4BAF-B3F3-1E2F057E90F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30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52B8BCD-1DA4-4CC6-AFD7-87B67CC53E52}"/>
              </a:ext>
            </a:extLst>
          </p:cNvPr>
          <p:cNvSpPr>
            <a:spLocks noGrp="1"/>
          </p:cNvSpPr>
          <p:nvPr>
            <p:ph type="title"/>
          </p:nvPr>
        </p:nvSpPr>
        <p:spPr>
          <a:xfrm>
            <a:off x="628650" y="365126"/>
            <a:ext cx="7886700" cy="1325563"/>
          </a:xfrm>
        </p:spPr>
        <p:txBody>
          <a:bodyPr/>
          <a:lstStyle/>
          <a:p>
            <a:r>
              <a:rPr lang="en-US" b="1" dirty="0">
                <a:solidFill>
                  <a:srgbClr val="003F72"/>
                </a:solidFill>
                <a:latin typeface="Georgia" panose="02040502050405020303" pitchFamily="18" charset="0"/>
              </a:rPr>
              <a:t>Extra – </a:t>
            </a:r>
            <a:r>
              <a:rPr lang="en-US" sz="2300" b="1" dirty="0">
                <a:solidFill>
                  <a:srgbClr val="003F72"/>
                </a:solidFill>
                <a:latin typeface="Georgia" panose="02040502050405020303" pitchFamily="18" charset="0"/>
              </a:rPr>
              <a:t>collaboration software example (2)</a:t>
            </a:r>
          </a:p>
        </p:txBody>
      </p:sp>
      <p:pic>
        <p:nvPicPr>
          <p:cNvPr id="4" name="Picture 3" descr="Screenshot of an education related post . The title is &quot;Why might we use jargon? And how do we stop? Advice from a popular journal. The post text starts with: Research shows that one reason we use jargon is to signal (or even enhance) our professional status. ">
            <a:extLst>
              <a:ext uri="{FF2B5EF4-FFF2-40B4-BE49-F238E27FC236}">
                <a16:creationId xmlns:a16="http://schemas.microsoft.com/office/drawing/2014/main" id="{951DDEB4-C0DB-4AB1-823C-27D304093B3B}"/>
              </a:ext>
            </a:extLst>
          </p:cNvPr>
          <p:cNvPicPr>
            <a:picLocks noChangeAspect="1"/>
          </p:cNvPicPr>
          <p:nvPr/>
        </p:nvPicPr>
        <p:blipFill>
          <a:blip r:embed="rId3"/>
          <a:stretch>
            <a:fillRect/>
          </a:stretch>
        </p:blipFill>
        <p:spPr>
          <a:xfrm>
            <a:off x="488950" y="2095105"/>
            <a:ext cx="8166100" cy="3463553"/>
          </a:xfrm>
          <a:prstGeom prst="rect">
            <a:avLst/>
          </a:prstGeom>
        </p:spPr>
      </p:pic>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32</a:t>
            </a:fld>
            <a:endParaRPr lang="en-US" dirty="0"/>
          </a:p>
        </p:txBody>
      </p:sp>
      <p:cxnSp>
        <p:nvCxnSpPr>
          <p:cNvPr id="7" name="Straight Connector 6">
            <a:extLst>
              <a:ext uri="{FF2B5EF4-FFF2-40B4-BE49-F238E27FC236}">
                <a16:creationId xmlns:a16="http://schemas.microsoft.com/office/drawing/2014/main" id="{B2075040-82C8-4D46-A3B1-D043B188DAFA}"/>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AADD6B-4594-484F-A139-67F24455E9D1}"/>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2BC72B-AF01-D89E-ACEC-D4F4D3DBBF4F}"/>
              </a:ext>
              <a:ext uri="{C183D7F6-B498-43B3-948B-1728B52AA6E4}">
                <adec:decorative xmlns:adec="http://schemas.microsoft.com/office/drawing/2017/decorative" val="1"/>
              </a:ext>
            </a:extLst>
          </p:cNvPr>
          <p:cNvSpPr txBox="1"/>
          <p:nvPr/>
        </p:nvSpPr>
        <p:spPr>
          <a:xfrm>
            <a:off x="1943100" y="4131129"/>
            <a:ext cx="6572250"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F1D90E61-F0E3-D102-CE13-2F2BCEF4233E}"/>
              </a:ext>
              <a:ext uri="{C183D7F6-B498-43B3-948B-1728B52AA6E4}">
                <adec:decorative xmlns:adec="http://schemas.microsoft.com/office/drawing/2017/decorative" val="1"/>
              </a:ext>
            </a:extLst>
          </p:cNvPr>
          <p:cNvSpPr txBox="1"/>
          <p:nvPr/>
        </p:nvSpPr>
        <p:spPr>
          <a:xfrm>
            <a:off x="4227444" y="2231078"/>
            <a:ext cx="306125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84514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1D776D-C158-459E-8494-8F560AFC6386}"/>
              </a:ext>
            </a:extLst>
          </p:cNvPr>
          <p:cNvSpPr>
            <a:spLocks noGrp="1"/>
          </p:cNvSpPr>
          <p:nvPr>
            <p:ph type="title"/>
          </p:nvPr>
        </p:nvSpPr>
        <p:spPr>
          <a:xfrm>
            <a:off x="628650" y="365126"/>
            <a:ext cx="7886700" cy="1325563"/>
          </a:xfrm>
        </p:spPr>
        <p:txBody>
          <a:bodyPr/>
          <a:lstStyle/>
          <a:p>
            <a:r>
              <a:rPr lang="en-US" b="1" dirty="0">
                <a:solidFill>
                  <a:srgbClr val="003F72"/>
                </a:solidFill>
                <a:latin typeface="Georgia" panose="02040502050405020303" pitchFamily="18" charset="0"/>
              </a:rPr>
              <a:t>Extra – Blog post example</a:t>
            </a:r>
            <a:endParaRPr lang="en-US" sz="2500" b="1" dirty="0">
              <a:solidFill>
                <a:srgbClr val="003F72"/>
              </a:solidFill>
              <a:latin typeface="Georgia" panose="02040502050405020303" pitchFamily="18" charset="0"/>
            </a:endParaRPr>
          </a:p>
        </p:txBody>
      </p:sp>
      <p:pic>
        <p:nvPicPr>
          <p:cNvPr id="6" name="Picture 5" descr="Screenshot of a blog post from 4/13/2021. The title is &quot;Jargon Madness 2021 champion!&quot;. There's some text in the post but most visible is an image that says &quot;Boil the ocean&quot; and &quot;2021 Champion Jargon Madness&quot;. There's a full thermometer on the left that's blown out its top, blue waves across the image, and a golden trophy in the lower right. ">
            <a:extLst>
              <a:ext uri="{FF2B5EF4-FFF2-40B4-BE49-F238E27FC236}">
                <a16:creationId xmlns:a16="http://schemas.microsoft.com/office/drawing/2014/main" id="{171E7D38-65D5-420A-ADD3-8B1BCDD003C8}"/>
              </a:ext>
            </a:extLst>
          </p:cNvPr>
          <p:cNvPicPr>
            <a:picLocks noChangeAspect="1"/>
          </p:cNvPicPr>
          <p:nvPr/>
        </p:nvPicPr>
        <p:blipFill rotWithShape="1">
          <a:blip r:embed="rId3"/>
          <a:srcRect b="38031"/>
          <a:stretch/>
        </p:blipFill>
        <p:spPr>
          <a:xfrm>
            <a:off x="1507485" y="1621867"/>
            <a:ext cx="6129029" cy="4734484"/>
          </a:xfrm>
          <a:prstGeom prst="rect">
            <a:avLst/>
          </a:prstGeom>
        </p:spPr>
      </p:pic>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33</a:t>
            </a:fld>
            <a:endParaRPr lang="en-US" dirty="0"/>
          </a:p>
        </p:txBody>
      </p:sp>
      <p:cxnSp>
        <p:nvCxnSpPr>
          <p:cNvPr id="7" name="Straight Connector 6">
            <a:extLst>
              <a:ext uri="{FF2B5EF4-FFF2-40B4-BE49-F238E27FC236}">
                <a16:creationId xmlns:a16="http://schemas.microsoft.com/office/drawing/2014/main" id="{E23CF4D8-7DB7-44EB-A62C-80A81FE409C5}"/>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78CA6E-A604-4B85-87B0-DEE989723C1F}"/>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880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C10B0E9-F432-49EE-9F0A-9883D3313F03}"/>
              </a:ext>
            </a:extLst>
          </p:cNvPr>
          <p:cNvSpPr>
            <a:spLocks noGrp="1"/>
          </p:cNvSpPr>
          <p:nvPr>
            <p:ph type="title"/>
          </p:nvPr>
        </p:nvSpPr>
        <p:spPr>
          <a:xfrm>
            <a:off x="628650" y="365126"/>
            <a:ext cx="7886700" cy="1325563"/>
          </a:xfrm>
        </p:spPr>
        <p:txBody>
          <a:bodyPr/>
          <a:lstStyle/>
          <a:p>
            <a:r>
              <a:rPr lang="en-US" b="1" dirty="0">
                <a:solidFill>
                  <a:srgbClr val="003F72"/>
                </a:solidFill>
                <a:latin typeface="Georgia" panose="02040502050405020303" pitchFamily="18" charset="0"/>
              </a:rPr>
              <a:t>Extra – Survey example</a:t>
            </a:r>
            <a:endParaRPr lang="en-US" sz="2500" b="1" dirty="0">
              <a:solidFill>
                <a:srgbClr val="003F72"/>
              </a:solidFill>
              <a:latin typeface="Georgia" panose="02040502050405020303" pitchFamily="18" charset="0"/>
            </a:endParaRPr>
          </a:p>
        </p:txBody>
      </p:sp>
      <p:pic>
        <p:nvPicPr>
          <p:cNvPr id="4" name="Picture 3" descr="Screenshot of the survey for voting. The title reads &quot;Championship voting&quot;. There's descriptive text that details when to vote, how the votes are anonymous and one per person, and where to continue the conversation. There are two options to choose between: bleeding edge and enterprise, enterprise-level">
            <a:extLst>
              <a:ext uri="{FF2B5EF4-FFF2-40B4-BE49-F238E27FC236}">
                <a16:creationId xmlns:a16="http://schemas.microsoft.com/office/drawing/2014/main" id="{2C9E34C2-9E48-4F8B-A590-48DA52C5DC6F}"/>
              </a:ext>
            </a:extLst>
          </p:cNvPr>
          <p:cNvPicPr>
            <a:picLocks noChangeAspect="1"/>
          </p:cNvPicPr>
          <p:nvPr/>
        </p:nvPicPr>
        <p:blipFill>
          <a:blip r:embed="rId3"/>
          <a:stretch>
            <a:fillRect/>
          </a:stretch>
        </p:blipFill>
        <p:spPr>
          <a:xfrm>
            <a:off x="1149350" y="2100802"/>
            <a:ext cx="6845300" cy="3999430"/>
          </a:xfrm>
          <a:prstGeom prst="rect">
            <a:avLst/>
          </a:prstGeom>
        </p:spPr>
      </p:pic>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34</a:t>
            </a:fld>
            <a:endParaRPr lang="en-US" dirty="0"/>
          </a:p>
        </p:txBody>
      </p:sp>
      <p:cxnSp>
        <p:nvCxnSpPr>
          <p:cNvPr id="7" name="Straight Connector 6">
            <a:extLst>
              <a:ext uri="{FF2B5EF4-FFF2-40B4-BE49-F238E27FC236}">
                <a16:creationId xmlns:a16="http://schemas.microsoft.com/office/drawing/2014/main" id="{DB9A1E11-D97E-4ACD-BB77-A27B22700651}"/>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741D944-565F-4824-B7B5-29D3038F36F5}"/>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This will cover</a:t>
            </a: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3600" dirty="0">
                <a:solidFill>
                  <a:srgbClr val="003F72"/>
                </a:solidFill>
              </a:rPr>
              <a:t>Why do something like Jargon Madness? </a:t>
            </a:r>
          </a:p>
          <a:p>
            <a:pPr marL="0" indent="0">
              <a:buNone/>
            </a:pPr>
            <a:endParaRPr lang="en-US" sz="1100" dirty="0">
              <a:solidFill>
                <a:srgbClr val="003F72"/>
              </a:solidFill>
            </a:endParaRPr>
          </a:p>
          <a:p>
            <a:pPr>
              <a:buFont typeface="Wingdings" panose="05000000000000000000" pitchFamily="2" charset="2"/>
              <a:buChar char="§"/>
            </a:pPr>
            <a:r>
              <a:rPr lang="en-US" sz="3600" dirty="0">
                <a:solidFill>
                  <a:srgbClr val="003F72"/>
                </a:solidFill>
              </a:rPr>
              <a:t>What is Jargon Madness? </a:t>
            </a:r>
          </a:p>
          <a:p>
            <a:pPr marL="0" indent="0">
              <a:buNone/>
            </a:pPr>
            <a:endParaRPr lang="en-US" sz="1400" dirty="0">
              <a:solidFill>
                <a:srgbClr val="003F72"/>
              </a:solidFill>
            </a:endParaRPr>
          </a:p>
          <a:p>
            <a:pPr>
              <a:buFont typeface="Wingdings" panose="05000000000000000000" pitchFamily="2" charset="2"/>
              <a:buChar char="§"/>
            </a:pPr>
            <a:r>
              <a:rPr lang="en-US" sz="3600" dirty="0">
                <a:solidFill>
                  <a:srgbClr val="003F72"/>
                </a:solidFill>
              </a:rPr>
              <a:t>Developing your own Jargon Madness event using our experiences as a starting point</a:t>
            </a:r>
            <a:endParaRPr lang="en-US" sz="1400" dirty="0">
              <a:solidFill>
                <a:srgbClr val="003F72"/>
              </a:solidFill>
            </a:endParaRPr>
          </a:p>
          <a:p>
            <a:pPr marL="0" indent="0">
              <a:buNone/>
            </a:pPr>
            <a:endParaRPr lang="en-US" sz="11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4</a:t>
            </a:fld>
            <a:endParaRPr lang="en-US" dirty="0"/>
          </a:p>
        </p:txBody>
      </p:sp>
      <p:cxnSp>
        <p:nvCxnSpPr>
          <p:cNvPr id="8" name="Straight Connector 7">
            <a:extLst>
              <a:ext uri="{FF2B5EF4-FFF2-40B4-BE49-F238E27FC236}">
                <a16:creationId xmlns:a16="http://schemas.microsoft.com/office/drawing/2014/main" id="{3405A6BC-68A7-4BFA-947F-FD3A3EC4A7A2}"/>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3C62B6-CD80-4488-8455-D127605D680B}"/>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1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So why Jargon Madness?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238125" y="1662256"/>
            <a:ext cx="8533916" cy="4830618"/>
          </a:xfrm>
        </p:spPr>
        <p:txBody>
          <a:bodyPr>
            <a:noAutofit/>
          </a:bodyPr>
          <a:lstStyle/>
          <a:p>
            <a:pPr>
              <a:buFont typeface="Wingdings" pitchFamily="2" charset="2"/>
              <a:buChar char="§"/>
            </a:pPr>
            <a:r>
              <a:rPr lang="en-US" sz="2400" dirty="0">
                <a:solidFill>
                  <a:srgbClr val="003F72"/>
                </a:solidFill>
              </a:rPr>
              <a:t>Having a response to jargon is universal (or so says my experience)</a:t>
            </a:r>
          </a:p>
          <a:p>
            <a:pPr>
              <a:buFont typeface="Wingdings" pitchFamily="2" charset="2"/>
              <a:buChar char="§"/>
            </a:pPr>
            <a:r>
              <a:rPr lang="en-US" sz="2400" dirty="0">
                <a:solidFill>
                  <a:srgbClr val="003F72"/>
                </a:solidFill>
              </a:rPr>
              <a:t>It’s a plain language appetizer</a:t>
            </a:r>
          </a:p>
          <a:p>
            <a:pPr>
              <a:buFont typeface="Wingdings" pitchFamily="2" charset="2"/>
              <a:buChar char="§"/>
            </a:pPr>
            <a:r>
              <a:rPr lang="en-US" sz="2400" dirty="0">
                <a:solidFill>
                  <a:srgbClr val="003F72"/>
                </a:solidFill>
              </a:rPr>
              <a:t>It’s a conversation starter that cuts across the org chart </a:t>
            </a:r>
          </a:p>
          <a:p>
            <a:pPr>
              <a:buFont typeface="Wingdings" pitchFamily="2" charset="2"/>
              <a:buChar char="§"/>
            </a:pPr>
            <a:r>
              <a:rPr lang="en-US" sz="2400" dirty="0">
                <a:solidFill>
                  <a:srgbClr val="003F72"/>
                </a:solidFill>
              </a:rPr>
              <a:t>It’s part engagement, part education</a:t>
            </a:r>
          </a:p>
          <a:p>
            <a:pPr>
              <a:buFont typeface="Wingdings" pitchFamily="2" charset="2"/>
              <a:buChar char="§"/>
            </a:pPr>
            <a:r>
              <a:rPr lang="en-US" sz="2400" dirty="0">
                <a:solidFill>
                  <a:srgbClr val="003F72"/>
                </a:solidFill>
              </a:rPr>
              <a:t>It’s a fun way to get people to think about </a:t>
            </a:r>
          </a:p>
          <a:p>
            <a:pPr lvl="1">
              <a:buFont typeface="Wingdings" panose="05000000000000000000" pitchFamily="2" charset="2"/>
              <a:buChar char="§"/>
            </a:pPr>
            <a:r>
              <a:rPr lang="en-US" dirty="0">
                <a:solidFill>
                  <a:srgbClr val="003F72"/>
                </a:solidFill>
              </a:rPr>
              <a:t>the volume of jargon in our work</a:t>
            </a:r>
          </a:p>
          <a:p>
            <a:pPr lvl="1">
              <a:buFont typeface="Wingdings" panose="05000000000000000000" pitchFamily="2" charset="2"/>
              <a:buChar char="§"/>
            </a:pPr>
            <a:r>
              <a:rPr lang="en-US" dirty="0">
                <a:solidFill>
                  <a:srgbClr val="003F72"/>
                </a:solidFill>
              </a:rPr>
              <a:t>how jargon can be unclear</a:t>
            </a:r>
          </a:p>
          <a:p>
            <a:pPr lvl="1">
              <a:buFont typeface="Wingdings" panose="05000000000000000000" pitchFamily="2" charset="2"/>
              <a:buChar char="§"/>
            </a:pPr>
            <a:r>
              <a:rPr lang="en-US" dirty="0">
                <a:solidFill>
                  <a:srgbClr val="003F72"/>
                </a:solidFill>
              </a:rPr>
              <a:t>how it conflicts with our efforts to communicate clearly</a:t>
            </a:r>
          </a:p>
          <a:p>
            <a:pPr>
              <a:buFont typeface="Wingdings" panose="05000000000000000000" pitchFamily="2" charset="2"/>
              <a:buChar char="§"/>
            </a:pPr>
            <a:r>
              <a:rPr lang="en-US" sz="2400" dirty="0">
                <a:solidFill>
                  <a:srgbClr val="003F72"/>
                </a:solidFill>
              </a:rPr>
              <a:t>It allows for asynchronous participation </a:t>
            </a:r>
          </a:p>
          <a:p>
            <a:pPr>
              <a:buFont typeface="Wingdings" panose="05000000000000000000" pitchFamily="2" charset="2"/>
              <a:buChar char="§"/>
            </a:pPr>
            <a:r>
              <a:rPr lang="en-US" sz="2400" dirty="0">
                <a:solidFill>
                  <a:srgbClr val="003F72"/>
                </a:solidFill>
              </a:rPr>
              <a:t>It fits well with remote or hybrid offices </a:t>
            </a:r>
            <a:endParaRPr lang="en-US" sz="1800" dirty="0">
              <a:solidFill>
                <a:srgbClr val="003F72"/>
              </a:solidFill>
            </a:endParaRP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5</a:t>
            </a:fld>
            <a:endParaRPr lang="en-US" dirty="0"/>
          </a:p>
        </p:txBody>
      </p:sp>
      <p:cxnSp>
        <p:nvCxnSpPr>
          <p:cNvPr id="8" name="Straight Connector 7">
            <a:extLst>
              <a:ext uri="{FF2B5EF4-FFF2-40B4-BE49-F238E27FC236}">
                <a16:creationId xmlns:a16="http://schemas.microsoft.com/office/drawing/2014/main" id="{60F952D2-4CC0-43B3-81A1-44D12F655FE5}"/>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F224E5-1DFE-4E51-A560-2C15889DEE4F}"/>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03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What is jargon? </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628650" y="1844675"/>
            <a:ext cx="7886700" cy="4351338"/>
          </a:xfrm>
        </p:spPr>
        <p:txBody>
          <a:bodyPr>
            <a:normAutofit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Special words or expressions that are used by a particular profession or group and are difficult for others to understand </a:t>
            </a:r>
            <a:r>
              <a:rPr lang="en-US" sz="2000" dirty="0">
                <a:solidFill>
                  <a:srgbClr val="003F72"/>
                </a:solidFill>
              </a:rPr>
              <a:t>(</a:t>
            </a:r>
            <a:r>
              <a:rPr lang="en-US" sz="2000" dirty="0">
                <a:solidFill>
                  <a:srgbClr val="003F72"/>
                </a:solidFill>
                <a:hlinkClick r:id="rId3"/>
              </a:rPr>
              <a:t>Source</a:t>
            </a:r>
            <a:r>
              <a:rPr lang="en-US" sz="2000" dirty="0">
                <a:solidFill>
                  <a:srgbClr val="003F72"/>
                </a:solidFill>
              </a:rPr>
              <a:t>)</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dirty="0">
                <a:solidFill>
                  <a:srgbClr val="003F72"/>
                </a:solidFill>
              </a:rPr>
              <a:t>The technical terminology or characteristic idiom of a special activity or group </a:t>
            </a:r>
            <a:r>
              <a:rPr lang="en-US" sz="2000" dirty="0">
                <a:solidFill>
                  <a:srgbClr val="003F72"/>
                </a:solidFill>
              </a:rPr>
              <a:t>(</a:t>
            </a:r>
            <a:r>
              <a:rPr lang="en-US" sz="2000" dirty="0">
                <a:solidFill>
                  <a:srgbClr val="003F72"/>
                </a:solidFill>
                <a:hlinkClick r:id="rId4"/>
              </a:rPr>
              <a:t>Source</a:t>
            </a:r>
            <a:r>
              <a:rPr lang="en-US" sz="2000" dirty="0">
                <a:solidFill>
                  <a:srgbClr val="003F72"/>
                </a:solidFill>
              </a:rPr>
              <a:t>)</a:t>
            </a:r>
          </a:p>
          <a:p>
            <a:pPr>
              <a:buFont typeface="Wingdings" panose="05000000000000000000" pitchFamily="2" charset="2"/>
              <a:buChar char="§"/>
            </a:pPr>
            <a:endParaRPr lang="en-US" sz="900" dirty="0">
              <a:solidFill>
                <a:srgbClr val="003F72"/>
              </a:solidFill>
            </a:endParaRPr>
          </a:p>
          <a:p>
            <a:pPr>
              <a:buFont typeface="Wingdings" panose="05000000000000000000" pitchFamily="2" charset="2"/>
              <a:buChar char="§"/>
            </a:pPr>
            <a:r>
              <a:rPr lang="en-US" b="1" dirty="0">
                <a:solidFill>
                  <a:srgbClr val="003F72"/>
                </a:solidFill>
              </a:rPr>
              <a:t>Obscure and often pretentious language marked by circumlocutions and long words, confused unintelligible language </a:t>
            </a:r>
            <a:r>
              <a:rPr lang="en-US" sz="2000" dirty="0">
                <a:solidFill>
                  <a:srgbClr val="003F72"/>
                </a:solidFill>
              </a:rPr>
              <a:t>(</a:t>
            </a:r>
            <a:r>
              <a:rPr lang="en-US" sz="2000" dirty="0">
                <a:solidFill>
                  <a:srgbClr val="003F72"/>
                </a:solidFill>
                <a:hlinkClick r:id="rId4"/>
              </a:rPr>
              <a:t>Source</a:t>
            </a:r>
            <a:r>
              <a:rPr lang="en-US" sz="2000" dirty="0">
                <a:solidFill>
                  <a:srgbClr val="003F72"/>
                </a:solidFill>
              </a:rPr>
              <a:t>) </a:t>
            </a:r>
            <a:r>
              <a:rPr lang="en-US" i="1" dirty="0">
                <a:solidFill>
                  <a:srgbClr val="003F72"/>
                </a:solidFill>
              </a:rPr>
              <a:t>Our winner! </a:t>
            </a:r>
          </a:p>
        </p:txBody>
      </p:sp>
      <p:sp>
        <p:nvSpPr>
          <p:cNvPr id="11" name="Rectangle 10">
            <a:extLst>
              <a:ext uri="{FF2B5EF4-FFF2-40B4-BE49-F238E27FC236}">
                <a16:creationId xmlns:a16="http://schemas.microsoft.com/office/drawing/2014/main" id="{C246E5D1-9D92-45A5-BE23-F34AC4FE045C}"/>
              </a:ext>
              <a:ext uri="{C183D7F6-B498-43B3-948B-1728B52AA6E4}">
                <adec:decorative xmlns:adec="http://schemas.microsoft.com/office/drawing/2017/decorative" val="1"/>
              </a:ext>
            </a:extLst>
          </p:cNvPr>
          <p:cNvSpPr/>
          <p:nvPr/>
        </p:nvSpPr>
        <p:spPr>
          <a:xfrm>
            <a:off x="238125" y="200025"/>
            <a:ext cx="8677275" cy="6429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6</a:t>
            </a:fld>
            <a:endParaRPr lang="en-US" dirty="0"/>
          </a:p>
        </p:txBody>
      </p:sp>
      <p:cxnSp>
        <p:nvCxnSpPr>
          <p:cNvPr id="8" name="Straight Connector 7">
            <a:extLst>
              <a:ext uri="{FF2B5EF4-FFF2-40B4-BE49-F238E27FC236}">
                <a16:creationId xmlns:a16="http://schemas.microsoft.com/office/drawing/2014/main" id="{60F952D2-4CC0-43B3-81A1-44D12F655FE5}"/>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F224E5-1DFE-4E51-A560-2C15889DEE4F}"/>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5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College basketball event  </a:t>
            </a: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498020" y="1547820"/>
            <a:ext cx="8017329" cy="5110969"/>
          </a:xfrm>
        </p:spPr>
        <p:txBody>
          <a:bodyPr>
            <a:normAutofit fontScale="77500" lnSpcReduction="2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sz="4100" dirty="0">
                <a:solidFill>
                  <a:srgbClr val="003F72"/>
                </a:solidFill>
              </a:rPr>
              <a:t>Jargon Madness is loosely based on the college basketball event of a similar, trademarked name</a:t>
            </a:r>
          </a:p>
          <a:p>
            <a:pPr marL="0" indent="0">
              <a:buNone/>
            </a:pPr>
            <a:endParaRPr lang="en-US" sz="4100" dirty="0">
              <a:solidFill>
                <a:srgbClr val="003F72"/>
              </a:solidFill>
            </a:endParaRPr>
          </a:p>
          <a:p>
            <a:pPr>
              <a:buFont typeface="Wingdings" panose="05000000000000000000" pitchFamily="2" charset="2"/>
              <a:buChar char="§"/>
            </a:pPr>
            <a:r>
              <a:rPr lang="en-US" sz="4100" dirty="0">
                <a:solidFill>
                  <a:srgbClr val="003F72"/>
                </a:solidFill>
              </a:rPr>
              <a:t>In the college basketball version 64 teams are put into a bracket. Each pair plays one game, winner advances to the next round. The bracket decreases by half with each round (64 teams to 32 teams to 16 to 8 to 4 to 2) until there’s a champion   </a:t>
            </a:r>
          </a:p>
          <a:p>
            <a:pPr marL="0" indent="0">
              <a:buNone/>
            </a:pPr>
            <a:endParaRPr lang="en-US" sz="4100" dirty="0">
              <a:solidFill>
                <a:srgbClr val="003F72"/>
              </a:solidFill>
            </a:endParaRPr>
          </a:p>
          <a:p>
            <a:pPr>
              <a:buFont typeface="Wingdings" panose="05000000000000000000" pitchFamily="2" charset="2"/>
              <a:buChar char="§"/>
            </a:pPr>
            <a:r>
              <a:rPr lang="en-US" sz="4100" dirty="0">
                <a:solidFill>
                  <a:srgbClr val="003F72"/>
                </a:solidFill>
              </a:rPr>
              <a:t>Takes place over (only!) 2 weeks</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7</a:t>
            </a:fld>
            <a:endParaRPr lang="en-US" dirty="0"/>
          </a:p>
        </p:txBody>
      </p:sp>
      <p:cxnSp>
        <p:nvCxnSpPr>
          <p:cNvPr id="8" name="Straight Connector 7">
            <a:extLst>
              <a:ext uri="{FF2B5EF4-FFF2-40B4-BE49-F238E27FC236}">
                <a16:creationId xmlns:a16="http://schemas.microsoft.com/office/drawing/2014/main" id="{6A2E3195-A4AD-452B-B4F0-5C377E2DD855}"/>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0291E6-32BE-4A62-A9FA-66C56E53511A}"/>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2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College basketball bracket</a:t>
            </a: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8</a:t>
            </a:fld>
            <a:endParaRPr lang="en-US" dirty="0"/>
          </a:p>
        </p:txBody>
      </p:sp>
      <p:pic>
        <p:nvPicPr>
          <p:cNvPr id="1026" name="Picture 2" descr="A completed 2021 college basketball bracket. He chose the championship game to be between Gonzaga and Illinois with Gonzaga as the winner. ">
            <a:extLst>
              <a:ext uri="{FF2B5EF4-FFF2-40B4-BE49-F238E27FC236}">
                <a16:creationId xmlns:a16="http://schemas.microsoft.com/office/drawing/2014/main" id="{66A0F556-DAF3-4DA8-937B-DF99225890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4500" y="1547820"/>
            <a:ext cx="7174999" cy="53035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15E7D26-237C-4D68-BCD2-95B2CDB3466C}"/>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19C03D-1A88-4286-AAB3-55568276CEC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1E5F7FF-42BB-8308-0AF1-86E47483524E}"/>
              </a:ext>
              <a:ext uri="{C183D7F6-B498-43B3-948B-1728B52AA6E4}">
                <adec:decorative xmlns:adec="http://schemas.microsoft.com/office/drawing/2017/decorative" val="1"/>
              </a:ext>
            </a:extLst>
          </p:cNvPr>
          <p:cNvSpPr txBox="1"/>
          <p:nvPr/>
        </p:nvSpPr>
        <p:spPr>
          <a:xfrm>
            <a:off x="4147457" y="5796643"/>
            <a:ext cx="914400" cy="74227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677A0F4E-1C1D-A1D4-BC87-BB5A7E2B3971}"/>
              </a:ext>
              <a:ext uri="{C183D7F6-B498-43B3-948B-1728B52AA6E4}">
                <adec:decorative xmlns:adec="http://schemas.microsoft.com/office/drawing/2017/decorative" val="1"/>
              </a:ext>
            </a:extLst>
          </p:cNvPr>
          <p:cNvSpPr txBox="1"/>
          <p:nvPr/>
        </p:nvSpPr>
        <p:spPr>
          <a:xfrm>
            <a:off x="3690257" y="2286000"/>
            <a:ext cx="1681843" cy="70212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75470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8C25-6CEA-414A-BD08-5F6B20EBF58C}"/>
              </a:ext>
            </a:extLst>
          </p:cNvPr>
          <p:cNvSpPr>
            <a:spLocks noGrp="1"/>
          </p:cNvSpPr>
          <p:nvPr>
            <p:ph type="title"/>
          </p:nvPr>
        </p:nvSpPr>
        <p:spPr/>
        <p:txBody>
          <a:bodyPr/>
          <a:lstStyle/>
          <a:p>
            <a:r>
              <a:rPr lang="en-US" b="1" dirty="0">
                <a:solidFill>
                  <a:srgbClr val="003F72"/>
                </a:solidFill>
                <a:latin typeface="Georgia" panose="02040502050405020303" pitchFamily="18" charset="0"/>
              </a:rPr>
              <a:t>Business version</a:t>
            </a:r>
            <a:endParaRPr lang="en-US" sz="2500" b="1" dirty="0">
              <a:solidFill>
                <a:srgbClr val="003F7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325258C-CB1F-4933-96B0-3EDE07C5FFED}"/>
              </a:ext>
            </a:extLst>
          </p:cNvPr>
          <p:cNvSpPr>
            <a:spLocks noGrp="1"/>
          </p:cNvSpPr>
          <p:nvPr>
            <p:ph idx="1"/>
          </p:nvPr>
        </p:nvSpPr>
        <p:spPr>
          <a:xfrm>
            <a:off x="326571" y="1191992"/>
            <a:ext cx="8188779" cy="5004021"/>
          </a:xfrm>
        </p:spPr>
        <p:txBody>
          <a:bodyPr>
            <a:normAutofit fontScale="92500" lnSpcReduction="10000"/>
          </a:bodyPr>
          <a:lstStyle/>
          <a:p>
            <a:pPr>
              <a:buFont typeface="Wingdings" panose="05000000000000000000" pitchFamily="2" charset="2"/>
              <a:buChar char="§"/>
            </a:pPr>
            <a:endParaRPr lang="en-US" dirty="0">
              <a:solidFill>
                <a:srgbClr val="003F72"/>
              </a:solidFill>
            </a:endParaRPr>
          </a:p>
          <a:p>
            <a:pPr>
              <a:buFont typeface="Wingdings" panose="05000000000000000000" pitchFamily="2" charset="2"/>
              <a:buChar char="§"/>
            </a:pPr>
            <a:r>
              <a:rPr lang="en-US" dirty="0">
                <a:solidFill>
                  <a:srgbClr val="003F72"/>
                </a:solidFill>
              </a:rPr>
              <a:t>A popular business magazine started Jargon Madness in 2012 and modeled it on the college basketball event </a:t>
            </a:r>
            <a:br>
              <a:rPr lang="en-US" sz="1000" dirty="0">
                <a:solidFill>
                  <a:srgbClr val="003F72"/>
                </a:solidFill>
              </a:rPr>
            </a:br>
            <a:endParaRPr lang="en-US" sz="1000" dirty="0">
              <a:solidFill>
                <a:srgbClr val="003F72"/>
              </a:solidFill>
            </a:endParaRPr>
          </a:p>
          <a:p>
            <a:pPr>
              <a:buFont typeface="Wingdings" panose="05000000000000000000" pitchFamily="2" charset="2"/>
              <a:buChar char="§"/>
            </a:pPr>
            <a:r>
              <a:rPr lang="en-US" dirty="0">
                <a:solidFill>
                  <a:srgbClr val="003F72"/>
                </a:solidFill>
              </a:rPr>
              <a:t>Their goal: “identify the single most annoying example of business jargon and thoroughly embarrass all who employ it and any of these other ridiculous expressions” </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They chose 32 “abominable expressions”</a:t>
            </a:r>
          </a:p>
          <a:p>
            <a:pPr marL="0" indent="0">
              <a:buNone/>
            </a:pPr>
            <a:endParaRPr lang="en-US" sz="1000" dirty="0">
              <a:solidFill>
                <a:srgbClr val="003F72"/>
              </a:solidFill>
            </a:endParaRPr>
          </a:p>
          <a:p>
            <a:pPr>
              <a:buFont typeface="Wingdings" panose="05000000000000000000" pitchFamily="2" charset="2"/>
              <a:buChar char="§"/>
            </a:pPr>
            <a:r>
              <a:rPr lang="en-US" dirty="0">
                <a:solidFill>
                  <a:srgbClr val="003F72"/>
                </a:solidFill>
              </a:rPr>
              <a:t>Participants voted on one matchup daily via a bird themed social media app</a:t>
            </a:r>
          </a:p>
          <a:p>
            <a:pPr>
              <a:buFont typeface="Wingdings" panose="05000000000000000000" pitchFamily="2" charset="2"/>
              <a:buChar char="§"/>
            </a:pPr>
            <a:endParaRPr lang="en-US" sz="1000" dirty="0">
              <a:solidFill>
                <a:srgbClr val="003F72"/>
              </a:solidFill>
            </a:endParaRPr>
          </a:p>
          <a:p>
            <a:pPr>
              <a:buFont typeface="Wingdings" panose="05000000000000000000" pitchFamily="2" charset="2"/>
              <a:buChar char="§"/>
            </a:pPr>
            <a:r>
              <a:rPr lang="en-US" dirty="0">
                <a:solidFill>
                  <a:srgbClr val="003F72"/>
                </a:solidFill>
              </a:rPr>
              <a:t>Took place over just a month</a:t>
            </a:r>
            <a:endParaRPr lang="en-US" sz="1000" dirty="0">
              <a:solidFill>
                <a:srgbClr val="003F72"/>
              </a:solidFill>
            </a:endParaRPr>
          </a:p>
        </p:txBody>
      </p:sp>
      <p:sp>
        <p:nvSpPr>
          <p:cNvPr id="12" name="Slide Number Placeholder 11">
            <a:extLst>
              <a:ext uri="{FF2B5EF4-FFF2-40B4-BE49-F238E27FC236}">
                <a16:creationId xmlns:a16="http://schemas.microsoft.com/office/drawing/2014/main" id="{DC92B9F3-DD51-4F8E-ACCB-309548F9B12B}"/>
              </a:ext>
            </a:extLst>
          </p:cNvPr>
          <p:cNvSpPr>
            <a:spLocks noGrp="1"/>
          </p:cNvSpPr>
          <p:nvPr>
            <p:ph type="sldNum" sz="quarter" idx="12"/>
          </p:nvPr>
        </p:nvSpPr>
        <p:spPr/>
        <p:txBody>
          <a:bodyPr/>
          <a:lstStyle/>
          <a:p>
            <a:fld id="{5A7C3D64-A2A3-47CA-851F-829CB6EBDAD8}" type="slidenum">
              <a:rPr lang="en-US" smtClean="0"/>
              <a:t>9</a:t>
            </a:fld>
            <a:endParaRPr lang="en-US" dirty="0"/>
          </a:p>
        </p:txBody>
      </p:sp>
      <p:cxnSp>
        <p:nvCxnSpPr>
          <p:cNvPr id="8" name="Straight Connector 7">
            <a:extLst>
              <a:ext uri="{FF2B5EF4-FFF2-40B4-BE49-F238E27FC236}">
                <a16:creationId xmlns:a16="http://schemas.microsoft.com/office/drawing/2014/main" id="{BE52ED51-133A-42B3-9B94-3A0A2D8E0AB5}"/>
              </a:ext>
              <a:ext uri="{C183D7F6-B498-43B3-948B-1728B52AA6E4}">
                <adec:decorative xmlns:adec="http://schemas.microsoft.com/office/drawing/2017/decorative" val="1"/>
              </a:ext>
            </a:extLst>
          </p:cNvPr>
          <p:cNvCxnSpPr/>
          <p:nvPr/>
        </p:nvCxnSpPr>
        <p:spPr>
          <a:xfrm>
            <a:off x="45720" y="1433384"/>
            <a:ext cx="9052560" cy="0"/>
          </a:xfrm>
          <a:prstGeom prst="line">
            <a:avLst/>
          </a:prstGeom>
          <a:ln w="76200">
            <a:solidFill>
              <a:srgbClr val="003F7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239A3B-BFD6-4EC9-ADD1-F7ED46E6E613}"/>
              </a:ext>
              <a:ext uri="{C183D7F6-B498-43B3-948B-1728B52AA6E4}">
                <adec:decorative xmlns:adec="http://schemas.microsoft.com/office/drawing/2017/decorative" val="1"/>
              </a:ext>
            </a:extLst>
          </p:cNvPr>
          <p:cNvCxnSpPr/>
          <p:nvPr/>
        </p:nvCxnSpPr>
        <p:spPr>
          <a:xfrm>
            <a:off x="45720" y="1547820"/>
            <a:ext cx="9052560" cy="0"/>
          </a:xfrm>
          <a:prstGeom prst="line">
            <a:avLst/>
          </a:prstGeom>
          <a:ln w="76200">
            <a:solidFill>
              <a:srgbClr val="7724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762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1905</TotalTime>
  <Words>1970</Words>
  <Application>Microsoft Macintosh PowerPoint</Application>
  <PresentationFormat>On-screen Show (4:3)</PresentationFormat>
  <Paragraphs>328</Paragraphs>
  <Slides>34</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Georgia</vt:lpstr>
      <vt:lpstr>Wingdings</vt:lpstr>
      <vt:lpstr>Office Theme</vt:lpstr>
      <vt:lpstr>Jargon Madness:  A plain language exercise </vt:lpstr>
      <vt:lpstr>Disclaimer</vt:lpstr>
      <vt:lpstr>Disclaimer (2) </vt:lpstr>
      <vt:lpstr>This will cover</vt:lpstr>
      <vt:lpstr>So why Jargon Madness? </vt:lpstr>
      <vt:lpstr>What is jargon? </vt:lpstr>
      <vt:lpstr>College basketball event  </vt:lpstr>
      <vt:lpstr>College basketball bracket</vt:lpstr>
      <vt:lpstr>Business version</vt:lpstr>
      <vt:lpstr>Our Jargon Madness</vt:lpstr>
      <vt:lpstr>Preparation checklist</vt:lpstr>
      <vt:lpstr>Leadership and audience</vt:lpstr>
      <vt:lpstr>Champions and partners</vt:lpstr>
      <vt:lpstr>Staffing</vt:lpstr>
      <vt:lpstr>Confirm language (1) </vt:lpstr>
      <vt:lpstr>Confirm language (2) </vt:lpstr>
      <vt:lpstr>Bracket size and timeline</vt:lpstr>
      <vt:lpstr>Our 2022 timeline (1) </vt:lpstr>
      <vt:lpstr>Our 2022 timeline (2) </vt:lpstr>
      <vt:lpstr>Hosting and voting plans</vt:lpstr>
      <vt:lpstr>Identify jargon contenders</vt:lpstr>
      <vt:lpstr>Marketing plan</vt:lpstr>
      <vt:lpstr>Education (1) </vt:lpstr>
      <vt:lpstr>Education (2) </vt:lpstr>
      <vt:lpstr>Post-event survey</vt:lpstr>
      <vt:lpstr>Things to anticipate</vt:lpstr>
      <vt:lpstr>Challenges (1) </vt:lpstr>
      <vt:lpstr>Challenges (2) </vt:lpstr>
      <vt:lpstr>Good luck 🍀 </vt:lpstr>
      <vt:lpstr>Thank you!</vt:lpstr>
      <vt:lpstr>Extra – collaboration software example (1)</vt:lpstr>
      <vt:lpstr>Extra – collaboration software example (2)</vt:lpstr>
      <vt:lpstr>Extra – Blog post example</vt:lpstr>
      <vt:lpstr>Extra – Survey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Rabuck, Laura G</dc:creator>
  <cp:lastModifiedBy>Microsoft Office User</cp:lastModifiedBy>
  <cp:revision>93</cp:revision>
  <dcterms:created xsi:type="dcterms:W3CDTF">2020-12-03T03:15:09Z</dcterms:created>
  <dcterms:modified xsi:type="dcterms:W3CDTF">2022-08-23T19:59:22Z</dcterms:modified>
</cp:coreProperties>
</file>