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2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37" r:id="rId57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59"/>
      <p:bold r:id="rId60"/>
      <p:italic r:id="rId61"/>
      <p:boldItalic r:id="rId62"/>
    </p:embeddedFont>
    <p:embeddedFont>
      <p:font typeface="IBM Plex Mono Light" panose="020B0409050203000203" pitchFamily="49" charset="0"/>
      <p:regular r:id="rId63"/>
      <p:bold r:id="rId64"/>
      <p:italic r:id="rId65"/>
      <p:boldItalic r:id="rId66"/>
    </p:embeddedFont>
    <p:embeddedFont>
      <p:font typeface="IBM Plex Mono Medium" panose="020B0609050203000203" pitchFamily="49" charset="0"/>
      <p:regular r:id="rId67"/>
      <p:bold r:id="rId68"/>
      <p:italic r:id="rId69"/>
      <p:boldItalic r:id="rId70"/>
    </p:embeddedFont>
    <p:embeddedFont>
      <p:font typeface="Public Sans" panose="020B0604020202020204" charset="0"/>
      <p:regular r:id="rId71"/>
      <p:bold r:id="rId72"/>
      <p:italic r:id="rId73"/>
      <p:boldItalic r:id="rId74"/>
    </p:embeddedFont>
    <p:embeddedFont>
      <p:font typeface="Public Sans ExtraBold" panose="020B0604020202020204" charset="0"/>
      <p:bold r:id="rId75"/>
      <p:italic r:id="rId76"/>
      <p:boldItalic r:id="rId77"/>
    </p:embeddedFont>
    <p:embeddedFont>
      <p:font typeface="Public Sans ExtraLight" panose="020B0604020202020204" charset="0"/>
      <p:regular r:id="rId78"/>
      <p:bold r:id="rId79"/>
      <p:italic r:id="rId80"/>
      <p:boldItalic r:id="rId81"/>
    </p:embeddedFont>
    <p:embeddedFont>
      <p:font typeface="Public Sans Light" panose="020B0604020202020204" charset="0"/>
      <p:regular r:id="rId82"/>
      <p:bold r:id="rId83"/>
      <p:italic r:id="rId84"/>
      <p:boldItalic r:id="rId85"/>
    </p:embeddedFont>
    <p:embeddedFont>
      <p:font typeface="Public Sans Medium" panose="020B0604020202020204" charset="0"/>
      <p:regular r:id="rId86"/>
      <p:bold r:id="rId87"/>
      <p:italic r:id="rId88"/>
      <p:boldItalic r:id="rId89"/>
    </p:embeddedFont>
    <p:embeddedFont>
      <p:font typeface="Public Sans Thin" panose="020B060402020202020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9"/>
    <p:restoredTop sz="94628"/>
  </p:normalViewPr>
  <p:slideViewPr>
    <p:cSldViewPr snapToGrid="0">
      <p:cViewPr varScale="1">
        <p:scale>
          <a:sx n="94" d="100"/>
          <a:sy n="94" d="100"/>
        </p:scale>
        <p:origin x="90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84" Type="http://schemas.openxmlformats.org/officeDocument/2006/relationships/font" Target="fonts/font26.fntdata"/><Relationship Id="rId89" Type="http://schemas.openxmlformats.org/officeDocument/2006/relationships/font" Target="fonts/font3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74" Type="http://schemas.openxmlformats.org/officeDocument/2006/relationships/font" Target="fonts/font16.fntdata"/><Relationship Id="rId79" Type="http://schemas.openxmlformats.org/officeDocument/2006/relationships/font" Target="fonts/font21.fntdata"/><Relationship Id="rId5" Type="http://schemas.openxmlformats.org/officeDocument/2006/relationships/slide" Target="slides/slide4.xml"/><Relationship Id="rId90" Type="http://schemas.openxmlformats.org/officeDocument/2006/relationships/font" Target="fonts/font32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0" Type="http://schemas.openxmlformats.org/officeDocument/2006/relationships/font" Target="fonts/font22.fntdata"/><Relationship Id="rId85" Type="http://schemas.openxmlformats.org/officeDocument/2006/relationships/font" Target="fonts/font2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font" Target="fonts/font17.fntdata"/><Relationship Id="rId83" Type="http://schemas.openxmlformats.org/officeDocument/2006/relationships/font" Target="fonts/font25.fntdata"/><Relationship Id="rId88" Type="http://schemas.openxmlformats.org/officeDocument/2006/relationships/font" Target="fonts/font30.fntdata"/><Relationship Id="rId91" Type="http://schemas.openxmlformats.org/officeDocument/2006/relationships/font" Target="fonts/font33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font" Target="fonts/font20.fntdata"/><Relationship Id="rId81" Type="http://schemas.openxmlformats.org/officeDocument/2006/relationships/font" Target="fonts/font23.fntdata"/><Relationship Id="rId86" Type="http://schemas.openxmlformats.org/officeDocument/2006/relationships/font" Target="fonts/font28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8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92" Type="http://schemas.openxmlformats.org/officeDocument/2006/relationships/font" Target="fonts/font3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8.fntdata"/><Relationship Id="rId87" Type="http://schemas.openxmlformats.org/officeDocument/2006/relationships/font" Target="fonts/font29.fntdata"/><Relationship Id="rId61" Type="http://schemas.openxmlformats.org/officeDocument/2006/relationships/font" Target="fonts/font3.fntdata"/><Relationship Id="rId82" Type="http://schemas.openxmlformats.org/officeDocument/2006/relationships/font" Target="fonts/font2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93" Type="http://schemas.openxmlformats.org/officeDocument/2006/relationships/font" Target="fonts/font3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628501c1a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628501c1a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1e3971a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1e3971af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1e3971af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1e3971af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1e3971a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1e3971af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1e3971af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1e3971af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1e3971a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1e3971a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1e3971af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1e3971af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1e3971af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1e3971af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1e3971af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1e3971af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1e3971af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1e3971af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1e3971a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1e3971af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1e3971af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1e3971af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1e3971af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1e3971af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1e3971a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01e3971af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1e3971af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1e3971af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1e3971af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1e3971af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1e3971af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1e3971af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1e3971af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1e3971af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1e3971a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1e3971af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1e3971af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01e3971af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8c9cc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8c9cc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01e3971af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01e3971af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1e3971af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01e3971af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1e3971af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01e3971af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1e3971af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01e3971af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01e3971af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01e3971af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1e3971af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01e3971af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01e3971af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01e3971af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1e3971af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01e3971af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01e3971af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01e3971af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1e3971af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01e3971af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8c9cceed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8c9cceed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01e3971af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01e3971af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01e3971af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01e3971af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01e3971af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01e3971af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01e3971af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01e3971af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01e3971af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01e3971af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01e3971af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01e3971af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01e3971af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01e3971af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1e3971af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1e3971af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01e3971af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01e3971af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01e3971afa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01e3971afa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8c9cceed2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8c9cceed2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01e3971af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01e3971af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01e3971af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01e3971af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01e3971af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01e3971af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01e3971af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01e3971af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01e3971af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01e3971afa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8c9cceed2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8c9cceed2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8c9cceed2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8c9cceed2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2a2d2249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2a2d2249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628501c1a_1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628501c1a_1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3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4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4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4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wds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designsystem.digital.gov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March 2023</a:t>
            </a:r>
            <a:endParaRPr dirty="0"/>
          </a:p>
        </p:txBody>
      </p:sp>
      <p:pic>
        <p:nvPicPr>
          <p:cNvPr id="139" name="Google Shape;139;p26" title="The USWDS logo in classic color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9" r="169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Intentional decision making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We’re designing for people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Engineers of human attention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Attention is a resource with its own properties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Attention is the focus of awareness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Our intention directs our attention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Forgetting and ignoring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Working memory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Just-in-time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“The world is its own memory”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152" name="Google Shape;152;p27" descr="Avatar of Dan Willia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From gist to specific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 unusual task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random warehouse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mystery house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Create gists and spot differences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Gestalt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Our brains store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Gestalt Principles of Grouping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</a:rPr>
              <a:t>Prägnanz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2" name="Google Shape;332;p53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We’re inclined to find </a:t>
            </a:r>
            <a:br>
              <a:rPr lang="en" dirty="0"/>
            </a:br>
            <a:r>
              <a:rPr lang="en" dirty="0"/>
              <a:t>an elegant explanation to describe a </a:t>
            </a:r>
            <a:br>
              <a:rPr lang="en" dirty="0"/>
            </a:br>
            <a:r>
              <a:rPr lang="en" dirty="0"/>
              <a:t>collection of data</a:t>
            </a:r>
            <a:endParaRPr dirty="0"/>
          </a:p>
        </p:txBody>
      </p:sp>
      <p:pic>
        <p:nvPicPr>
          <p:cNvPr id="331" name="Google Shape;331;p53" descr="Six overlapping circles form an interlocking pattern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  <p:sp>
        <p:nvSpPr>
          <p:cNvPr id="330" name="Google Shape;330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28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Similarity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9" name="Google Shape;339;p5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We’re inclined to group together objects </a:t>
            </a:r>
            <a:br>
              <a:rPr lang="en" dirty="0"/>
            </a:br>
            <a:r>
              <a:rPr lang="en" dirty="0"/>
              <a:t>that have similar characteristics</a:t>
            </a:r>
            <a:endParaRPr dirty="0"/>
          </a:p>
        </p:txBody>
      </p:sp>
      <p:pic>
        <p:nvPicPr>
          <p:cNvPr id="340" name="Google Shape;340;p54" descr="A 7x7 grid of gold circles, nine are colored blue 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  <p:sp>
        <p:nvSpPr>
          <p:cNvPr id="338" name="Google Shape;338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29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sense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162" name="Google Shape;162;p28" descr="Avatar of Dan William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Proximity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5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We’re inclined to group together objects </a:t>
            </a:r>
            <a:br>
              <a:rPr lang="en" dirty="0"/>
            </a:br>
            <a:r>
              <a:rPr lang="en" dirty="0"/>
              <a:t>that are closer </a:t>
            </a:r>
            <a:br>
              <a:rPr lang="en" dirty="0"/>
            </a:br>
            <a:r>
              <a:rPr lang="en" dirty="0"/>
              <a:t>together physically</a:t>
            </a:r>
            <a:endParaRPr dirty="0"/>
          </a:p>
        </p:txBody>
      </p:sp>
      <p:pic>
        <p:nvPicPr>
          <p:cNvPr id="348" name="Google Shape;348;p55" descr="A 7x7 grid of gold circles, column 3 is missing, resulting in two groups of gold circle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  <p:sp>
        <p:nvSpPr>
          <p:cNvPr id="346" name="Google Shape;346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30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Common Region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5" name="Google Shape;355;p56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We’re inclined to group together objects </a:t>
            </a:r>
            <a:br>
              <a:rPr lang="en" dirty="0"/>
            </a:br>
            <a:r>
              <a:rPr lang="en" dirty="0"/>
              <a:t>that are found in the same closed region</a:t>
            </a:r>
            <a:endParaRPr dirty="0"/>
          </a:p>
        </p:txBody>
      </p:sp>
      <p:pic>
        <p:nvPicPr>
          <p:cNvPr id="356" name="Google Shape;356;p56" descr="A 7x7 grid of gold circles, column 3 is missing, resulting in two groups of gold circles. A border encloses rows 3 and 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  <p:sp>
        <p:nvSpPr>
          <p:cNvPr id="354" name="Google Shape;354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31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Common Fate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3" name="Google Shape;363;p57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We’re inclined to group together objects </a:t>
            </a:r>
            <a:br>
              <a:rPr lang="en" dirty="0"/>
            </a:br>
            <a:r>
              <a:rPr lang="en" dirty="0"/>
              <a:t>that are moving together</a:t>
            </a:r>
            <a:endParaRPr dirty="0"/>
          </a:p>
        </p:txBody>
      </p:sp>
      <p:sp>
        <p:nvSpPr>
          <p:cNvPr id="362" name="Google Shape;362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32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" name="Google Shape;364;p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  <p:pic>
        <p:nvPicPr>
          <p:cNvPr id="365" name="Google Shape;365;p57" descr="A 7x7 grid of gold circles, column 3 is missing, resulting in two groups of gold circles. A border encloses rows 3 and 4. In an animation, rows 3-7 move of the bottom edge of the scree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Continuity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2" name="Google Shape;372;p58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We’re inclined to group together objects </a:t>
            </a:r>
            <a:br>
              <a:rPr lang="en" dirty="0"/>
            </a:br>
            <a:r>
              <a:rPr lang="en" dirty="0"/>
              <a:t>that follow a common path, and that we favor smooth or curved paths</a:t>
            </a:r>
            <a:endParaRPr dirty="0"/>
          </a:p>
        </p:txBody>
      </p:sp>
      <p:pic>
        <p:nvPicPr>
          <p:cNvPr id="373" name="Google Shape;373;p58" descr="Two arcs made out of gold dots intersec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  <p:sp>
        <p:nvSpPr>
          <p:cNvPr id="371" name="Google Shape;371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33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Closure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9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inclined to fill in blanks to perceive a complete object whenever an external stimulus partially matches that object </a:t>
            </a:r>
            <a:endParaRPr/>
          </a:p>
        </p:txBody>
      </p:sp>
      <p:sp>
        <p:nvSpPr>
          <p:cNvPr id="379" name="Google Shape;379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34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81" name="Google Shape;381;p59" descr="A row of four large gold dots. The rightmost dot is only a partial dot, we assume there is a part we can't see that extends off of the slid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pop-out effect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Luminance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61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a difference color grade of about 50 to really pop </a:t>
            </a:r>
            <a:endParaRPr/>
          </a:p>
        </p:txBody>
      </p:sp>
      <p:pic>
        <p:nvPicPr>
          <p:cNvPr id="394" name="Google Shape;394;p61" descr="A 7x7 grid of dashes. One dash is obvious bright gold. A less obvious dash is a darker shade of gold than the obvious dash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Size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1" name="Google Shape;401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37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02" name="Google Shape;402;p62" descr="A 7x7 grid of dashes. One dash is obviously taller than the others. A less obvious dash is a just a bit taller than the others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Shape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38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09" name="Google Shape;409;p63" descr="A 7x7 grid of gold dashes. One dash is obviously a circle. A much less obvious dash has sounded corners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39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16" name="Google Shape;416;p64" descr="A 7x7 grid of gold dashes. One dash in the grid is blue, another pink, and another green. None of them pop dramatically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3.4.1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Lots of small improvements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Alignment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40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23" name="Google Shape;423;p65" descr="A 7x7 grid of gold dashes. One dash is obviously misaligned with its row. A less obvious dash is only a little misaligned with tis row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Orientation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41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30" name="Google Shape;430;p66" descr="A 7x7 grid of gold dashes. One is obviously rotated 90 degrees. A less obvious one is rotated only a couple degrees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Outline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6" name="Google Shape;436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Public Sans"/>
                <a:ea typeface="Public Sans"/>
                <a:cs typeface="Public Sans"/>
                <a:sym typeface="Public Sans"/>
              </a:rPr>
              <a:t>42</a:t>
            </a:fld>
            <a:endParaRPr sz="13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37" name="Google Shape;437;p67" descr="A 7x7 grid of gold dashes. One is obviously surrounded by a thin gold outlin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9" b="49"/>
          <a:stretch/>
        </p:blipFill>
        <p:spPr>
          <a:xfrm>
            <a:off x="3996000" y="201"/>
            <a:ext cx="5147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Reinforce grouping and finding key details with meaning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3" name="Google Shape;44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Do I Do Now?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9" name="Google Shape;449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Cognitive 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5" name="Google Shape;4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Distractions, stresses,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and fatigue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A navigable decision 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Groupings should be meaningful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Not just for visual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9" name="Google Shape;479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33157" y="6736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Key improvements in USWDS 3.4.1</a:t>
            </a:r>
            <a:r>
              <a:rPr lang="en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(1 of 2)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83100" y="15019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Output only woff2 in our @font-face rules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Improve contrast of incomplete step indicator steps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Allow full-page width headers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Remove grid dependency from usa-banner package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Properly vocalize secondary navigation items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Improve wrapping of external links and icons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grpSp>
        <p:nvGrpSpPr>
          <p:cNvPr id="177" name="Google Shape;177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538050"/>
            <a:ext cx="7858800" cy="1890497"/>
            <a:chOff x="639675" y="1766650"/>
            <a:chExt cx="7858800" cy="1890497"/>
          </a:xfrm>
        </p:grpSpPr>
        <p:cxnSp>
          <p:nvCxnSpPr>
            <p:cNvPr id="178" name="Google Shape;178;p30"/>
            <p:cNvCxnSpPr/>
            <p:nvPr/>
          </p:nvCxnSpPr>
          <p:spPr>
            <a:xfrm>
              <a:off x="639675" y="176665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30"/>
            <p:cNvCxnSpPr/>
            <p:nvPr/>
          </p:nvCxnSpPr>
          <p:spPr>
            <a:xfrm>
              <a:off x="639675" y="2234989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30"/>
            <p:cNvCxnSpPr/>
            <p:nvPr/>
          </p:nvCxnSpPr>
          <p:spPr>
            <a:xfrm>
              <a:off x="639675" y="269761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30"/>
            <p:cNvCxnSpPr/>
            <p:nvPr/>
          </p:nvCxnSpPr>
          <p:spPr>
            <a:xfrm>
              <a:off x="639675" y="318309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30"/>
            <p:cNvCxnSpPr/>
            <p:nvPr/>
          </p:nvCxnSpPr>
          <p:spPr>
            <a:xfrm>
              <a:off x="639675" y="365714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83" name="Google Shape;18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3883322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364022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Grouping with markup and ARIA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Layering and redundancy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1" name="Google Shape;491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Grouping in content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7" name="Google Shape;497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Support human-centered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3" name="Google Shape;503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more information, search fo</a:t>
            </a:r>
            <a:r>
              <a:rPr lang="en"/>
              <a:t>r the following: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9" name="Google Shape;509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510" name="Google Shape;51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IBM Plex Mono"/>
              <a:buChar char="●"/>
            </a:pPr>
            <a:r>
              <a:rPr lang="en" sz="2200" b="0">
                <a:latin typeface="IBM Plex Mono"/>
                <a:ea typeface="IBM Plex Mono"/>
                <a:cs typeface="IBM Plex Mono"/>
                <a:sym typeface="IBM Plex Mono"/>
              </a:rPr>
              <a:t>Gestalt principles of grouping</a:t>
            </a:r>
            <a:endParaRPr sz="2200" b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IBM Plex Mono"/>
              <a:buChar char="●"/>
            </a:pPr>
            <a:r>
              <a:rPr lang="en" sz="2200" b="0">
                <a:latin typeface="IBM Plex Mono"/>
                <a:ea typeface="IBM Plex Mono"/>
                <a:cs typeface="IBM Plex Mono"/>
                <a:sym typeface="IBM Plex Mono"/>
              </a:rPr>
              <a:t>Max Wertheimer</a:t>
            </a:r>
            <a:endParaRPr sz="2200" b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IBM Plex Mono"/>
              <a:buChar char="●"/>
            </a:pPr>
            <a:r>
              <a:rPr lang="en" sz="2200" b="0">
                <a:latin typeface="IBM Plex Mono"/>
                <a:ea typeface="IBM Plex Mono"/>
                <a:cs typeface="IBM Plex Mono"/>
                <a:sym typeface="IBM Plex Mono"/>
              </a:rPr>
              <a:t>cognitive psychology</a:t>
            </a:r>
            <a:endParaRPr sz="2200" b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IBM Plex Mono"/>
              <a:buChar char="●"/>
            </a:pPr>
            <a:r>
              <a:rPr lang="en" sz="2200" b="0">
                <a:latin typeface="IBM Plex Mono"/>
                <a:ea typeface="IBM Plex Mono"/>
                <a:cs typeface="IBM Plex Mono"/>
                <a:sym typeface="IBM Plex Mono"/>
              </a:rPr>
              <a:t>attention</a:t>
            </a:r>
            <a:endParaRPr sz="2200" b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IBM Plex Mono"/>
              <a:buChar char="●"/>
            </a:pPr>
            <a:r>
              <a:rPr lang="en" sz="2200" b="0">
                <a:latin typeface="IBM Plex Mono"/>
                <a:ea typeface="IBM Plex Mono"/>
                <a:cs typeface="IBM Plex Mono"/>
                <a:sym typeface="IBM Plex Mono"/>
              </a:rPr>
              <a:t>cognitive load</a:t>
            </a:r>
            <a:endParaRPr sz="2200" b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IBM Plex Mono"/>
              <a:buChar char="●"/>
            </a:pPr>
            <a:r>
              <a:rPr lang="en" sz="2200" b="0">
                <a:latin typeface="IBM Plex Mono"/>
                <a:ea typeface="IBM Plex Mono"/>
                <a:cs typeface="IBM Plex Mono"/>
                <a:sym typeface="IBM Plex Mono"/>
              </a:rPr>
              <a:t>working memory</a:t>
            </a:r>
            <a:endParaRPr sz="2200" b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IBM Plex Mono"/>
              <a:buChar char="●"/>
            </a:pPr>
            <a:r>
              <a:rPr lang="en" sz="2200" b="0">
                <a:latin typeface="IBM Plex Mono"/>
                <a:ea typeface="IBM Plex Mono"/>
                <a:cs typeface="IBM Plex Mono"/>
                <a:sym typeface="IBM Plex Mono"/>
              </a:rPr>
              <a:t>unconscious pop-out</a:t>
            </a:r>
            <a:endParaRPr sz="2200" b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IBM Plex Mono"/>
              <a:buChar char="●"/>
            </a:pPr>
            <a:r>
              <a:rPr lang="en" sz="2200" b="0">
                <a:latin typeface="IBM Plex Mono"/>
                <a:ea typeface="IBM Plex Mono"/>
                <a:cs typeface="IBM Plex Mono"/>
                <a:sym typeface="IBM Plex Mono"/>
              </a:rPr>
              <a:t>selective attention test video</a:t>
            </a:r>
            <a:endParaRPr sz="2200" b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0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516" name="Google Shape;516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7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715" name="Google Shape;715;p107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April:</a:t>
            </a:r>
            <a:br>
              <a:rPr lang="en-US" dirty="0"/>
            </a:br>
            <a:r>
              <a:rPr lang="en-US" dirty="0"/>
              <a:t>Top tasks synthesis</a:t>
            </a:r>
          </a:p>
        </p:txBody>
      </p:sp>
      <p:sp>
        <p:nvSpPr>
          <p:cNvPr id="716" name="Google Shape;716;p107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#</a:t>
            </a:r>
            <a:r>
              <a:rPr lang="en" dirty="0" err="1">
                <a:solidFill>
                  <a:schemeClr val="bg2"/>
                </a:solidFill>
              </a:rPr>
              <a:t>uswds</a:t>
            </a:r>
            <a:r>
              <a:rPr lang="en" dirty="0">
                <a:solidFill>
                  <a:schemeClr val="bg2"/>
                </a:solidFill>
              </a:rPr>
              <a:t>-public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designsystem.digital.gov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17" name="Google Shape;71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5308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Key improvements in USWDS 3.4.1</a:t>
            </a:r>
            <a:r>
              <a:rPr lang="en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(2 of 2)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83100" y="1501975"/>
            <a:ext cx="81639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Allow date pickers inside modals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Improve URL display for in-page navigation links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Allow any spacing unit in alert padding settings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Fix broken </a:t>
            </a:r>
            <a:r>
              <a:rPr lang="en" sz="2400">
                <a:latin typeface="IBM Plex Mono Light"/>
                <a:ea typeface="IBM Plex Mono Light"/>
                <a:cs typeface="IBM Plex Mono Light"/>
                <a:sym typeface="IBM Plex Mono Light"/>
              </a:rPr>
              <a:t>outline-05</a:t>
            </a:r>
            <a:r>
              <a:rPr lang="en" sz="2400"/>
              <a:t> utility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Expanded and improved our Gender Identity and Sex patterns and guidance.</a:t>
            </a:r>
            <a:endParaRPr sz="2400"/>
          </a:p>
        </p:txBody>
      </p:sp>
      <p:grpSp>
        <p:nvGrpSpPr>
          <p:cNvPr id="192" name="Google Shape;192;p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538050"/>
            <a:ext cx="7858800" cy="1890497"/>
            <a:chOff x="639675" y="1766650"/>
            <a:chExt cx="7858800" cy="1890497"/>
          </a:xfrm>
        </p:grpSpPr>
        <p:cxnSp>
          <p:nvCxnSpPr>
            <p:cNvPr id="193" name="Google Shape;193;p31"/>
            <p:cNvCxnSpPr/>
            <p:nvPr/>
          </p:nvCxnSpPr>
          <p:spPr>
            <a:xfrm>
              <a:off x="639675" y="176665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31"/>
            <p:cNvCxnSpPr/>
            <p:nvPr/>
          </p:nvCxnSpPr>
          <p:spPr>
            <a:xfrm>
              <a:off x="639675" y="2234989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31"/>
            <p:cNvCxnSpPr/>
            <p:nvPr/>
          </p:nvCxnSpPr>
          <p:spPr>
            <a:xfrm>
              <a:off x="639675" y="269761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31"/>
            <p:cNvCxnSpPr/>
            <p:nvPr/>
          </p:nvCxnSpPr>
          <p:spPr>
            <a:xfrm>
              <a:off x="639675" y="318309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31"/>
            <p:cNvCxnSpPr/>
            <p:nvPr/>
          </p:nvCxnSpPr>
          <p:spPr>
            <a:xfrm>
              <a:off x="639675" y="365714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98" name="Google Shape;198;p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283008"/>
            <a:ext cx="785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3.4.1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Out now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Sense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Attention, grouping, and decisions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are lots of different angles on 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On-screen Show (16:9)</PresentationFormat>
  <Paragraphs>151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Public Sans Thin</vt:lpstr>
      <vt:lpstr>Public Sans ExtraBold</vt:lpstr>
      <vt:lpstr>Public Sans Light</vt:lpstr>
      <vt:lpstr>IBM Plex Mono Light</vt:lpstr>
      <vt:lpstr>Public Sans</vt:lpstr>
      <vt:lpstr>IBM Plex Mono</vt:lpstr>
      <vt:lpstr>Public Sans Medium</vt:lpstr>
      <vt:lpstr>IBM Plex Mono Medium</vt:lpstr>
      <vt:lpstr>Public Sans ExtraLight</vt:lpstr>
      <vt:lpstr>Arial</vt:lpstr>
      <vt:lpstr>USWDS</vt:lpstr>
      <vt:lpstr>USWDS Monthly Call</vt:lpstr>
      <vt:lpstr>Hi!</vt:lpstr>
      <vt:lpstr>Agenda</vt:lpstr>
      <vt:lpstr>USWDS 3.4.1 Lots of small improvements</vt:lpstr>
      <vt:lpstr>Key improvements in USWDS 3.4.1 (1 of 2)</vt:lpstr>
      <vt:lpstr>Key improvements in USWDS 3.4.1 (2 of 2)</vt:lpstr>
      <vt:lpstr>USWDS 3.4.1 Out now</vt:lpstr>
      <vt:lpstr>Making Sense Attention, grouping, and decisions</vt:lpstr>
      <vt:lpstr>There are lots of different angles on design</vt:lpstr>
      <vt:lpstr>Intentional decision making</vt:lpstr>
      <vt:lpstr>We’re designing for people</vt:lpstr>
      <vt:lpstr>Engineers of human attention</vt:lpstr>
      <vt:lpstr>Attention is a resource with its own properties</vt:lpstr>
      <vt:lpstr>Attention is the focus of awareness</vt:lpstr>
      <vt:lpstr>Our intention directs our attention</vt:lpstr>
      <vt:lpstr>Forgetting and ignoring</vt:lpstr>
      <vt:lpstr>Working memory</vt:lpstr>
      <vt:lpstr>Just-in-time system</vt:lpstr>
      <vt:lpstr>“The world is its own memory”</vt:lpstr>
      <vt:lpstr>From gist to specific</vt:lpstr>
      <vt:lpstr>An unusual task</vt:lpstr>
      <vt:lpstr>The random warehouse</vt:lpstr>
      <vt:lpstr>The mystery house</vt:lpstr>
      <vt:lpstr>Create gists and spot differences</vt:lpstr>
      <vt:lpstr>Gestalt</vt:lpstr>
      <vt:lpstr>Our brains store models</vt:lpstr>
      <vt:lpstr>Gestalt Principles of Grouping</vt:lpstr>
      <vt:lpstr>Prägnanz</vt:lpstr>
      <vt:lpstr>Similarity</vt:lpstr>
      <vt:lpstr>Proximity</vt:lpstr>
      <vt:lpstr>Common Region</vt:lpstr>
      <vt:lpstr>Common Fate</vt:lpstr>
      <vt:lpstr>Continuity</vt:lpstr>
      <vt:lpstr>Closure</vt:lpstr>
      <vt:lpstr>The pop-out effect</vt:lpstr>
      <vt:lpstr>Luminance</vt:lpstr>
      <vt:lpstr>Size</vt:lpstr>
      <vt:lpstr>Shape</vt:lpstr>
      <vt:lpstr>Hue</vt:lpstr>
      <vt:lpstr>Alignment</vt:lpstr>
      <vt:lpstr>Orientation</vt:lpstr>
      <vt:lpstr>Outline</vt:lpstr>
      <vt:lpstr>Reinforce grouping and finding key details with meaning</vt:lpstr>
      <vt:lpstr>What Do I Do Now?</vt:lpstr>
      <vt:lpstr>Cognitive load</vt:lpstr>
      <vt:lpstr>Distractions, stresses,  and fatigue</vt:lpstr>
      <vt:lpstr> A navigable decision tree</vt:lpstr>
      <vt:lpstr>Groupings should be meaningful</vt:lpstr>
      <vt:lpstr>Not just for visual design</vt:lpstr>
      <vt:lpstr>Grouping with markup and ARIA</vt:lpstr>
      <vt:lpstr>Layering and redundancy</vt:lpstr>
      <vt:lpstr>Grouping in content design</vt:lpstr>
      <vt:lpstr>Support human-centered design</vt:lpstr>
      <vt:lpstr>For more information, search for the following:</vt:lpstr>
      <vt:lpstr>Q&amp;A</vt:lpstr>
      <vt:lpstr>Next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2023-03-16T13:35:10Z</dcterms:modified>
</cp:coreProperties>
</file>