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6" r:id="rId5"/>
  </p:sldMasterIdLst>
  <p:notesMasterIdLst>
    <p:notesMasterId r:id="rId50"/>
  </p:notesMasterIdLst>
  <p:sldIdLst>
    <p:sldId id="281" r:id="rId6"/>
    <p:sldId id="864" r:id="rId7"/>
    <p:sldId id="257" r:id="rId8"/>
    <p:sldId id="259" r:id="rId9"/>
    <p:sldId id="260" r:id="rId10"/>
    <p:sldId id="265" r:id="rId11"/>
    <p:sldId id="888" r:id="rId12"/>
    <p:sldId id="261" r:id="rId13"/>
    <p:sldId id="266" r:id="rId14"/>
    <p:sldId id="901" r:id="rId15"/>
    <p:sldId id="889" r:id="rId16"/>
    <p:sldId id="871" r:id="rId17"/>
    <p:sldId id="902" r:id="rId18"/>
    <p:sldId id="903" r:id="rId19"/>
    <p:sldId id="872" r:id="rId20"/>
    <p:sldId id="904" r:id="rId21"/>
    <p:sldId id="905" r:id="rId22"/>
    <p:sldId id="886" r:id="rId23"/>
    <p:sldId id="890" r:id="rId24"/>
    <p:sldId id="874" r:id="rId25"/>
    <p:sldId id="875" r:id="rId26"/>
    <p:sldId id="887" r:id="rId27"/>
    <p:sldId id="876" r:id="rId28"/>
    <p:sldId id="877" r:id="rId29"/>
    <p:sldId id="878" r:id="rId30"/>
    <p:sldId id="891" r:id="rId31"/>
    <p:sldId id="262" r:id="rId32"/>
    <p:sldId id="879" r:id="rId33"/>
    <p:sldId id="880" r:id="rId34"/>
    <p:sldId id="881" r:id="rId35"/>
    <p:sldId id="898" r:id="rId36"/>
    <p:sldId id="899" r:id="rId37"/>
    <p:sldId id="883" r:id="rId38"/>
    <p:sldId id="884" r:id="rId39"/>
    <p:sldId id="885" r:id="rId40"/>
    <p:sldId id="900" r:id="rId41"/>
    <p:sldId id="907" r:id="rId42"/>
    <p:sldId id="264" r:id="rId43"/>
    <p:sldId id="892" r:id="rId44"/>
    <p:sldId id="893" r:id="rId45"/>
    <p:sldId id="894" r:id="rId46"/>
    <p:sldId id="895" r:id="rId47"/>
    <p:sldId id="896" r:id="rId48"/>
    <p:sldId id="873"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05050"/>
    <a:srgbClr val="006699"/>
    <a:srgbClr val="003366"/>
    <a:srgbClr val="999999"/>
    <a:srgbClr val="3399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1" autoAdjust="0"/>
    <p:restoredTop sz="82399" autoAdjust="0"/>
  </p:normalViewPr>
  <p:slideViewPr>
    <p:cSldViewPr>
      <p:cViewPr varScale="1">
        <p:scale>
          <a:sx n="120" d="100"/>
          <a:sy n="120" d="100"/>
        </p:scale>
        <p:origin x="1416"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C95944-CCF7-4020-87C0-24A08E55C440}" type="datetimeFigureOut">
              <a:rPr lang="en-US" smtClean="0"/>
              <a:t>6/3/22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8CFF1-88C1-4F05-9E8D-385B3BCF7A02}" type="slidenum">
              <a:rPr lang="en-US" smtClean="0"/>
              <a:t>‹#›</a:t>
            </a:fld>
            <a:endParaRPr lang="en-US"/>
          </a:p>
        </p:txBody>
      </p:sp>
    </p:spTree>
    <p:extLst>
      <p:ext uri="{BB962C8B-B14F-4D97-AF65-F5344CB8AC3E}">
        <p14:creationId xmlns:p14="http://schemas.microsoft.com/office/powerpoint/2010/main" val="337839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58CFF1-88C1-4F05-9E8D-385B3BCF7A02}" type="slidenum">
              <a:rPr lang="en-US" smtClean="0"/>
              <a:t>2</a:t>
            </a:fld>
            <a:endParaRPr lang="en-US"/>
          </a:p>
        </p:txBody>
      </p:sp>
    </p:spTree>
    <p:extLst>
      <p:ext uri="{BB962C8B-B14F-4D97-AF65-F5344CB8AC3E}">
        <p14:creationId xmlns:p14="http://schemas.microsoft.com/office/powerpoint/2010/main" val="3320224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C6F82-32A6-4E4E-A20C-32CA3F47690D}" type="slidenum">
              <a:rPr lang="en-US" smtClean="0"/>
              <a:t>39</a:t>
            </a:fld>
            <a:endParaRPr lang="en-US"/>
          </a:p>
        </p:txBody>
      </p:sp>
    </p:spTree>
    <p:extLst>
      <p:ext uri="{BB962C8B-B14F-4D97-AF65-F5344CB8AC3E}">
        <p14:creationId xmlns:p14="http://schemas.microsoft.com/office/powerpoint/2010/main" val="358420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C6F82-32A6-4E4E-A20C-32CA3F47690D}" type="slidenum">
              <a:rPr lang="en-US" smtClean="0"/>
              <a:t>40</a:t>
            </a:fld>
            <a:endParaRPr lang="en-US"/>
          </a:p>
        </p:txBody>
      </p:sp>
    </p:spTree>
    <p:extLst>
      <p:ext uri="{BB962C8B-B14F-4D97-AF65-F5344CB8AC3E}">
        <p14:creationId xmlns:p14="http://schemas.microsoft.com/office/powerpoint/2010/main" val="270038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C6F82-32A6-4E4E-A20C-32CA3F47690D}" type="slidenum">
              <a:rPr lang="en-US" smtClean="0"/>
              <a:t>41</a:t>
            </a:fld>
            <a:endParaRPr lang="en-US"/>
          </a:p>
        </p:txBody>
      </p:sp>
    </p:spTree>
    <p:extLst>
      <p:ext uri="{BB962C8B-B14F-4D97-AF65-F5344CB8AC3E}">
        <p14:creationId xmlns:p14="http://schemas.microsoft.com/office/powerpoint/2010/main" val="3691922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C6F82-32A6-4E4E-A20C-32CA3F47690D}" type="slidenum">
              <a:rPr lang="en-US" smtClean="0"/>
              <a:t>42</a:t>
            </a:fld>
            <a:endParaRPr lang="en-US"/>
          </a:p>
        </p:txBody>
      </p:sp>
    </p:spTree>
    <p:extLst>
      <p:ext uri="{BB962C8B-B14F-4D97-AF65-F5344CB8AC3E}">
        <p14:creationId xmlns:p14="http://schemas.microsoft.com/office/powerpoint/2010/main" val="276634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0" y="1657351"/>
            <a:ext cx="5943600" cy="1600199"/>
          </a:xfrm>
          <a:prstGeom prst="rect">
            <a:avLst/>
          </a:prstGeom>
        </p:spPr>
        <p:txBody>
          <a:bodyPr wrap="square" lIns="0" anchor="ctr" anchorCtr="0">
            <a:normAutofit/>
          </a:bodyPr>
          <a:lstStyle>
            <a:lvl1pPr algn="l">
              <a:defRPr sz="4000" b="1" baseline="0">
                <a:solidFill>
                  <a:srgbClr val="003366"/>
                </a:solidFill>
                <a:latin typeface="Source Sans Pro" pitchFamily="34" charset="0"/>
              </a:defRPr>
            </a:lvl1pPr>
          </a:lstStyle>
          <a:p>
            <a:r>
              <a:rPr lang="en-US" dirty="0"/>
              <a:t>FULL TITLE</a:t>
            </a:r>
            <a:br>
              <a:rPr lang="en-US" dirty="0"/>
            </a:br>
            <a:r>
              <a:rPr lang="en-US" dirty="0"/>
              <a:t>OF PRESENTATION</a:t>
            </a:r>
            <a:br>
              <a:rPr lang="en-US" dirty="0"/>
            </a:br>
            <a:r>
              <a:rPr lang="en-US" dirty="0"/>
              <a:t>GOES HERE</a:t>
            </a:r>
          </a:p>
        </p:txBody>
      </p:sp>
      <p:pic>
        <p:nvPicPr>
          <p:cNvPr id="11" name="Picture 10" descr="Liberty Flame Lg We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0200" y="2266950"/>
            <a:ext cx="599313" cy="990600"/>
          </a:xfrm>
          <a:prstGeom prst="rect">
            <a:avLst/>
          </a:prstGeom>
        </p:spPr>
      </p:pic>
      <p:sp>
        <p:nvSpPr>
          <p:cNvPr id="10" name="Content Placeholder 5"/>
          <p:cNvSpPr>
            <a:spLocks noGrp="1"/>
          </p:cNvSpPr>
          <p:nvPr>
            <p:ph sz="quarter" idx="11"/>
          </p:nvPr>
        </p:nvSpPr>
        <p:spPr>
          <a:xfrm>
            <a:off x="2270760" y="1581150"/>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13" name="Content Placeholder 5"/>
          <p:cNvSpPr>
            <a:spLocks noGrp="1"/>
          </p:cNvSpPr>
          <p:nvPr>
            <p:ph sz="quarter" idx="12"/>
          </p:nvPr>
        </p:nvSpPr>
        <p:spPr>
          <a:xfrm>
            <a:off x="2286000" y="3333750"/>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7" name="Text Placeholder 6"/>
          <p:cNvSpPr>
            <a:spLocks noGrp="1"/>
          </p:cNvSpPr>
          <p:nvPr>
            <p:ph type="body" sz="quarter" idx="13" hasCustomPrompt="1"/>
          </p:nvPr>
        </p:nvSpPr>
        <p:spPr>
          <a:xfrm>
            <a:off x="2286000" y="3409950"/>
            <a:ext cx="2971800" cy="304800"/>
          </a:xfrm>
          <a:prstGeom prst="rect">
            <a:avLst/>
          </a:prstGeom>
        </p:spPr>
        <p:txBody>
          <a:bodyPr/>
          <a:lstStyle>
            <a:lvl1pPr marL="0" indent="0">
              <a:buNone/>
              <a:defRPr sz="1400">
                <a:solidFill>
                  <a:schemeClr val="tx1">
                    <a:lumMod val="85000"/>
                    <a:lumOff val="15000"/>
                  </a:schemeClr>
                </a:solidFill>
              </a:defRPr>
            </a:lvl1pPr>
            <a:lvl2pPr marL="457200" indent="0">
              <a:buNone/>
              <a:defRPr sz="1400">
                <a:solidFill>
                  <a:schemeClr val="tx1">
                    <a:lumMod val="85000"/>
                    <a:lumOff val="15000"/>
                  </a:schemeClr>
                </a:solidFill>
              </a:defRPr>
            </a:lvl2pPr>
            <a:lvl3pPr marL="914400" indent="0">
              <a:buNone/>
              <a:defRPr sz="1400">
                <a:solidFill>
                  <a:schemeClr val="tx1">
                    <a:lumMod val="85000"/>
                    <a:lumOff val="15000"/>
                  </a:schemeClr>
                </a:solidFill>
              </a:defRPr>
            </a:lvl3pPr>
            <a:lvl4pPr marL="1371600" indent="0">
              <a:buNone/>
              <a:defRPr sz="1400">
                <a:solidFill>
                  <a:schemeClr val="tx1">
                    <a:lumMod val="85000"/>
                    <a:lumOff val="15000"/>
                  </a:schemeClr>
                </a:solidFill>
              </a:defRPr>
            </a:lvl4pPr>
            <a:lvl5pPr marL="1828800" indent="0">
              <a:buNone/>
              <a:defRPr sz="1400">
                <a:solidFill>
                  <a:schemeClr val="tx1">
                    <a:lumMod val="85000"/>
                    <a:lumOff val="15000"/>
                  </a:schemeClr>
                </a:solidFill>
              </a:defRPr>
            </a:lvl5pPr>
          </a:lstStyle>
          <a:p>
            <a:pPr lvl="0"/>
            <a:r>
              <a:rPr lang="en-US" dirty="0"/>
              <a:t>10/01/2016</a:t>
            </a:r>
          </a:p>
        </p:txBody>
      </p:sp>
    </p:spTree>
    <p:extLst>
      <p:ext uri="{BB962C8B-B14F-4D97-AF65-F5344CB8AC3E}">
        <p14:creationId xmlns:p14="http://schemas.microsoft.com/office/powerpoint/2010/main" val="110085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CAN HAVE</a:t>
            </a:r>
            <a:br>
              <a:rPr lang="en-US" dirty="0"/>
            </a:br>
            <a:r>
              <a:rPr lang="en-US" dirty="0"/>
              <a:t>TWO LINES OF TEXT</a:t>
            </a:r>
          </a:p>
        </p:txBody>
      </p:sp>
      <p:sp>
        <p:nvSpPr>
          <p:cNvPr id="8"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9"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394516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6"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3054942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294F-4815-ED99-641A-0E99B3DD8EC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7972B22-7EA4-3300-82FC-66512D3682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BA1D12-BEC9-D81C-EDA2-0CDE7FDD1C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B90009B-C3DF-BA26-1641-05AFC4BA4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DEA66-DC8B-B6BD-3679-6313EAF26581}"/>
              </a:ext>
            </a:extLst>
          </p:cNvPr>
          <p:cNvSpPr>
            <a:spLocks noGrp="1"/>
          </p:cNvSpPr>
          <p:nvPr>
            <p:ph type="sldNum" sz="quarter" idx="12"/>
          </p:nvPr>
        </p:nvSpPr>
        <p:spPr/>
        <p:txBody>
          <a:bodyPr/>
          <a:lstStyle/>
          <a:p>
            <a:fld id="{027BF9A6-4153-CD4E-8F55-8E0136569F8B}" type="slidenum">
              <a:rPr lang="en-US" smtClean="0"/>
              <a:t>‹#›</a:t>
            </a:fld>
            <a:endParaRPr lang="en-US"/>
          </a:p>
        </p:txBody>
      </p:sp>
    </p:spTree>
    <p:extLst>
      <p:ext uri="{BB962C8B-B14F-4D97-AF65-F5344CB8AC3E}">
        <p14:creationId xmlns:p14="http://schemas.microsoft.com/office/powerpoint/2010/main" val="1547552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7316-835B-7445-88DB-63C0F460F2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091B2-733E-39B7-5BE4-A35269626F0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8FB68-AB7E-934B-4380-7A64B1BD1DB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C28B50-E857-9DCD-ADC7-E0F96B805D9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1848F77-36B2-D73E-B23B-6EEEF0742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99F4B-7164-F028-47C9-200692D87EB3}"/>
              </a:ext>
            </a:extLst>
          </p:cNvPr>
          <p:cNvSpPr>
            <a:spLocks noGrp="1"/>
          </p:cNvSpPr>
          <p:nvPr>
            <p:ph type="sldNum" sz="quarter" idx="12"/>
          </p:nvPr>
        </p:nvSpPr>
        <p:spPr/>
        <p:txBody>
          <a:bodyPr/>
          <a:lstStyle/>
          <a:p>
            <a:fld id="{027BF9A6-4153-CD4E-8F55-8E0136569F8B}" type="slidenum">
              <a:rPr lang="en-US" smtClean="0"/>
              <a:t>‹#›</a:t>
            </a:fld>
            <a:endParaRPr lang="en-US"/>
          </a:p>
        </p:txBody>
      </p:sp>
    </p:spTree>
    <p:extLst>
      <p:ext uri="{BB962C8B-B14F-4D97-AF65-F5344CB8AC3E}">
        <p14:creationId xmlns:p14="http://schemas.microsoft.com/office/powerpoint/2010/main" val="256104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ull Title with Sub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0" y="1276351"/>
            <a:ext cx="5943600" cy="1600199"/>
          </a:xfrm>
          <a:prstGeom prst="rect">
            <a:avLst/>
          </a:prstGeom>
        </p:spPr>
        <p:txBody>
          <a:bodyPr lIns="0" anchor="ctr" anchorCtr="0">
            <a:normAutofit/>
          </a:bodyPr>
          <a:lstStyle>
            <a:lvl1pPr algn="l">
              <a:defRPr sz="4000" b="1" baseline="0">
                <a:solidFill>
                  <a:srgbClr val="003366"/>
                </a:solidFill>
                <a:latin typeface="Source Sans Pro" pitchFamily="34" charset="0"/>
              </a:defRPr>
            </a:lvl1pPr>
          </a:lstStyle>
          <a:p>
            <a:r>
              <a:rPr lang="en-US" dirty="0"/>
              <a:t>FULL TITLE</a:t>
            </a:r>
            <a:br>
              <a:rPr lang="en-US" dirty="0"/>
            </a:br>
            <a:r>
              <a:rPr lang="en-US" dirty="0"/>
              <a:t>OF PRESENTATION</a:t>
            </a:r>
            <a:br>
              <a:rPr lang="en-US" dirty="0"/>
            </a:br>
            <a:r>
              <a:rPr lang="en-US" dirty="0"/>
              <a:t>GOES HERE</a:t>
            </a:r>
          </a:p>
        </p:txBody>
      </p:sp>
      <p:sp>
        <p:nvSpPr>
          <p:cNvPr id="3" name="Subtitle 2"/>
          <p:cNvSpPr>
            <a:spLocks noGrp="1"/>
          </p:cNvSpPr>
          <p:nvPr>
            <p:ph type="subTitle" idx="1" hasCustomPrompt="1"/>
          </p:nvPr>
        </p:nvSpPr>
        <p:spPr>
          <a:xfrm>
            <a:off x="2286000" y="3028950"/>
            <a:ext cx="5943600" cy="762000"/>
          </a:xfrm>
          <a:prstGeom prst="rect">
            <a:avLst/>
          </a:prstGeom>
        </p:spPr>
        <p:txBody>
          <a:bodyPr lIns="0" anchor="ctr" anchorCtr="0">
            <a:noAutofit/>
          </a:bodyPr>
          <a:lstStyle>
            <a:lvl1pPr marL="0" indent="0" algn="l">
              <a:buNone/>
              <a:defRPr sz="2600" b="1" baseline="0">
                <a:solidFill>
                  <a:srgbClr val="505050"/>
                </a:solidFill>
                <a:latin typeface="Source Sans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br>
              <a:rPr lang="en-US" dirty="0"/>
            </a:br>
            <a:r>
              <a:rPr lang="en-US" dirty="0"/>
              <a:t>TWO LINE TEXT</a:t>
            </a:r>
          </a:p>
        </p:txBody>
      </p:sp>
      <p:pic>
        <p:nvPicPr>
          <p:cNvPr id="10" name="Picture 9" descr="Liberty Flame Lg We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28800" y="3105150"/>
            <a:ext cx="381000" cy="629753"/>
          </a:xfrm>
          <a:prstGeom prst="rect">
            <a:avLst/>
          </a:prstGeom>
        </p:spPr>
      </p:pic>
      <p:sp>
        <p:nvSpPr>
          <p:cNvPr id="6" name="Content Placeholder 5"/>
          <p:cNvSpPr>
            <a:spLocks noGrp="1"/>
          </p:cNvSpPr>
          <p:nvPr>
            <p:ph sz="quarter" idx="11"/>
          </p:nvPr>
        </p:nvSpPr>
        <p:spPr>
          <a:xfrm>
            <a:off x="2270760" y="2946654"/>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13" name="Content Placeholder 5"/>
          <p:cNvSpPr>
            <a:spLocks noGrp="1"/>
          </p:cNvSpPr>
          <p:nvPr>
            <p:ph sz="quarter" idx="12"/>
          </p:nvPr>
        </p:nvSpPr>
        <p:spPr>
          <a:xfrm>
            <a:off x="2286000" y="3861054"/>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7" name="Text Placeholder 6"/>
          <p:cNvSpPr>
            <a:spLocks noGrp="1"/>
          </p:cNvSpPr>
          <p:nvPr>
            <p:ph type="body" sz="quarter" idx="13" hasCustomPrompt="1"/>
          </p:nvPr>
        </p:nvSpPr>
        <p:spPr>
          <a:xfrm>
            <a:off x="2286000" y="3943350"/>
            <a:ext cx="2971800" cy="304800"/>
          </a:xfrm>
          <a:prstGeom prst="rect">
            <a:avLst/>
          </a:prstGeom>
        </p:spPr>
        <p:txBody>
          <a:bodyPr/>
          <a:lstStyle>
            <a:lvl1pPr marL="0" indent="0">
              <a:buNone/>
              <a:defRPr sz="1400">
                <a:solidFill>
                  <a:schemeClr val="tx1">
                    <a:lumMod val="85000"/>
                    <a:lumOff val="15000"/>
                  </a:schemeClr>
                </a:solidFill>
              </a:defRPr>
            </a:lvl1pPr>
            <a:lvl2pPr marL="457200" indent="0">
              <a:buNone/>
              <a:defRPr sz="1400">
                <a:solidFill>
                  <a:schemeClr val="tx1">
                    <a:lumMod val="85000"/>
                    <a:lumOff val="15000"/>
                  </a:schemeClr>
                </a:solidFill>
              </a:defRPr>
            </a:lvl2pPr>
            <a:lvl3pPr marL="914400" indent="0">
              <a:buNone/>
              <a:defRPr sz="1400">
                <a:solidFill>
                  <a:schemeClr val="tx1">
                    <a:lumMod val="85000"/>
                    <a:lumOff val="15000"/>
                  </a:schemeClr>
                </a:solidFill>
              </a:defRPr>
            </a:lvl3pPr>
            <a:lvl4pPr marL="1371600" indent="0">
              <a:buNone/>
              <a:defRPr sz="1400">
                <a:solidFill>
                  <a:schemeClr val="tx1">
                    <a:lumMod val="85000"/>
                    <a:lumOff val="15000"/>
                  </a:schemeClr>
                </a:solidFill>
              </a:defRPr>
            </a:lvl4pPr>
            <a:lvl5pPr marL="1828800" indent="0">
              <a:buNone/>
              <a:defRPr sz="1400">
                <a:solidFill>
                  <a:schemeClr val="tx1">
                    <a:lumMod val="85000"/>
                    <a:lumOff val="15000"/>
                  </a:schemeClr>
                </a:solidFill>
              </a:defRPr>
            </a:lvl5pPr>
          </a:lstStyle>
          <a:p>
            <a:pPr lvl="0"/>
            <a:r>
              <a:rPr lang="en-US" dirty="0"/>
              <a:t>10/01/2016</a:t>
            </a:r>
          </a:p>
        </p:txBody>
      </p:sp>
    </p:spTree>
    <p:extLst>
      <p:ext uri="{BB962C8B-B14F-4D97-AF65-F5344CB8AC3E}">
        <p14:creationId xmlns:p14="http://schemas.microsoft.com/office/powerpoint/2010/main" val="296147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Title No To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0" y="1657351"/>
            <a:ext cx="5943600" cy="1600199"/>
          </a:xfrm>
          <a:prstGeom prst="rect">
            <a:avLst/>
          </a:prstGeom>
        </p:spPr>
        <p:txBody>
          <a:bodyPr wrap="square" lIns="0" anchor="ctr" anchorCtr="0">
            <a:normAutofit/>
          </a:bodyPr>
          <a:lstStyle>
            <a:lvl1pPr algn="l">
              <a:defRPr sz="4000" b="1" baseline="0">
                <a:solidFill>
                  <a:srgbClr val="003366"/>
                </a:solidFill>
                <a:latin typeface="Source Sans Pro" pitchFamily="34" charset="0"/>
              </a:defRPr>
            </a:lvl1pPr>
          </a:lstStyle>
          <a:p>
            <a:r>
              <a:rPr lang="en-US" dirty="0"/>
              <a:t>FULL TITLE</a:t>
            </a:r>
            <a:br>
              <a:rPr lang="en-US" dirty="0"/>
            </a:br>
            <a:r>
              <a:rPr lang="en-US" dirty="0"/>
              <a:t>OF PRESENTATION</a:t>
            </a:r>
            <a:br>
              <a:rPr lang="en-US" dirty="0"/>
            </a:br>
            <a:r>
              <a:rPr lang="en-US" dirty="0"/>
              <a:t>GOES HERE</a:t>
            </a:r>
          </a:p>
        </p:txBody>
      </p:sp>
      <p:sp>
        <p:nvSpPr>
          <p:cNvPr id="10" name="Content Placeholder 5"/>
          <p:cNvSpPr>
            <a:spLocks noGrp="1"/>
          </p:cNvSpPr>
          <p:nvPr>
            <p:ph sz="quarter" idx="11"/>
          </p:nvPr>
        </p:nvSpPr>
        <p:spPr>
          <a:xfrm>
            <a:off x="2270760" y="1581150"/>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13" name="Content Placeholder 5"/>
          <p:cNvSpPr>
            <a:spLocks noGrp="1"/>
          </p:cNvSpPr>
          <p:nvPr>
            <p:ph sz="quarter" idx="12"/>
          </p:nvPr>
        </p:nvSpPr>
        <p:spPr>
          <a:xfrm>
            <a:off x="2286000" y="3333750"/>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6" name="Text Placeholder 6"/>
          <p:cNvSpPr>
            <a:spLocks noGrp="1"/>
          </p:cNvSpPr>
          <p:nvPr>
            <p:ph type="body" sz="quarter" idx="13" hasCustomPrompt="1"/>
          </p:nvPr>
        </p:nvSpPr>
        <p:spPr>
          <a:xfrm>
            <a:off x="2286000" y="3409950"/>
            <a:ext cx="2971800" cy="304800"/>
          </a:xfrm>
          <a:prstGeom prst="rect">
            <a:avLst/>
          </a:prstGeom>
        </p:spPr>
        <p:txBody>
          <a:bodyPr/>
          <a:lstStyle>
            <a:lvl1pPr marL="0" indent="0">
              <a:buNone/>
              <a:defRPr sz="1400">
                <a:solidFill>
                  <a:schemeClr val="tx1">
                    <a:lumMod val="85000"/>
                    <a:lumOff val="15000"/>
                  </a:schemeClr>
                </a:solidFill>
              </a:defRPr>
            </a:lvl1pPr>
            <a:lvl2pPr marL="457200" indent="0">
              <a:buNone/>
              <a:defRPr sz="1400">
                <a:solidFill>
                  <a:schemeClr val="tx1">
                    <a:lumMod val="85000"/>
                    <a:lumOff val="15000"/>
                  </a:schemeClr>
                </a:solidFill>
              </a:defRPr>
            </a:lvl2pPr>
            <a:lvl3pPr marL="914400" indent="0">
              <a:buNone/>
              <a:defRPr sz="1400">
                <a:solidFill>
                  <a:schemeClr val="tx1">
                    <a:lumMod val="85000"/>
                    <a:lumOff val="15000"/>
                  </a:schemeClr>
                </a:solidFill>
              </a:defRPr>
            </a:lvl3pPr>
            <a:lvl4pPr marL="1371600" indent="0">
              <a:buNone/>
              <a:defRPr sz="1400">
                <a:solidFill>
                  <a:schemeClr val="tx1">
                    <a:lumMod val="85000"/>
                    <a:lumOff val="15000"/>
                  </a:schemeClr>
                </a:solidFill>
              </a:defRPr>
            </a:lvl4pPr>
            <a:lvl5pPr marL="1828800" indent="0">
              <a:buNone/>
              <a:defRPr sz="1400">
                <a:solidFill>
                  <a:schemeClr val="tx1">
                    <a:lumMod val="85000"/>
                    <a:lumOff val="15000"/>
                  </a:schemeClr>
                </a:solidFill>
              </a:defRPr>
            </a:lvl5pPr>
          </a:lstStyle>
          <a:p>
            <a:pPr lvl="0"/>
            <a:r>
              <a:rPr lang="en-US" dirty="0"/>
              <a:t>10/01/2016</a:t>
            </a:r>
          </a:p>
        </p:txBody>
      </p:sp>
    </p:spTree>
    <p:extLst>
      <p:ext uri="{BB962C8B-B14F-4D97-AF65-F5344CB8AC3E}">
        <p14:creationId xmlns:p14="http://schemas.microsoft.com/office/powerpoint/2010/main" val="120307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Full Title with SubTitle No To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0" y="1276351"/>
            <a:ext cx="5943600" cy="1600199"/>
          </a:xfrm>
          <a:prstGeom prst="rect">
            <a:avLst/>
          </a:prstGeom>
        </p:spPr>
        <p:txBody>
          <a:bodyPr lIns="0" anchor="ctr" anchorCtr="0">
            <a:normAutofit/>
          </a:bodyPr>
          <a:lstStyle>
            <a:lvl1pPr algn="l">
              <a:defRPr sz="4000" b="1" baseline="0">
                <a:solidFill>
                  <a:srgbClr val="003366"/>
                </a:solidFill>
                <a:latin typeface="Source Sans Pro" pitchFamily="34" charset="0"/>
              </a:defRPr>
            </a:lvl1pPr>
          </a:lstStyle>
          <a:p>
            <a:r>
              <a:rPr lang="en-US" dirty="0"/>
              <a:t>FULL TITLE</a:t>
            </a:r>
            <a:br>
              <a:rPr lang="en-US" dirty="0"/>
            </a:br>
            <a:r>
              <a:rPr lang="en-US" dirty="0"/>
              <a:t>OF PRESENTATION</a:t>
            </a:r>
            <a:br>
              <a:rPr lang="en-US" dirty="0"/>
            </a:br>
            <a:r>
              <a:rPr lang="en-US" dirty="0"/>
              <a:t>GOES HERE</a:t>
            </a:r>
          </a:p>
        </p:txBody>
      </p:sp>
      <p:sp>
        <p:nvSpPr>
          <p:cNvPr id="3" name="Subtitle 2"/>
          <p:cNvSpPr>
            <a:spLocks noGrp="1"/>
          </p:cNvSpPr>
          <p:nvPr>
            <p:ph type="subTitle" idx="1" hasCustomPrompt="1"/>
          </p:nvPr>
        </p:nvSpPr>
        <p:spPr>
          <a:xfrm>
            <a:off x="2286000" y="3028950"/>
            <a:ext cx="5943600" cy="762000"/>
          </a:xfrm>
          <a:prstGeom prst="rect">
            <a:avLst/>
          </a:prstGeom>
        </p:spPr>
        <p:txBody>
          <a:bodyPr lIns="0" anchor="ctr" anchorCtr="0">
            <a:noAutofit/>
          </a:bodyPr>
          <a:lstStyle>
            <a:lvl1pPr marL="0" indent="0" algn="l">
              <a:buNone/>
              <a:defRPr sz="2600" b="1" baseline="0">
                <a:solidFill>
                  <a:srgbClr val="006699"/>
                </a:solidFill>
                <a:latin typeface="Source Sans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br>
              <a:rPr lang="en-US" dirty="0"/>
            </a:br>
            <a:r>
              <a:rPr lang="en-US" dirty="0"/>
              <a:t>TWO LINE TEXT</a:t>
            </a:r>
          </a:p>
        </p:txBody>
      </p:sp>
      <p:sp>
        <p:nvSpPr>
          <p:cNvPr id="6" name="Content Placeholder 5"/>
          <p:cNvSpPr>
            <a:spLocks noGrp="1"/>
          </p:cNvSpPr>
          <p:nvPr>
            <p:ph sz="quarter" idx="11"/>
          </p:nvPr>
        </p:nvSpPr>
        <p:spPr>
          <a:xfrm>
            <a:off x="2270760" y="2946654"/>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13" name="Content Placeholder 5"/>
          <p:cNvSpPr>
            <a:spLocks noGrp="1"/>
          </p:cNvSpPr>
          <p:nvPr>
            <p:ph sz="quarter" idx="12"/>
          </p:nvPr>
        </p:nvSpPr>
        <p:spPr>
          <a:xfrm>
            <a:off x="2286000" y="3861054"/>
            <a:ext cx="4206240" cy="6096"/>
          </a:xfrm>
          <a:prstGeom prst="rect">
            <a:avLst/>
          </a:prstGeom>
          <a:solidFill>
            <a:srgbClr val="999999"/>
          </a:solidFill>
        </p:spPr>
        <p:txBody>
          <a:bodyPr>
            <a:noAutofit/>
          </a:bodyPr>
          <a:lstStyle>
            <a:lvl1pPr marL="0" indent="0">
              <a:buNone/>
              <a:defRPr sz="400"/>
            </a:lvl1pPr>
          </a:lstStyle>
          <a:p>
            <a:pPr lvl="0"/>
            <a:r>
              <a:rPr lang="en-US"/>
              <a:t>Click to edit Master text styles</a:t>
            </a:r>
          </a:p>
        </p:txBody>
      </p:sp>
      <p:sp>
        <p:nvSpPr>
          <p:cNvPr id="8" name="Text Placeholder 6"/>
          <p:cNvSpPr>
            <a:spLocks noGrp="1"/>
          </p:cNvSpPr>
          <p:nvPr>
            <p:ph type="body" sz="quarter" idx="13" hasCustomPrompt="1"/>
          </p:nvPr>
        </p:nvSpPr>
        <p:spPr>
          <a:xfrm>
            <a:off x="2286000" y="3867150"/>
            <a:ext cx="2971800" cy="304800"/>
          </a:xfrm>
          <a:prstGeom prst="rect">
            <a:avLst/>
          </a:prstGeom>
        </p:spPr>
        <p:txBody>
          <a:bodyPr/>
          <a:lstStyle>
            <a:lvl1pPr marL="0" indent="0">
              <a:buNone/>
              <a:defRPr sz="1400">
                <a:solidFill>
                  <a:schemeClr val="tx1">
                    <a:lumMod val="85000"/>
                    <a:lumOff val="15000"/>
                  </a:schemeClr>
                </a:solidFill>
              </a:defRPr>
            </a:lvl1pPr>
            <a:lvl2pPr marL="457200" indent="0">
              <a:buNone/>
              <a:defRPr sz="1400">
                <a:solidFill>
                  <a:schemeClr val="tx1">
                    <a:lumMod val="85000"/>
                    <a:lumOff val="15000"/>
                  </a:schemeClr>
                </a:solidFill>
              </a:defRPr>
            </a:lvl2pPr>
            <a:lvl3pPr marL="914400" indent="0">
              <a:buNone/>
              <a:defRPr sz="1400">
                <a:solidFill>
                  <a:schemeClr val="tx1">
                    <a:lumMod val="85000"/>
                    <a:lumOff val="15000"/>
                  </a:schemeClr>
                </a:solidFill>
              </a:defRPr>
            </a:lvl3pPr>
            <a:lvl4pPr marL="1371600" indent="0">
              <a:buNone/>
              <a:defRPr sz="1400">
                <a:solidFill>
                  <a:schemeClr val="tx1">
                    <a:lumMod val="85000"/>
                    <a:lumOff val="15000"/>
                  </a:schemeClr>
                </a:solidFill>
              </a:defRPr>
            </a:lvl4pPr>
            <a:lvl5pPr marL="1828800" indent="0">
              <a:buNone/>
              <a:defRPr sz="1400">
                <a:solidFill>
                  <a:schemeClr val="tx1">
                    <a:lumMod val="85000"/>
                    <a:lumOff val="15000"/>
                  </a:schemeClr>
                </a:solidFill>
              </a:defRPr>
            </a:lvl5pPr>
          </a:lstStyle>
          <a:p>
            <a:pPr lvl="0"/>
            <a:r>
              <a:rPr lang="en-US" dirty="0"/>
              <a:t>10/01/2016</a:t>
            </a:r>
          </a:p>
        </p:txBody>
      </p:sp>
    </p:spTree>
    <p:extLst>
      <p:ext uri="{BB962C8B-B14F-4D97-AF65-F5344CB8AC3E}">
        <p14:creationId xmlns:p14="http://schemas.microsoft.com/office/powerpoint/2010/main" val="72868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and Gr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CAN HAVE</a:t>
            </a:r>
            <a:br>
              <a:rPr lang="en-US" dirty="0"/>
            </a:br>
            <a:r>
              <a:rPr lang="en-US" dirty="0"/>
              <a:t>TWO LINES OF TEXT</a:t>
            </a:r>
          </a:p>
        </p:txBody>
      </p:sp>
      <p:sp>
        <p:nvSpPr>
          <p:cNvPr id="3" name="Content Placeholder 2"/>
          <p:cNvSpPr>
            <a:spLocks noGrp="1"/>
          </p:cNvSpPr>
          <p:nvPr>
            <p:ph idx="1"/>
          </p:nvPr>
        </p:nvSpPr>
        <p:spPr/>
        <p:txBody>
          <a:bodyPr/>
          <a:lstStyle>
            <a:lvl1pPr>
              <a:lnSpc>
                <a:spcPct val="120000"/>
              </a:lnSpc>
              <a:spcBef>
                <a:spcPts val="800"/>
              </a:spcBef>
              <a:defRPr b="0">
                <a:solidFill>
                  <a:schemeClr val="tx1">
                    <a:lumMod val="75000"/>
                    <a:lumOff val="25000"/>
                  </a:schemeClr>
                </a:solidFill>
                <a:latin typeface="Source Sans Pro Semibold" pitchFamily="34" charset="0"/>
              </a:defRPr>
            </a:lvl1pPr>
            <a:lvl2pPr>
              <a:lnSpc>
                <a:spcPct val="120000"/>
              </a:lnSpc>
              <a:spcBef>
                <a:spcPts val="800"/>
              </a:spcBef>
              <a:defRPr>
                <a:solidFill>
                  <a:schemeClr val="tx1">
                    <a:lumMod val="75000"/>
                    <a:lumOff val="25000"/>
                  </a:schemeClr>
                </a:solidFill>
                <a:latin typeface="Source Sans Pro Semibold" pitchFamily="34" charset="0"/>
              </a:defRPr>
            </a:lvl2pPr>
            <a:lvl3pPr>
              <a:lnSpc>
                <a:spcPct val="120000"/>
              </a:lnSpc>
              <a:spcBef>
                <a:spcPts val="800"/>
              </a:spcBef>
              <a:defRPr>
                <a:solidFill>
                  <a:schemeClr val="tx1">
                    <a:lumMod val="75000"/>
                    <a:lumOff val="25000"/>
                  </a:schemeClr>
                </a:solidFill>
                <a:latin typeface="Source Sans Pro Semibold" pitchFamily="34" charset="0"/>
              </a:defRPr>
            </a:lvl3pPr>
            <a:lvl4pPr>
              <a:lnSpc>
                <a:spcPct val="120000"/>
              </a:lnSpc>
              <a:spcBef>
                <a:spcPts val="800"/>
              </a:spcBef>
              <a:defRPr>
                <a:solidFill>
                  <a:schemeClr val="tx1">
                    <a:lumMod val="75000"/>
                    <a:lumOff val="25000"/>
                  </a:schemeClr>
                </a:solidFill>
                <a:latin typeface="Source Sans Pro Semibold" pitchFamily="34" charset="0"/>
              </a:defRPr>
            </a:lvl4pPr>
            <a:lvl5pPr>
              <a:lnSpc>
                <a:spcPct val="120000"/>
              </a:lnSpc>
              <a:spcBef>
                <a:spcPts val="800"/>
              </a:spcBef>
              <a:defRPr>
                <a:solidFill>
                  <a:schemeClr val="tx1">
                    <a:lumMod val="75000"/>
                    <a:lumOff val="25000"/>
                  </a:schemeClr>
                </a:solidFill>
                <a:latin typeface="Source Sans Pro Semibold"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12"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dirty="0"/>
          </a:p>
        </p:txBody>
      </p:sp>
    </p:spTree>
    <p:extLst>
      <p:ext uri="{BB962C8B-B14F-4D97-AF65-F5344CB8AC3E}">
        <p14:creationId xmlns:p14="http://schemas.microsoft.com/office/powerpoint/2010/main" val="323851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 Blu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OF SLIDE</a:t>
            </a:r>
          </a:p>
        </p:txBody>
      </p:sp>
      <p:sp>
        <p:nvSpPr>
          <p:cNvPr id="3" name="Content Placeholder 2"/>
          <p:cNvSpPr>
            <a:spLocks noGrp="1"/>
          </p:cNvSpPr>
          <p:nvPr>
            <p:ph idx="1"/>
          </p:nvPr>
        </p:nvSpPr>
        <p:spPr/>
        <p:txBody>
          <a:bodyPr/>
          <a:lstStyle>
            <a:lvl1pPr>
              <a:lnSpc>
                <a:spcPct val="120000"/>
              </a:lnSpc>
              <a:spcBef>
                <a:spcPts val="600"/>
              </a:spcBef>
              <a:defRPr/>
            </a:lvl1pPr>
            <a:lvl2pPr>
              <a:lnSpc>
                <a:spcPct val="120000"/>
              </a:lnSpc>
              <a:spcBef>
                <a:spcPts val="600"/>
              </a:spcBef>
              <a:defRPr>
                <a:solidFill>
                  <a:srgbClr val="003366"/>
                </a:solidFill>
                <a:latin typeface="Source Sans Pro Semibold" pitchFamily="34" charset="0"/>
              </a:defRPr>
            </a:lvl2pPr>
            <a:lvl3pPr>
              <a:lnSpc>
                <a:spcPct val="120000"/>
              </a:lnSpc>
              <a:spcBef>
                <a:spcPts val="600"/>
              </a:spcBef>
              <a:defRPr>
                <a:solidFill>
                  <a:srgbClr val="003366"/>
                </a:solidFill>
                <a:latin typeface="Source Sans Pro Semibold" pitchFamily="34" charset="0"/>
              </a:defRPr>
            </a:lvl3pPr>
            <a:lvl4pPr>
              <a:lnSpc>
                <a:spcPct val="120000"/>
              </a:lnSpc>
              <a:spcBef>
                <a:spcPts val="600"/>
              </a:spcBef>
              <a:defRPr>
                <a:solidFill>
                  <a:srgbClr val="003366"/>
                </a:solidFill>
                <a:latin typeface="Source Sans Pro Semibold" pitchFamily="34" charset="0"/>
              </a:defRPr>
            </a:lvl4pPr>
            <a:lvl5pPr>
              <a:lnSpc>
                <a:spcPct val="120000"/>
              </a:lnSpc>
              <a:spcBef>
                <a:spcPts val="600"/>
              </a:spcBef>
              <a:defRPr>
                <a:solidFill>
                  <a:srgbClr val="003366"/>
                </a:solidFill>
                <a:latin typeface="Source Sans Pro Semibold"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8"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dirty="0"/>
          </a:p>
        </p:txBody>
      </p:sp>
    </p:spTree>
    <p:extLst>
      <p:ext uri="{BB962C8B-B14F-4D97-AF65-F5344CB8AC3E}">
        <p14:creationId xmlns:p14="http://schemas.microsoft.com/office/powerpoint/2010/main" val="327443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Sub-Head with To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61951"/>
            <a:ext cx="6781800" cy="762000"/>
          </a:xfrm>
        </p:spPr>
        <p:txBody>
          <a:bodyPr/>
          <a:lstStyle/>
          <a:p>
            <a:r>
              <a:rPr lang="en-US" dirty="0"/>
              <a:t>TITLE OF SLIDE</a:t>
            </a:r>
          </a:p>
        </p:txBody>
      </p:sp>
      <p:sp>
        <p:nvSpPr>
          <p:cNvPr id="3" name="Subtitle 2"/>
          <p:cNvSpPr>
            <a:spLocks noGrp="1"/>
          </p:cNvSpPr>
          <p:nvPr>
            <p:ph type="subTitle" idx="1" hasCustomPrompt="1"/>
          </p:nvPr>
        </p:nvSpPr>
        <p:spPr>
          <a:xfrm>
            <a:off x="685800" y="1809750"/>
            <a:ext cx="7924800" cy="1066800"/>
          </a:xfrm>
        </p:spPr>
        <p:txBody>
          <a:bodyPr>
            <a:noAutofit/>
          </a:bodyPr>
          <a:lstStyle>
            <a:lvl1pPr marL="0" indent="0" algn="l">
              <a:buNone/>
              <a:defRPr sz="2000" b="0" baseline="0">
                <a:solidFill>
                  <a:schemeClr val="tx1">
                    <a:lumMod val="75000"/>
                    <a:lumOff val="25000"/>
                  </a:schemeClr>
                </a:solidFill>
                <a:latin typeface="Source Sans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Tell us the facts in plain language. Short and sweet is the key. Do not add too much content – talk to your audience not the presentation. Your audience will thank you.</a:t>
            </a:r>
          </a:p>
        </p:txBody>
      </p:sp>
      <p:pic>
        <p:nvPicPr>
          <p:cNvPr id="7" name="Picture 6" descr="Liberty Flame Lg We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1353297"/>
            <a:ext cx="190500" cy="314877"/>
          </a:xfrm>
          <a:prstGeom prst="rect">
            <a:avLst/>
          </a:prstGeom>
        </p:spPr>
      </p:pic>
      <p:sp>
        <p:nvSpPr>
          <p:cNvPr id="9" name="Text Placeholder 22"/>
          <p:cNvSpPr>
            <a:spLocks noGrp="1"/>
          </p:cNvSpPr>
          <p:nvPr>
            <p:ph type="body" sz="quarter" idx="14" hasCustomPrompt="1"/>
          </p:nvPr>
        </p:nvSpPr>
        <p:spPr>
          <a:xfrm>
            <a:off x="685800" y="1352550"/>
            <a:ext cx="7924800" cy="315912"/>
          </a:xfrm>
          <a:solidFill>
            <a:srgbClr val="006699"/>
          </a:solidFill>
        </p:spPr>
        <p:txBody>
          <a:bodyPr lIns="91440" rIns="0" anchor="ctr" anchorCtr="0"/>
          <a:lstStyle>
            <a:lvl1pPr>
              <a:defRPr b="1">
                <a:solidFill>
                  <a:schemeClr val="bg1"/>
                </a:solidFill>
              </a:defRPr>
            </a:lvl1pPr>
          </a:lstStyle>
          <a:p>
            <a:pPr lvl="0"/>
            <a:r>
              <a:rPr lang="en-US" dirty="0"/>
              <a:t>LONG HEADER TEXT</a:t>
            </a:r>
          </a:p>
        </p:txBody>
      </p:sp>
      <p:sp>
        <p:nvSpPr>
          <p:cNvPr id="8"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10"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215180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Sub-Head with Tor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61951"/>
            <a:ext cx="6781800" cy="762000"/>
          </a:xfrm>
        </p:spPr>
        <p:txBody>
          <a:bodyPr/>
          <a:lstStyle/>
          <a:p>
            <a:r>
              <a:rPr lang="en-US" dirty="0"/>
              <a:t>TITLE OF SLIDE</a:t>
            </a:r>
          </a:p>
        </p:txBody>
      </p:sp>
      <p:sp>
        <p:nvSpPr>
          <p:cNvPr id="3" name="Subtitle 2"/>
          <p:cNvSpPr>
            <a:spLocks noGrp="1"/>
          </p:cNvSpPr>
          <p:nvPr>
            <p:ph type="subTitle" idx="1" hasCustomPrompt="1"/>
          </p:nvPr>
        </p:nvSpPr>
        <p:spPr>
          <a:xfrm>
            <a:off x="685800" y="1809750"/>
            <a:ext cx="7620000" cy="1066800"/>
          </a:xfrm>
        </p:spPr>
        <p:txBody>
          <a:bodyPr>
            <a:noAutofit/>
          </a:bodyPr>
          <a:lstStyle>
            <a:lvl1pPr marL="0" indent="0" algn="l">
              <a:buNone/>
              <a:defRPr sz="2000" b="0" baseline="0">
                <a:solidFill>
                  <a:schemeClr val="tx1">
                    <a:lumMod val="75000"/>
                    <a:lumOff val="25000"/>
                  </a:schemeClr>
                </a:solidFill>
                <a:latin typeface="Source Sans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Tell us the facts in plain language. Short and sweet is the key. Do not add too much content – talk to your audience not the presentation. Your audience will thank you.</a:t>
            </a:r>
          </a:p>
        </p:txBody>
      </p:sp>
      <p:pic>
        <p:nvPicPr>
          <p:cNvPr id="7" name="Picture 6" descr="Liberty Flame Lg We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1353297"/>
            <a:ext cx="190500" cy="314877"/>
          </a:xfrm>
          <a:prstGeom prst="rect">
            <a:avLst/>
          </a:prstGeom>
        </p:spPr>
      </p:pic>
      <p:sp>
        <p:nvSpPr>
          <p:cNvPr id="9" name="Text Placeholder 22"/>
          <p:cNvSpPr>
            <a:spLocks noGrp="1"/>
          </p:cNvSpPr>
          <p:nvPr>
            <p:ph type="body" sz="quarter" idx="14" hasCustomPrompt="1"/>
          </p:nvPr>
        </p:nvSpPr>
        <p:spPr>
          <a:xfrm>
            <a:off x="685800" y="1352550"/>
            <a:ext cx="7924800" cy="315912"/>
          </a:xfrm>
          <a:solidFill>
            <a:srgbClr val="006699"/>
          </a:solidFill>
        </p:spPr>
        <p:txBody>
          <a:bodyPr wrap="none" lIns="91440" rIns="0" anchor="ctr" anchorCtr="0"/>
          <a:lstStyle>
            <a:lvl1pPr>
              <a:defRPr b="1">
                <a:solidFill>
                  <a:schemeClr val="bg1"/>
                </a:solidFill>
              </a:defRPr>
            </a:lvl1pPr>
          </a:lstStyle>
          <a:p>
            <a:pPr lvl="0"/>
            <a:r>
              <a:rPr lang="en-US" dirty="0"/>
              <a:t>LONG HEADER TEXT</a:t>
            </a:r>
          </a:p>
        </p:txBody>
      </p:sp>
      <p:pic>
        <p:nvPicPr>
          <p:cNvPr id="11" name="Picture 10" descr="Liberty Flame Lg We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3105897"/>
            <a:ext cx="190500" cy="314877"/>
          </a:xfrm>
          <a:prstGeom prst="rect">
            <a:avLst/>
          </a:prstGeom>
        </p:spPr>
      </p:pic>
      <p:sp>
        <p:nvSpPr>
          <p:cNvPr id="12" name="Text Placeholder 22"/>
          <p:cNvSpPr>
            <a:spLocks noGrp="1"/>
          </p:cNvSpPr>
          <p:nvPr>
            <p:ph type="body" sz="quarter" idx="15" hasCustomPrompt="1"/>
          </p:nvPr>
        </p:nvSpPr>
        <p:spPr>
          <a:xfrm>
            <a:off x="685800" y="3105150"/>
            <a:ext cx="7924800" cy="315912"/>
          </a:xfrm>
          <a:solidFill>
            <a:srgbClr val="006699"/>
          </a:solidFill>
        </p:spPr>
        <p:txBody>
          <a:bodyPr wrap="none" lIns="91440" rIns="0" anchor="ctr" anchorCtr="0"/>
          <a:lstStyle>
            <a:lvl1pPr>
              <a:defRPr b="1">
                <a:solidFill>
                  <a:schemeClr val="bg1"/>
                </a:solidFill>
              </a:defRPr>
            </a:lvl1pPr>
          </a:lstStyle>
          <a:p>
            <a:pPr lvl="0"/>
            <a:r>
              <a:rPr lang="en-US" dirty="0"/>
              <a:t>LONG HEADER TEXT</a:t>
            </a:r>
          </a:p>
        </p:txBody>
      </p:sp>
      <p:sp>
        <p:nvSpPr>
          <p:cNvPr id="13" name="Text Placeholder 12"/>
          <p:cNvSpPr>
            <a:spLocks noGrp="1"/>
          </p:cNvSpPr>
          <p:nvPr>
            <p:ph type="body" sz="quarter" idx="16" hasCustomPrompt="1"/>
          </p:nvPr>
        </p:nvSpPr>
        <p:spPr>
          <a:xfrm>
            <a:off x="685800" y="3562350"/>
            <a:ext cx="7620000" cy="1066800"/>
          </a:xfrm>
        </p:spPr>
        <p:txBody>
          <a:bodyPr>
            <a:noAutofit/>
          </a:bodyPr>
          <a:lstStyle>
            <a:lvl1pPr>
              <a:defRPr sz="2000" b="0" baseline="0">
                <a:solidFill>
                  <a:schemeClr val="tx1">
                    <a:lumMod val="75000"/>
                    <a:lumOff val="25000"/>
                  </a:schemeClr>
                </a:solidFill>
              </a:defRPr>
            </a:lvl1pPr>
            <a:lvl5pPr>
              <a:defRPr/>
            </a:lvl5pPr>
          </a:lstStyle>
          <a:p>
            <a:r>
              <a:rPr lang="en-US" dirty="0"/>
              <a:t>Tell us the facts in plain language. Short and sweet is the key. Do not add too much content – talk to your audience not the presentation. Your audience will thank you.</a:t>
            </a:r>
          </a:p>
        </p:txBody>
      </p:sp>
      <p:sp>
        <p:nvSpPr>
          <p:cNvPr id="14"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15"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212266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61951"/>
            <a:ext cx="6781800" cy="762000"/>
          </a:xfrm>
        </p:spPr>
        <p:txBody>
          <a:bodyPr/>
          <a:lstStyle/>
          <a:p>
            <a:r>
              <a:rPr lang="en-US" dirty="0"/>
              <a:t>TITLE OF SLIDE</a:t>
            </a:r>
          </a:p>
        </p:txBody>
      </p:sp>
      <p:sp>
        <p:nvSpPr>
          <p:cNvPr id="3" name="Subtitle 2"/>
          <p:cNvSpPr>
            <a:spLocks noGrp="1"/>
          </p:cNvSpPr>
          <p:nvPr>
            <p:ph type="subTitle" idx="1" hasCustomPrompt="1"/>
          </p:nvPr>
        </p:nvSpPr>
        <p:spPr>
          <a:xfrm>
            <a:off x="457200" y="1962150"/>
            <a:ext cx="8077200" cy="1066800"/>
          </a:xfrm>
        </p:spPr>
        <p:txBody>
          <a:bodyPr>
            <a:noAutofit/>
          </a:bodyPr>
          <a:lstStyle>
            <a:lvl1pPr marL="0" indent="0" algn="l">
              <a:buNone/>
              <a:defRPr sz="2000" b="0" baseline="0">
                <a:solidFill>
                  <a:schemeClr val="tx1">
                    <a:lumMod val="75000"/>
                    <a:lumOff val="25000"/>
                  </a:schemeClr>
                </a:solidFill>
                <a:latin typeface="Source Sans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Tell us the facts in plain language. Short and sweet is the key. Do not add too much content – talk to your audience not the presentation. Your audience will thank you.</a:t>
            </a:r>
          </a:p>
        </p:txBody>
      </p:sp>
      <p:sp>
        <p:nvSpPr>
          <p:cNvPr id="8" name="Text Placeholder 7"/>
          <p:cNvSpPr>
            <a:spLocks noGrp="1"/>
          </p:cNvSpPr>
          <p:nvPr>
            <p:ph type="body" sz="quarter" idx="13" hasCustomPrompt="1"/>
          </p:nvPr>
        </p:nvSpPr>
        <p:spPr>
          <a:xfrm>
            <a:off x="457200" y="1428750"/>
            <a:ext cx="8077200" cy="381000"/>
          </a:xfrm>
        </p:spPr>
        <p:txBody>
          <a:bodyPr>
            <a:noAutofit/>
          </a:bodyPr>
          <a:lstStyle>
            <a:lvl1pPr>
              <a:defRPr/>
            </a:lvl1pPr>
          </a:lstStyle>
          <a:p>
            <a:pPr lvl="0"/>
            <a:r>
              <a:rPr lang="en-US" dirty="0"/>
              <a:t>HEADER TEXT</a:t>
            </a:r>
          </a:p>
        </p:txBody>
      </p:sp>
      <p:sp>
        <p:nvSpPr>
          <p:cNvPr id="7"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9"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331371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141334"/>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97" r:id="rId3"/>
    <p:sldLayoutId id="2147483698" r:id="rId4"/>
  </p:sldLayoutIdLst>
  <p:hf hdr="0" dt="0"/>
  <p:txStyles>
    <p:titleStyle>
      <a:lvl1pPr algn="l" defTabSz="914400" rtl="0" eaLnBrk="1" latinLnBrk="0" hangingPunct="1">
        <a:spcBef>
          <a:spcPct val="0"/>
        </a:spcBef>
        <a:buNone/>
        <a:defRPr sz="4000" b="1" kern="1200" baseline="0">
          <a:solidFill>
            <a:srgbClr val="003366"/>
          </a:solidFill>
          <a:latin typeface="Source Sans Pro"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003366"/>
          </a:solidFill>
          <a:latin typeface="Source Sans Pro"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003366"/>
          </a:solidFill>
          <a:latin typeface="Source Sans Pro"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3366"/>
          </a:solidFill>
          <a:latin typeface="Source Sans Pro"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3366"/>
          </a:solidFill>
          <a:latin typeface="Source Sans Pro"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3366"/>
          </a:solidFill>
          <a:latin typeface="Source Sans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49"/>
            <a:ext cx="6781800" cy="762001"/>
          </a:xfrm>
          <a:prstGeom prst="rect">
            <a:avLst/>
          </a:prstGeom>
        </p:spPr>
        <p:txBody>
          <a:bodyPr vert="horz" wrap="none" lIns="0" tIns="0" rIns="0" bIns="0" rtlCol="0" anchor="ctr">
            <a:noAutofit/>
          </a:bodyPr>
          <a:lstStyle/>
          <a:p>
            <a:r>
              <a:rPr lang="en-US" dirty="0"/>
              <a:t>TEXT SLIDE</a:t>
            </a:r>
          </a:p>
        </p:txBody>
      </p:sp>
      <p:sp>
        <p:nvSpPr>
          <p:cNvPr id="3" name="Text Placeholder 2"/>
          <p:cNvSpPr>
            <a:spLocks noGrp="1"/>
          </p:cNvSpPr>
          <p:nvPr>
            <p:ph type="body" idx="1"/>
          </p:nvPr>
        </p:nvSpPr>
        <p:spPr>
          <a:xfrm>
            <a:off x="457200" y="1200150"/>
            <a:ext cx="8229600" cy="339407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4857750"/>
            <a:ext cx="2133600" cy="184150"/>
          </a:xfrm>
          <a:prstGeom prst="rect">
            <a:avLst/>
          </a:prstGeom>
        </p:spPr>
        <p:txBody>
          <a:bodyPr vert="horz" lIns="0" tIns="0" rIns="0" bIns="0" rtlCol="0" anchor="b" anchorCtr="0"/>
          <a:lstStyle>
            <a:lvl1pPr algn="r">
              <a:defRPr sz="1100">
                <a:solidFill>
                  <a:schemeClr val="tx1">
                    <a:lumMod val="75000"/>
                    <a:lumOff val="25000"/>
                  </a:schemeClr>
                </a:solidFill>
                <a:latin typeface="Source Sans Pro" pitchFamily="34" charset="0"/>
              </a:defRPr>
            </a:lvl1pPr>
          </a:lstStyle>
          <a:p>
            <a:fld id="{24C9DA1E-468E-46AD-91A4-D305899C73D2}" type="slidenum">
              <a:rPr lang="en-US" smtClean="0"/>
              <a:pPr/>
              <a:t>‹#›</a:t>
            </a:fld>
            <a:endParaRPr lang="en-US"/>
          </a:p>
        </p:txBody>
      </p:sp>
      <p:sp>
        <p:nvSpPr>
          <p:cNvPr id="5" name="Footer Placeholder 4"/>
          <p:cNvSpPr>
            <a:spLocks noGrp="1"/>
          </p:cNvSpPr>
          <p:nvPr>
            <p:ph type="ftr" sz="quarter" idx="3"/>
          </p:nvPr>
        </p:nvSpPr>
        <p:spPr>
          <a:xfrm>
            <a:off x="457200" y="4857750"/>
            <a:ext cx="6096000" cy="182108"/>
          </a:xfrm>
          <a:prstGeom prst="rect">
            <a:avLst/>
          </a:prstGeom>
        </p:spPr>
        <p:txBody>
          <a:bodyPr vert="horz" wrap="none" lIns="0" tIns="0" rIns="0" bIns="0" rtlCol="0" anchor="ctr"/>
          <a:lstStyle>
            <a:lvl1pPr algn="l">
              <a:defRPr sz="1000">
                <a:solidFill>
                  <a:schemeClr val="tx1">
                    <a:lumMod val="75000"/>
                    <a:lumOff val="25000"/>
                  </a:schemeClr>
                </a:solidFill>
                <a:latin typeface="Source Sans Pro" pitchFamily="34" charset="0"/>
              </a:defRPr>
            </a:lvl1pPr>
          </a:lstStyle>
          <a:p>
            <a:endParaRPr lang="en-US"/>
          </a:p>
        </p:txBody>
      </p:sp>
    </p:spTree>
    <p:extLst>
      <p:ext uri="{BB962C8B-B14F-4D97-AF65-F5344CB8AC3E}">
        <p14:creationId xmlns:p14="http://schemas.microsoft.com/office/powerpoint/2010/main" val="102323553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687" r:id="rId3"/>
    <p:sldLayoutId id="2147483706" r:id="rId4"/>
    <p:sldLayoutId id="2147483703" r:id="rId5"/>
    <p:sldLayoutId id="2147483692" r:id="rId6"/>
    <p:sldLayoutId id="2147483693" r:id="rId7"/>
    <p:sldLayoutId id="2147483708" r:id="rId8"/>
    <p:sldLayoutId id="2147483709" r:id="rId9"/>
  </p:sldLayoutIdLst>
  <p:hf hdr="0" dt="0"/>
  <p:txStyles>
    <p:titleStyle>
      <a:lvl1pPr algn="l" defTabSz="914400" rtl="0" eaLnBrk="1" latinLnBrk="0" hangingPunct="1">
        <a:lnSpc>
          <a:spcPct val="90000"/>
        </a:lnSpc>
        <a:spcBef>
          <a:spcPct val="0"/>
        </a:spcBef>
        <a:buNone/>
        <a:defRPr sz="3200" b="1" kern="1200" baseline="0">
          <a:solidFill>
            <a:srgbClr val="003366"/>
          </a:solidFill>
          <a:latin typeface="Source Sans Pro" pitchFamily="34" charset="0"/>
          <a:ea typeface="+mj-ea"/>
          <a:cs typeface="+mj-cs"/>
        </a:defRPr>
      </a:lvl1pPr>
    </p:titleStyle>
    <p:bodyStyle>
      <a:lvl1pPr marL="0" indent="0" algn="l" defTabSz="914400" rtl="0" eaLnBrk="1" latinLnBrk="0" hangingPunct="1">
        <a:lnSpc>
          <a:spcPct val="120000"/>
        </a:lnSpc>
        <a:spcBef>
          <a:spcPts val="600"/>
        </a:spcBef>
        <a:buFont typeface="Arial" panose="020B0604020202020204" pitchFamily="34" charset="0"/>
        <a:buNone/>
        <a:defRPr sz="2400" b="1" kern="1200">
          <a:solidFill>
            <a:srgbClr val="003366"/>
          </a:solidFill>
          <a:latin typeface="Source Sans Pro" pitchFamily="34" charset="0"/>
          <a:ea typeface="+mn-ea"/>
          <a:cs typeface="+mn-cs"/>
        </a:defRPr>
      </a:lvl1pPr>
      <a:lvl2pPr marL="365760" indent="-182880" algn="l" defTabSz="914400" rtl="0" eaLnBrk="1" latinLnBrk="0" hangingPunct="1">
        <a:lnSpc>
          <a:spcPct val="120000"/>
        </a:lnSpc>
        <a:spcBef>
          <a:spcPts val="600"/>
        </a:spcBef>
        <a:buFont typeface="Arial" panose="020B0604020202020204" pitchFamily="34" charset="0"/>
        <a:buChar char="•"/>
        <a:defRPr sz="2000" kern="1200">
          <a:solidFill>
            <a:srgbClr val="003366"/>
          </a:solidFill>
          <a:latin typeface="Source Sans Pro" pitchFamily="34" charset="0"/>
          <a:ea typeface="+mn-ea"/>
          <a:cs typeface="+mn-cs"/>
        </a:defRPr>
      </a:lvl2pPr>
      <a:lvl3pPr marL="640080" indent="-228600" algn="l" defTabSz="914400" rtl="0" eaLnBrk="1" latinLnBrk="0" hangingPunct="1">
        <a:lnSpc>
          <a:spcPct val="120000"/>
        </a:lnSpc>
        <a:spcBef>
          <a:spcPts val="600"/>
        </a:spcBef>
        <a:buFont typeface="+mj-lt"/>
        <a:buAutoNum type="arabicPeriod"/>
        <a:defRPr sz="2000" kern="1200">
          <a:solidFill>
            <a:srgbClr val="003366"/>
          </a:solidFill>
          <a:latin typeface="Source Sans Pro" pitchFamily="34" charset="0"/>
          <a:ea typeface="+mn-ea"/>
          <a:cs typeface="+mn-cs"/>
        </a:defRPr>
      </a:lvl3pPr>
      <a:lvl4pPr marL="822960" indent="-228600" algn="l" defTabSz="914400" rtl="0" eaLnBrk="1" latinLnBrk="0" hangingPunct="1">
        <a:lnSpc>
          <a:spcPct val="120000"/>
        </a:lnSpc>
        <a:spcBef>
          <a:spcPts val="600"/>
        </a:spcBef>
        <a:buFont typeface="+mj-lt"/>
        <a:buAutoNum type="alphaUcPeriod"/>
        <a:defRPr sz="2000" kern="1200">
          <a:solidFill>
            <a:srgbClr val="003366"/>
          </a:solidFill>
          <a:latin typeface="Source Sans Pro" pitchFamily="34" charset="0"/>
          <a:ea typeface="+mn-ea"/>
          <a:cs typeface="+mn-cs"/>
        </a:defRPr>
      </a:lvl4pPr>
      <a:lvl5pPr marL="1097280" indent="-228600" algn="l" defTabSz="914400" rtl="0" eaLnBrk="1" latinLnBrk="0" hangingPunct="1">
        <a:lnSpc>
          <a:spcPct val="120000"/>
        </a:lnSpc>
        <a:spcBef>
          <a:spcPts val="600"/>
        </a:spcBef>
        <a:buFont typeface="+mj-lt"/>
        <a:buAutoNum type="romanLcPeriod"/>
        <a:defRPr sz="2000" kern="1200">
          <a:solidFill>
            <a:srgbClr val="003366"/>
          </a:solidFill>
          <a:latin typeface="Source Sans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mailto:amanda.f.damewood@uscis.dhs.gov?subject=Following%20Up-ROI%20of%20CX%20Prresentation" TargetMode="External"/><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276351"/>
            <a:ext cx="6248400" cy="1600199"/>
          </a:xfrm>
        </p:spPr>
        <p:txBody>
          <a:bodyPr>
            <a:normAutofit fontScale="90000"/>
          </a:bodyPr>
          <a:lstStyle/>
          <a:p>
            <a:r>
              <a:rPr lang="en-US" dirty="0"/>
              <a:t>You Are The User: Recognizing Systemic Challenges for the Design Team of One</a:t>
            </a:r>
          </a:p>
        </p:txBody>
      </p:sp>
      <p:sp>
        <p:nvSpPr>
          <p:cNvPr id="3" name="Subtitle 2"/>
          <p:cNvSpPr>
            <a:spLocks noGrp="1"/>
          </p:cNvSpPr>
          <p:nvPr>
            <p:ph type="subTitle" idx="1"/>
          </p:nvPr>
        </p:nvSpPr>
        <p:spPr/>
        <p:txBody>
          <a:bodyPr/>
          <a:lstStyle/>
          <a:p>
            <a:r>
              <a:rPr lang="en-US" dirty="0"/>
              <a:t>Amanda Damewood</a:t>
            </a:r>
          </a:p>
          <a:p>
            <a:r>
              <a:rPr lang="en-US" dirty="0"/>
              <a:t>Acting Director of UX, OIT</a:t>
            </a:r>
          </a:p>
        </p:txBody>
      </p:sp>
      <p:sp>
        <p:nvSpPr>
          <p:cNvPr id="4" name="Content Placeholder 3">
            <a:extLst>
              <a:ext uri="{C183D7F6-B498-43B3-948B-1728B52AA6E4}">
                <adec:decorative xmlns:adec="http://schemas.microsoft.com/office/drawing/2017/decorative" val="1"/>
              </a:ext>
            </a:extLst>
          </p:cNvPr>
          <p:cNvSpPr>
            <a:spLocks noGrp="1"/>
          </p:cNvSpPr>
          <p:nvPr>
            <p:ph sz="quarter" idx="11"/>
          </p:nvPr>
        </p:nvSpPr>
        <p:spPr>
          <a:xfrm>
            <a:off x="2270760" y="2946654"/>
            <a:ext cx="4206240" cy="6096"/>
          </a:xfrm>
        </p:spPr>
        <p:txBody>
          <a:bodyPr/>
          <a:lstStyle/>
          <a:p>
            <a:endParaRPr lang="en-US" dirty="0"/>
          </a:p>
        </p:txBody>
      </p:sp>
      <p:sp>
        <p:nvSpPr>
          <p:cNvPr id="6" name="Text Placeholder 5"/>
          <p:cNvSpPr>
            <a:spLocks noGrp="1"/>
          </p:cNvSpPr>
          <p:nvPr>
            <p:ph type="body" sz="quarter" idx="13"/>
          </p:nvPr>
        </p:nvSpPr>
        <p:spPr/>
        <p:txBody>
          <a:bodyPr/>
          <a:lstStyle/>
          <a:p>
            <a:r>
              <a:rPr lang="en-US" dirty="0"/>
              <a:t>06/08/2022</a:t>
            </a:r>
          </a:p>
        </p:txBody>
      </p:sp>
      <p:sp>
        <p:nvSpPr>
          <p:cNvPr id="5" name="Content Placeholder 4">
            <a:extLst>
              <a:ext uri="{C183D7F6-B498-43B3-948B-1728B52AA6E4}">
                <adec:decorative xmlns:adec="http://schemas.microsoft.com/office/drawing/2017/decorative" val="1"/>
              </a:ext>
            </a:extLst>
          </p:cNvPr>
          <p:cNvSpPr>
            <a:spLocks noGrp="1"/>
          </p:cNvSpPr>
          <p:nvPr>
            <p:ph sz="quarter" idx="12"/>
          </p:nvPr>
        </p:nvSpPr>
        <p:spPr>
          <a:xfrm>
            <a:off x="2286000" y="3937254"/>
            <a:ext cx="4206240" cy="6096"/>
          </a:xfrm>
        </p:spPr>
        <p:txBody>
          <a:bodyPr/>
          <a:lstStyle/>
          <a:p>
            <a:endParaRPr lang="en-US" dirty="0"/>
          </a:p>
        </p:txBody>
      </p:sp>
    </p:spTree>
    <p:extLst>
      <p:ext uri="{BB962C8B-B14F-4D97-AF65-F5344CB8AC3E}">
        <p14:creationId xmlns:p14="http://schemas.microsoft.com/office/powerpoint/2010/main" val="43934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770C-C074-F01B-9EAF-2641E89915F2}"/>
              </a:ext>
            </a:extLst>
          </p:cNvPr>
          <p:cNvSpPr>
            <a:spLocks noGrp="1"/>
          </p:cNvSpPr>
          <p:nvPr>
            <p:ph type="title"/>
          </p:nvPr>
        </p:nvSpPr>
        <p:spPr/>
        <p:txBody>
          <a:bodyPr/>
          <a:lstStyle/>
          <a:p>
            <a:r>
              <a:rPr lang="en-US" dirty="0"/>
              <a:t>Maturity Framework</a:t>
            </a:r>
          </a:p>
        </p:txBody>
      </p:sp>
      <p:sp>
        <p:nvSpPr>
          <p:cNvPr id="3" name="Content Placeholder 2">
            <a:extLst>
              <a:ext uri="{FF2B5EF4-FFF2-40B4-BE49-F238E27FC236}">
                <a16:creationId xmlns:a16="http://schemas.microsoft.com/office/drawing/2014/main" id="{14E488A5-9B9B-74C8-265D-F1E9EC09C87D}"/>
              </a:ext>
            </a:extLst>
          </p:cNvPr>
          <p:cNvSpPr>
            <a:spLocks noGrp="1"/>
          </p:cNvSpPr>
          <p:nvPr>
            <p:ph sz="half" idx="1"/>
          </p:nvPr>
        </p:nvSpPr>
        <p:spPr/>
        <p:txBody>
          <a:bodyPr/>
          <a:lstStyle/>
          <a:p>
            <a:pPr marL="342900" indent="-342900">
              <a:buFont typeface="Arial" panose="020B0604020202020204" pitchFamily="34" charset="0"/>
              <a:buChar char="•"/>
            </a:pPr>
            <a:r>
              <a:rPr lang="en-US" b="1" dirty="0"/>
              <a:t>Absent</a:t>
            </a:r>
          </a:p>
          <a:p>
            <a:pPr marL="342900" indent="-342900">
              <a:buFont typeface="Arial" panose="020B0604020202020204" pitchFamily="34" charset="0"/>
              <a:buChar char="•"/>
            </a:pPr>
            <a:r>
              <a:rPr lang="en-US" b="1" dirty="0"/>
              <a:t>Limited</a:t>
            </a:r>
          </a:p>
          <a:p>
            <a:pPr marL="342900" indent="-342900">
              <a:buFont typeface="Arial" panose="020B0604020202020204" pitchFamily="34" charset="0"/>
              <a:buChar char="•"/>
            </a:pPr>
            <a:r>
              <a:rPr lang="en-US" b="1" dirty="0"/>
              <a:t>Emergent</a:t>
            </a:r>
          </a:p>
          <a:p>
            <a:pPr marL="342900" indent="-342900">
              <a:buFont typeface="Arial" panose="020B0604020202020204" pitchFamily="34" charset="0"/>
              <a:buChar char="•"/>
            </a:pPr>
            <a:r>
              <a:rPr lang="en-US" b="1" dirty="0"/>
              <a:t>Structured</a:t>
            </a:r>
          </a:p>
          <a:p>
            <a:pPr marL="342900" indent="-342900">
              <a:buFont typeface="Arial" panose="020B0604020202020204" pitchFamily="34" charset="0"/>
              <a:buChar char="•"/>
            </a:pPr>
            <a:r>
              <a:rPr lang="en-US" b="1" dirty="0"/>
              <a:t>Integrated </a:t>
            </a:r>
          </a:p>
          <a:p>
            <a:pPr marL="342900" indent="-342900">
              <a:buFont typeface="Arial" panose="020B0604020202020204" pitchFamily="34" charset="0"/>
              <a:buChar char="•"/>
            </a:pPr>
            <a:r>
              <a:rPr lang="en-US" b="1" dirty="0"/>
              <a:t>User-Driven</a:t>
            </a:r>
            <a:endParaRPr lang="en-US" dirty="0"/>
          </a:p>
        </p:txBody>
      </p:sp>
      <p:sp>
        <p:nvSpPr>
          <p:cNvPr id="4" name="Content Placeholder 3">
            <a:extLst>
              <a:ext uri="{FF2B5EF4-FFF2-40B4-BE49-F238E27FC236}">
                <a16:creationId xmlns:a16="http://schemas.microsoft.com/office/drawing/2014/main" id="{4DCFD7E9-4CEF-0545-AC37-86459367A91B}"/>
              </a:ext>
            </a:extLst>
          </p:cNvPr>
          <p:cNvSpPr>
            <a:spLocks noGrp="1"/>
          </p:cNvSpPr>
          <p:nvPr>
            <p:ph sz="half" idx="2"/>
          </p:nvPr>
        </p:nvSpPr>
        <p:spPr/>
        <p:txBody>
          <a:bodyPr/>
          <a:lstStyle/>
          <a:p>
            <a:r>
              <a:rPr lang="en-US" dirty="0"/>
              <a:t>Teams at the same stage might look different due to organizational specifics such as size, priorities, or politics.</a:t>
            </a:r>
          </a:p>
          <a:p>
            <a:endParaRPr lang="en-US" dirty="0"/>
          </a:p>
        </p:txBody>
      </p:sp>
      <p:sp>
        <p:nvSpPr>
          <p:cNvPr id="5" name="Slide Number Placeholder 4">
            <a:extLst>
              <a:ext uri="{FF2B5EF4-FFF2-40B4-BE49-F238E27FC236}">
                <a16:creationId xmlns:a16="http://schemas.microsoft.com/office/drawing/2014/main" id="{998513D9-E1F7-3A6B-1EEA-573158EC332F}"/>
              </a:ext>
            </a:extLst>
          </p:cNvPr>
          <p:cNvSpPr>
            <a:spLocks noGrp="1"/>
          </p:cNvSpPr>
          <p:nvPr>
            <p:ph type="sldNum" sz="quarter" idx="12"/>
          </p:nvPr>
        </p:nvSpPr>
        <p:spPr/>
        <p:txBody>
          <a:bodyPr/>
          <a:lstStyle/>
          <a:p>
            <a:fld id="{027BF9A6-4153-CD4E-8F55-8E0136569F8B}" type="slidenum">
              <a:rPr lang="en-US" smtClean="0"/>
              <a:t>10</a:t>
            </a:fld>
            <a:endParaRPr lang="en-US"/>
          </a:p>
        </p:txBody>
      </p:sp>
    </p:spTree>
    <p:extLst>
      <p:ext uri="{BB962C8B-B14F-4D97-AF65-F5344CB8AC3E}">
        <p14:creationId xmlns:p14="http://schemas.microsoft.com/office/powerpoint/2010/main" val="2168423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0426-8C50-47C7-2B35-ACD6619DDF61}"/>
              </a:ext>
            </a:extLst>
          </p:cNvPr>
          <p:cNvSpPr>
            <a:spLocks noGrp="1"/>
          </p:cNvSpPr>
          <p:nvPr>
            <p:ph type="title"/>
          </p:nvPr>
        </p:nvSpPr>
        <p:spPr/>
        <p:txBody>
          <a:bodyPr/>
          <a:lstStyle/>
          <a:p>
            <a:r>
              <a:rPr lang="en-US" dirty="0"/>
              <a:t>What to think about</a:t>
            </a:r>
          </a:p>
        </p:txBody>
      </p:sp>
      <p:sp>
        <p:nvSpPr>
          <p:cNvPr id="3" name="Content Placeholder 2">
            <a:extLst>
              <a:ext uri="{FF2B5EF4-FFF2-40B4-BE49-F238E27FC236}">
                <a16:creationId xmlns:a16="http://schemas.microsoft.com/office/drawing/2014/main" id="{9552BC9A-D88B-403D-30FF-1CF52A9568ED}"/>
              </a:ext>
            </a:extLst>
          </p:cNvPr>
          <p:cNvSpPr>
            <a:spLocks noGrp="1"/>
          </p:cNvSpPr>
          <p:nvPr>
            <p:ph idx="1"/>
          </p:nvPr>
        </p:nvSpPr>
        <p:spPr/>
        <p:txBody>
          <a:bodyPr/>
          <a:lstStyle/>
          <a:p>
            <a:r>
              <a:rPr lang="en-US" dirty="0"/>
              <a:t>Founder designers: Where do you want to prioritize? What’s missing, or what could help the most?</a:t>
            </a:r>
          </a:p>
          <a:p>
            <a:r>
              <a:rPr lang="en-US" dirty="0"/>
              <a:t>“UX/UI” Designers: Where do you need to prioritize doing design vs something else, like co-design, or educating your teammates/stakeholders about design processes?</a:t>
            </a:r>
          </a:p>
        </p:txBody>
      </p:sp>
      <p:sp>
        <p:nvSpPr>
          <p:cNvPr id="4" name="Slide Number Placeholder 4">
            <a:extLst>
              <a:ext uri="{FF2B5EF4-FFF2-40B4-BE49-F238E27FC236}">
                <a16:creationId xmlns:a16="http://schemas.microsoft.com/office/drawing/2014/main" id="{818EE7AB-13CF-D133-CE5F-D474127D783A}"/>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11</a:t>
            </a:fld>
            <a:endParaRPr lang="en-US" dirty="0"/>
          </a:p>
        </p:txBody>
      </p:sp>
    </p:spTree>
    <p:extLst>
      <p:ext uri="{BB962C8B-B14F-4D97-AF65-F5344CB8AC3E}">
        <p14:creationId xmlns:p14="http://schemas.microsoft.com/office/powerpoint/2010/main" val="143164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Lower Maturity Stages: </a:t>
            </a:r>
            <a:br>
              <a:rPr lang="en-US" dirty="0"/>
            </a:br>
            <a:r>
              <a:rPr lang="en-US" dirty="0"/>
              <a:t>Commonly Team of 1 (1/3)</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1</a:t>
            </a:r>
          </a:p>
          <a:p>
            <a:r>
              <a:rPr lang="en-US" b="1" dirty="0"/>
              <a:t>Absent:</a:t>
            </a:r>
            <a:r>
              <a:rPr lang="en-US" dirty="0"/>
              <a:t> The user’s experience is ignored/UX practices nonexistent. </a:t>
            </a:r>
            <a:r>
              <a:rPr lang="en-US" i="1" dirty="0"/>
              <a:t>Engineers build products based on what’s expedient/stakeholder requests.</a:t>
            </a:r>
          </a:p>
        </p:txBody>
      </p:sp>
      <p:sp>
        <p:nvSpPr>
          <p:cNvPr id="4" name="Slide Number Placeholder 4">
            <a:extLst>
              <a:ext uri="{FF2B5EF4-FFF2-40B4-BE49-F238E27FC236}">
                <a16:creationId xmlns:a16="http://schemas.microsoft.com/office/drawing/2014/main" id="{AA9511D6-65D8-71A1-CAAB-8FD175CCE01C}"/>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12</a:t>
            </a:fld>
            <a:endParaRPr lang="en-US" dirty="0"/>
          </a:p>
        </p:txBody>
      </p:sp>
    </p:spTree>
    <p:extLst>
      <p:ext uri="{BB962C8B-B14F-4D97-AF65-F5344CB8AC3E}">
        <p14:creationId xmlns:p14="http://schemas.microsoft.com/office/powerpoint/2010/main" val="518992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Lower Maturity Stages: </a:t>
            </a:r>
            <a:br>
              <a:rPr lang="en-US" dirty="0"/>
            </a:br>
            <a:r>
              <a:rPr lang="en-US" dirty="0"/>
              <a:t>Commonly Team of 1 (2/3) </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2</a:t>
            </a:r>
          </a:p>
          <a:p>
            <a:r>
              <a:rPr lang="en-US" b="1" dirty="0"/>
              <a:t>Limited:</a:t>
            </a:r>
            <a:r>
              <a:rPr lang="en-US" dirty="0"/>
              <a:t> UX work is rare, done haphazardly, and lacking importance. </a:t>
            </a:r>
            <a:r>
              <a:rPr lang="en-US" i="1" dirty="0"/>
              <a:t>Someone may make wireframes based on customer input, but do not complete usability testing. </a:t>
            </a:r>
          </a:p>
        </p:txBody>
      </p:sp>
      <p:sp>
        <p:nvSpPr>
          <p:cNvPr id="4" name="Slide Number Placeholder 4">
            <a:extLst>
              <a:ext uri="{FF2B5EF4-FFF2-40B4-BE49-F238E27FC236}">
                <a16:creationId xmlns:a16="http://schemas.microsoft.com/office/drawing/2014/main" id="{E6848F3A-F5EE-5F95-30D9-DF59B76C13A3}"/>
              </a:ext>
            </a:extLst>
          </p:cNvPr>
          <p:cNvSpPr txBox="1">
            <a:spLocks/>
          </p:cNvSpPr>
          <p:nvPr/>
        </p:nvSpPr>
        <p:spPr>
          <a:xfrm>
            <a:off x="6553200" y="490220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13</a:t>
            </a:fld>
            <a:endParaRPr lang="en-US" dirty="0"/>
          </a:p>
        </p:txBody>
      </p:sp>
    </p:spTree>
    <p:extLst>
      <p:ext uri="{BB962C8B-B14F-4D97-AF65-F5344CB8AC3E}">
        <p14:creationId xmlns:p14="http://schemas.microsoft.com/office/powerpoint/2010/main" val="212740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Lower Maturity Stages: </a:t>
            </a:r>
            <a:br>
              <a:rPr lang="en-US" dirty="0"/>
            </a:br>
            <a:r>
              <a:rPr lang="en-US" dirty="0"/>
              <a:t>Commonly Team of 1 (3/3) </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3</a:t>
            </a:r>
          </a:p>
          <a:p>
            <a:r>
              <a:rPr lang="en-US" b="1" dirty="0"/>
              <a:t>Emergent:</a:t>
            </a:r>
            <a:r>
              <a:rPr lang="en-US" dirty="0"/>
              <a:t> The UX work is functional and promising but done inconsistently and inefficiently. </a:t>
            </a:r>
            <a:r>
              <a:rPr lang="en-US" i="1" dirty="0"/>
              <a:t>Discovery or usability testing are completed “when there’s time”.</a:t>
            </a:r>
          </a:p>
        </p:txBody>
      </p:sp>
      <p:sp>
        <p:nvSpPr>
          <p:cNvPr id="4" name="Slide Number Placeholder 4">
            <a:extLst>
              <a:ext uri="{FF2B5EF4-FFF2-40B4-BE49-F238E27FC236}">
                <a16:creationId xmlns:a16="http://schemas.microsoft.com/office/drawing/2014/main" id="{899854A8-BBB2-CDDE-FB4F-81EE2CCC39E2}"/>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14</a:t>
            </a:fld>
            <a:endParaRPr lang="en-US" dirty="0"/>
          </a:p>
        </p:txBody>
      </p:sp>
    </p:spTree>
    <p:extLst>
      <p:ext uri="{BB962C8B-B14F-4D97-AF65-F5344CB8AC3E}">
        <p14:creationId xmlns:p14="http://schemas.microsoft.com/office/powerpoint/2010/main" val="132605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Higher Maturity Stages – </a:t>
            </a:r>
            <a:br>
              <a:rPr lang="en-US" dirty="0"/>
            </a:br>
            <a:r>
              <a:rPr lang="en-US" dirty="0"/>
              <a:t>Not usually 1 designer (1/3) </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4</a:t>
            </a:r>
          </a:p>
          <a:p>
            <a:r>
              <a:rPr lang="en-US" b="1" dirty="0"/>
              <a:t>Structured:</a:t>
            </a:r>
            <a:r>
              <a:rPr lang="en-US" dirty="0"/>
              <a:t> The organization has semi-systematic UX-related methodology that is widespread, but with varying degrees of effectiveness and efficiency. </a:t>
            </a:r>
            <a:r>
              <a:rPr lang="en-US" i="1" dirty="0"/>
              <a:t>Teams do discovery but don’t measure post-launch; user problems are known but not seen as critical compared to business problems.</a:t>
            </a:r>
          </a:p>
        </p:txBody>
      </p:sp>
      <p:sp>
        <p:nvSpPr>
          <p:cNvPr id="4" name="Slide Number Placeholder 4">
            <a:extLst>
              <a:ext uri="{FF2B5EF4-FFF2-40B4-BE49-F238E27FC236}">
                <a16:creationId xmlns:a16="http://schemas.microsoft.com/office/drawing/2014/main" id="{65EDF369-2E64-44E8-9A5B-FEC008660707}"/>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15</a:t>
            </a:fld>
            <a:endParaRPr lang="en-US" dirty="0"/>
          </a:p>
        </p:txBody>
      </p:sp>
    </p:spTree>
    <p:extLst>
      <p:ext uri="{BB962C8B-B14F-4D97-AF65-F5344CB8AC3E}">
        <p14:creationId xmlns:p14="http://schemas.microsoft.com/office/powerpoint/2010/main" val="342058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Higher Maturity Stages – </a:t>
            </a:r>
            <a:br>
              <a:rPr lang="en-US" dirty="0"/>
            </a:br>
            <a:r>
              <a:rPr lang="en-US" dirty="0"/>
              <a:t>Not usually 1 designer (2/3)</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5</a:t>
            </a:r>
          </a:p>
          <a:p>
            <a:r>
              <a:rPr lang="en-US" b="1" dirty="0"/>
              <a:t>Integrated:</a:t>
            </a:r>
            <a:r>
              <a:rPr lang="en-US" dirty="0"/>
              <a:t> UX work is comprehensive, effective, and pervasive. </a:t>
            </a:r>
            <a:r>
              <a:rPr lang="en-US" i="1" dirty="0"/>
              <a:t>User feedback is collected and integrated into the team’s roadmap.</a:t>
            </a:r>
          </a:p>
        </p:txBody>
      </p:sp>
      <p:sp>
        <p:nvSpPr>
          <p:cNvPr id="4" name="Slide Number Placeholder 4">
            <a:extLst>
              <a:ext uri="{FF2B5EF4-FFF2-40B4-BE49-F238E27FC236}">
                <a16:creationId xmlns:a16="http://schemas.microsoft.com/office/drawing/2014/main" id="{6A85A326-405D-B57F-74EC-8C276FF4CD9B}"/>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16</a:t>
            </a:fld>
            <a:endParaRPr lang="en-US" dirty="0"/>
          </a:p>
        </p:txBody>
      </p:sp>
    </p:spTree>
    <p:extLst>
      <p:ext uri="{BB962C8B-B14F-4D97-AF65-F5344CB8AC3E}">
        <p14:creationId xmlns:p14="http://schemas.microsoft.com/office/powerpoint/2010/main" val="401255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1BE2-565C-B34C-B58C-DAA6C1B1A149}"/>
              </a:ext>
            </a:extLst>
          </p:cNvPr>
          <p:cNvSpPr>
            <a:spLocks noGrp="1"/>
          </p:cNvSpPr>
          <p:nvPr>
            <p:ph type="title"/>
          </p:nvPr>
        </p:nvSpPr>
        <p:spPr/>
        <p:txBody>
          <a:bodyPr/>
          <a:lstStyle/>
          <a:p>
            <a:r>
              <a:rPr lang="en-US" dirty="0"/>
              <a:t>Higher Maturity Stages – </a:t>
            </a:r>
            <a:br>
              <a:rPr lang="en-US" dirty="0"/>
            </a:br>
            <a:r>
              <a:rPr lang="en-US" dirty="0"/>
              <a:t>Not usually 1 designer (3/3)</a:t>
            </a:r>
          </a:p>
        </p:txBody>
      </p:sp>
      <p:sp>
        <p:nvSpPr>
          <p:cNvPr id="3" name="Content Placeholder 2">
            <a:extLst>
              <a:ext uri="{FF2B5EF4-FFF2-40B4-BE49-F238E27FC236}">
                <a16:creationId xmlns:a16="http://schemas.microsoft.com/office/drawing/2014/main" id="{B39EC587-9BC8-894D-A6A7-575373FB3C89}"/>
              </a:ext>
            </a:extLst>
          </p:cNvPr>
          <p:cNvSpPr>
            <a:spLocks noGrp="1"/>
          </p:cNvSpPr>
          <p:nvPr>
            <p:ph idx="1"/>
          </p:nvPr>
        </p:nvSpPr>
        <p:spPr/>
        <p:txBody>
          <a:bodyPr>
            <a:normAutofit/>
          </a:bodyPr>
          <a:lstStyle/>
          <a:p>
            <a:r>
              <a:rPr lang="en-US" b="1" dirty="0"/>
              <a:t>Stage 6</a:t>
            </a:r>
          </a:p>
          <a:p>
            <a:r>
              <a:rPr lang="en-US" b="1" dirty="0"/>
              <a:t>User-driven:</a:t>
            </a:r>
            <a:r>
              <a:rPr lang="en-US" dirty="0"/>
              <a:t> Dedication to UX at all levels leads to deep insights and exceptional user-centered design outcomes. </a:t>
            </a:r>
            <a:r>
              <a:rPr lang="en-US" i="1" dirty="0"/>
              <a:t>The organization has shared design practices and standards.</a:t>
            </a:r>
          </a:p>
        </p:txBody>
      </p:sp>
      <p:sp>
        <p:nvSpPr>
          <p:cNvPr id="4" name="Slide Number Placeholder 4">
            <a:extLst>
              <a:ext uri="{FF2B5EF4-FFF2-40B4-BE49-F238E27FC236}">
                <a16:creationId xmlns:a16="http://schemas.microsoft.com/office/drawing/2014/main" id="{E288B0C2-67B1-3645-BF39-3C6C5808393E}"/>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17</a:t>
            </a:fld>
            <a:endParaRPr lang="en-US" dirty="0"/>
          </a:p>
        </p:txBody>
      </p:sp>
    </p:spTree>
    <p:extLst>
      <p:ext uri="{BB962C8B-B14F-4D97-AF65-F5344CB8AC3E}">
        <p14:creationId xmlns:p14="http://schemas.microsoft.com/office/powerpoint/2010/main" val="412315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9E46-D20A-8035-5B80-572EF6E73158}"/>
              </a:ext>
            </a:extLst>
          </p:cNvPr>
          <p:cNvSpPr>
            <a:spLocks noGrp="1"/>
          </p:cNvSpPr>
          <p:nvPr>
            <p:ph type="title"/>
          </p:nvPr>
        </p:nvSpPr>
        <p:spPr/>
        <p:txBody>
          <a:bodyPr>
            <a:normAutofit/>
          </a:bodyPr>
          <a:lstStyle/>
          <a:p>
            <a:r>
              <a:rPr lang="en-US" dirty="0"/>
              <a:t>Teams pass through each </a:t>
            </a:r>
            <a:br>
              <a:rPr lang="en-US" dirty="0"/>
            </a:br>
            <a:r>
              <a:rPr lang="en-US" dirty="0"/>
              <a:t>stage before getting to the next.</a:t>
            </a:r>
          </a:p>
        </p:txBody>
      </p:sp>
      <p:sp>
        <p:nvSpPr>
          <p:cNvPr id="3" name="Slide Number Placeholder 2">
            <a:extLst>
              <a:ext uri="{FF2B5EF4-FFF2-40B4-BE49-F238E27FC236}">
                <a16:creationId xmlns:a16="http://schemas.microsoft.com/office/drawing/2014/main" id="{252D81BC-B2BF-FB3D-0D73-AD4C0F95BEC9}"/>
              </a:ext>
            </a:extLst>
          </p:cNvPr>
          <p:cNvSpPr>
            <a:spLocks noGrp="1"/>
          </p:cNvSpPr>
          <p:nvPr>
            <p:ph type="sldNum" sz="quarter" idx="12"/>
          </p:nvPr>
        </p:nvSpPr>
        <p:spPr/>
        <p:txBody>
          <a:bodyPr/>
          <a:lstStyle/>
          <a:p>
            <a:fld id="{027BF9A6-4153-CD4E-8F55-8E0136569F8B}" type="slidenum">
              <a:rPr lang="en-US" smtClean="0"/>
              <a:t>18</a:t>
            </a:fld>
            <a:endParaRPr lang="en-US"/>
          </a:p>
        </p:txBody>
      </p:sp>
    </p:spTree>
    <p:extLst>
      <p:ext uri="{BB962C8B-B14F-4D97-AF65-F5344CB8AC3E}">
        <p14:creationId xmlns:p14="http://schemas.microsoft.com/office/powerpoint/2010/main" val="774353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lstStyle/>
          <a:p>
            <a:r>
              <a:rPr lang="en-US" dirty="0"/>
              <a:t>Stage 1: Absent – “UX/UI”</a:t>
            </a:r>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a:xfrm>
            <a:off x="457200" y="1200150"/>
            <a:ext cx="8382000" cy="3394075"/>
          </a:xfrm>
        </p:spPr>
        <p:txBody>
          <a:bodyPr>
            <a:noAutofit/>
          </a:bodyPr>
          <a:lstStyle/>
          <a:p>
            <a:pPr marL="342900" indent="-342900">
              <a:spcBef>
                <a:spcPts val="0"/>
              </a:spcBef>
              <a:buFont typeface="Arial" panose="020B0604020202020204" pitchFamily="34" charset="0"/>
              <a:buChar char="•"/>
            </a:pPr>
            <a:r>
              <a:rPr lang="en-US" dirty="0"/>
              <a:t>Teams build functionality (features over strategy)</a:t>
            </a:r>
          </a:p>
          <a:p>
            <a:pPr marL="342900" indent="-342900">
              <a:spcBef>
                <a:spcPts val="0"/>
              </a:spcBef>
              <a:buFont typeface="Arial" panose="020B0604020202020204" pitchFamily="34" charset="0"/>
              <a:buChar char="•"/>
            </a:pPr>
            <a:r>
              <a:rPr lang="en-US" dirty="0"/>
              <a:t>Roadmap focuses on delivery, not problems</a:t>
            </a:r>
          </a:p>
          <a:p>
            <a:pPr marL="342900" indent="-342900">
              <a:spcBef>
                <a:spcPts val="0"/>
              </a:spcBef>
              <a:buFont typeface="Arial" panose="020B0604020202020204" pitchFamily="34" charset="0"/>
              <a:buChar char="•"/>
            </a:pPr>
            <a:r>
              <a:rPr lang="en-US" dirty="0"/>
              <a:t>No discovery or validation of business problems</a:t>
            </a:r>
          </a:p>
          <a:p>
            <a:pPr marL="342900" indent="-342900">
              <a:spcBef>
                <a:spcPts val="0"/>
              </a:spcBef>
              <a:buFont typeface="Arial" panose="020B0604020202020204" pitchFamily="34" charset="0"/>
              <a:buChar char="•"/>
            </a:pPr>
            <a:r>
              <a:rPr lang="en-US" dirty="0"/>
              <a:t>User Acceptance Testing over usability testing, user research</a:t>
            </a:r>
          </a:p>
          <a:p>
            <a:pPr marL="754380" lvl="2" indent="-342900">
              <a:spcBef>
                <a:spcPts val="0"/>
              </a:spcBef>
              <a:buFont typeface="Arial" panose="020B0604020202020204" pitchFamily="34" charset="0"/>
              <a:buChar char="•"/>
            </a:pPr>
            <a:r>
              <a:rPr lang="en-US" sz="2400" dirty="0"/>
              <a:t>UAT confirms software has satisfied business requirements, while user research/usability testing  confirms software meets the user’s requirements</a:t>
            </a:r>
          </a:p>
          <a:p>
            <a:pPr marL="342900" indent="-342900">
              <a:spcBef>
                <a:spcPts val="0"/>
              </a:spcBef>
              <a:buFont typeface="Arial" panose="020B0604020202020204" pitchFamily="34" charset="0"/>
              <a:buChar char="•"/>
            </a:pPr>
            <a:r>
              <a:rPr lang="en-US" dirty="0"/>
              <a:t>Support solves customer problems</a:t>
            </a:r>
          </a:p>
        </p:txBody>
      </p:sp>
      <p:sp>
        <p:nvSpPr>
          <p:cNvPr id="4" name="Slide Number Placeholder 4">
            <a:extLst>
              <a:ext uri="{FF2B5EF4-FFF2-40B4-BE49-F238E27FC236}">
                <a16:creationId xmlns:a16="http://schemas.microsoft.com/office/drawing/2014/main" id="{9F0ED238-EEFE-C398-E54B-2A72ACC88B0B}"/>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19</a:t>
            </a:fld>
            <a:endParaRPr lang="en-US" dirty="0"/>
          </a:p>
        </p:txBody>
      </p:sp>
    </p:spTree>
    <p:extLst>
      <p:ext uri="{BB962C8B-B14F-4D97-AF65-F5344CB8AC3E}">
        <p14:creationId xmlns:p14="http://schemas.microsoft.com/office/powerpoint/2010/main" val="27335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4C1F-D9A8-ED42-8F15-7D5147583831}"/>
              </a:ext>
            </a:extLst>
          </p:cNvPr>
          <p:cNvSpPr>
            <a:spLocks noGrp="1"/>
          </p:cNvSpPr>
          <p:nvPr>
            <p:ph type="title"/>
          </p:nvPr>
        </p:nvSpPr>
        <p:spPr/>
        <p:txBody>
          <a:bodyPr/>
          <a:lstStyle/>
          <a:p>
            <a:r>
              <a:rPr lang="en-US" dirty="0"/>
              <a:t>About Me</a:t>
            </a:r>
          </a:p>
        </p:txBody>
      </p:sp>
      <p:pic>
        <p:nvPicPr>
          <p:cNvPr id="8" name="Picture 7" descr="Amanda is smiling in front of a flag in her official portrait, wearing an eggplant dress and gold sweater.&#10;">
            <a:extLst>
              <a:ext uri="{FF2B5EF4-FFF2-40B4-BE49-F238E27FC236}">
                <a16:creationId xmlns:a16="http://schemas.microsoft.com/office/drawing/2014/main" id="{A760E7C9-7E02-3145-A84A-76DB04E114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344612"/>
            <a:ext cx="3124200" cy="3124200"/>
          </a:xfrm>
          <a:prstGeom prst="ellipse">
            <a:avLst/>
          </a:prstGeom>
        </p:spPr>
      </p:pic>
      <p:sp>
        <p:nvSpPr>
          <p:cNvPr id="3" name="Content Placeholder 2">
            <a:extLst>
              <a:ext uri="{FF2B5EF4-FFF2-40B4-BE49-F238E27FC236}">
                <a16:creationId xmlns:a16="http://schemas.microsoft.com/office/drawing/2014/main" id="{959C4B9D-9577-4547-8554-2D5190B172C4}"/>
              </a:ext>
            </a:extLst>
          </p:cNvPr>
          <p:cNvSpPr>
            <a:spLocks noGrp="1"/>
          </p:cNvSpPr>
          <p:nvPr>
            <p:ph idx="1"/>
          </p:nvPr>
        </p:nvSpPr>
        <p:spPr>
          <a:xfrm>
            <a:off x="3886200" y="1657350"/>
            <a:ext cx="4800600" cy="2936875"/>
          </a:xfrm>
        </p:spPr>
        <p:txBody>
          <a:bodyPr/>
          <a:lstStyle/>
          <a:p>
            <a:pPr marL="342900" indent="-342900">
              <a:buFont typeface="Arial" panose="020B0604020202020204" pitchFamily="34" charset="0"/>
              <a:buChar char="•"/>
            </a:pPr>
            <a:r>
              <a:rPr lang="en-US" dirty="0"/>
              <a:t>7+ years in HCD + Co-design</a:t>
            </a:r>
          </a:p>
          <a:p>
            <a:pPr marL="342900" indent="-342900">
              <a:buFont typeface="Arial" panose="020B0604020202020204" pitchFamily="34" charset="0"/>
              <a:buChar char="•"/>
            </a:pPr>
            <a:r>
              <a:rPr lang="en-US" dirty="0"/>
              <a:t>Focus on maturing UX practice and bring awareness of service design</a:t>
            </a:r>
          </a:p>
          <a:p>
            <a:pPr marL="342900" indent="-342900">
              <a:buFont typeface="Arial" panose="020B0604020202020204" pitchFamily="34" charset="0"/>
              <a:buChar char="•"/>
            </a:pPr>
            <a:r>
              <a:rPr lang="en-US" dirty="0"/>
              <a:t>More time as solo designer than team member</a:t>
            </a:r>
          </a:p>
        </p:txBody>
      </p:sp>
      <p:sp>
        <p:nvSpPr>
          <p:cNvPr id="6" name="Slide Number Placeholder 4">
            <a:extLst>
              <a:ext uri="{FF2B5EF4-FFF2-40B4-BE49-F238E27FC236}">
                <a16:creationId xmlns:a16="http://schemas.microsoft.com/office/drawing/2014/main" id="{C934BBDD-F00E-16AD-D7C3-F826A6FD2963}"/>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a:t>
            </a:fld>
            <a:endParaRPr lang="en-US" dirty="0"/>
          </a:p>
        </p:txBody>
      </p:sp>
    </p:spTree>
    <p:extLst>
      <p:ext uri="{BB962C8B-B14F-4D97-AF65-F5344CB8AC3E}">
        <p14:creationId xmlns:p14="http://schemas.microsoft.com/office/powerpoint/2010/main" val="660913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lstStyle/>
          <a:p>
            <a:r>
              <a:rPr lang="en-US" dirty="0"/>
              <a:t>Stage 2: Limited – “Lone Wolves”</a:t>
            </a:r>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p:txBody>
          <a:bodyPr/>
          <a:lstStyle/>
          <a:p>
            <a:pPr marL="342900" indent="-342900">
              <a:buFont typeface="Arial" panose="020B0604020202020204" pitchFamily="34" charset="0"/>
              <a:buChar char="•"/>
            </a:pPr>
            <a:r>
              <a:rPr lang="en-US" dirty="0"/>
              <a:t>UI is seen as a part of a larger project, “user experience”, and the terms are not treated synonymously</a:t>
            </a:r>
          </a:p>
          <a:p>
            <a:pPr marL="342900" indent="-342900">
              <a:buFont typeface="Arial" panose="020B0604020202020204" pitchFamily="34" charset="0"/>
              <a:buChar char="•"/>
            </a:pPr>
            <a:r>
              <a:rPr lang="en-US" dirty="0"/>
              <a:t>Successful delivery includes measures of quality: visual consistency, clear language, accessibility </a:t>
            </a:r>
          </a:p>
          <a:p>
            <a:pPr marL="342900" indent="-342900">
              <a:buFont typeface="Arial" panose="020B0604020202020204" pitchFamily="34" charset="0"/>
              <a:buChar char="•"/>
            </a:pPr>
            <a:r>
              <a:rPr lang="en-US" dirty="0"/>
              <a:t>Roadmap is still delivery focused</a:t>
            </a:r>
          </a:p>
          <a:p>
            <a:pPr marL="342900" indent="-342900">
              <a:buFont typeface="Arial" panose="020B0604020202020204" pitchFamily="34" charset="0"/>
              <a:buChar char="•"/>
            </a:pPr>
            <a:r>
              <a:rPr lang="en-US" dirty="0"/>
              <a:t>UX research is limited, sporadic, or focus group-based</a:t>
            </a:r>
          </a:p>
          <a:p>
            <a:pPr marL="342900" indent="-342900">
              <a:buFont typeface="Arial" panose="020B0604020202020204" pitchFamily="34" charset="0"/>
              <a:buChar char="•"/>
            </a:pPr>
            <a:r>
              <a:rPr lang="en-US" dirty="0"/>
              <a:t>Support solves customer problems, and tracks their ratings</a:t>
            </a:r>
          </a:p>
        </p:txBody>
      </p:sp>
      <p:sp>
        <p:nvSpPr>
          <p:cNvPr id="4" name="Slide Number Placeholder 4">
            <a:extLst>
              <a:ext uri="{FF2B5EF4-FFF2-40B4-BE49-F238E27FC236}">
                <a16:creationId xmlns:a16="http://schemas.microsoft.com/office/drawing/2014/main" id="{26E8070A-C418-D02F-E973-14CF20C6D882}"/>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20</a:t>
            </a:fld>
            <a:endParaRPr lang="en-US" dirty="0"/>
          </a:p>
        </p:txBody>
      </p:sp>
    </p:spTree>
    <p:extLst>
      <p:ext uri="{BB962C8B-B14F-4D97-AF65-F5344CB8AC3E}">
        <p14:creationId xmlns:p14="http://schemas.microsoft.com/office/powerpoint/2010/main" val="1155581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normAutofit/>
          </a:bodyPr>
          <a:lstStyle/>
          <a:p>
            <a:r>
              <a:rPr lang="en-US" dirty="0"/>
              <a:t>Stage 3: Emergent – Team or Agency Staffing</a:t>
            </a:r>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p:txBody>
          <a:bodyPr/>
          <a:lstStyle/>
          <a:p>
            <a:pPr marL="342900" indent="-342900">
              <a:buFont typeface="Arial" panose="020B0604020202020204" pitchFamily="34" charset="0"/>
              <a:buChar char="•"/>
            </a:pPr>
            <a:r>
              <a:rPr lang="en-US" dirty="0"/>
              <a:t>Multiple UX disciplines recognized and planned for</a:t>
            </a:r>
          </a:p>
          <a:p>
            <a:pPr marL="342900" indent="-342900">
              <a:buFont typeface="Arial" panose="020B0604020202020204" pitchFamily="34" charset="0"/>
              <a:buChar char="•"/>
            </a:pPr>
            <a:r>
              <a:rPr lang="en-US" dirty="0"/>
              <a:t>Roadmap accounts for customer needs before product is shipped</a:t>
            </a:r>
          </a:p>
          <a:p>
            <a:pPr marL="342900" indent="-342900">
              <a:buFont typeface="Arial" panose="020B0604020202020204" pitchFamily="34" charset="0"/>
              <a:buChar char="•"/>
            </a:pPr>
            <a:r>
              <a:rPr lang="en-US" dirty="0"/>
              <a:t>UX research uses industry standard approaches: user interviews, workshops (not focus groups), and usability testing</a:t>
            </a:r>
          </a:p>
          <a:p>
            <a:pPr marL="342900" indent="-342900">
              <a:buFont typeface="Arial" panose="020B0604020202020204" pitchFamily="34" charset="0"/>
              <a:buChar char="•"/>
            </a:pPr>
            <a:r>
              <a:rPr lang="en-US" dirty="0"/>
              <a:t>Support solves customer ratings and tracks performance</a:t>
            </a:r>
          </a:p>
        </p:txBody>
      </p:sp>
      <p:sp>
        <p:nvSpPr>
          <p:cNvPr id="4" name="Slide Number Placeholder 4">
            <a:extLst>
              <a:ext uri="{FF2B5EF4-FFF2-40B4-BE49-F238E27FC236}">
                <a16:creationId xmlns:a16="http://schemas.microsoft.com/office/drawing/2014/main" id="{D97D875C-7D16-E84A-9F1B-6E55E2839686}"/>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21</a:t>
            </a:fld>
            <a:endParaRPr lang="en-US" dirty="0"/>
          </a:p>
        </p:txBody>
      </p:sp>
    </p:spTree>
    <p:extLst>
      <p:ext uri="{BB962C8B-B14F-4D97-AF65-F5344CB8AC3E}">
        <p14:creationId xmlns:p14="http://schemas.microsoft.com/office/powerpoint/2010/main" val="4294001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8FF6-8EE7-4E21-4BB6-A3CD599DB6FF}"/>
              </a:ext>
            </a:extLst>
          </p:cNvPr>
          <p:cNvSpPr>
            <a:spLocks noGrp="1"/>
          </p:cNvSpPr>
          <p:nvPr>
            <p:ph type="title"/>
          </p:nvPr>
        </p:nvSpPr>
        <p:spPr/>
        <p:txBody>
          <a:bodyPr/>
          <a:lstStyle/>
          <a:p>
            <a:r>
              <a:rPr lang="en-US" dirty="0"/>
              <a:t>Reflection: </a:t>
            </a:r>
            <a:br>
              <a:rPr lang="en-US" dirty="0"/>
            </a:br>
            <a:r>
              <a:rPr lang="en-US" dirty="0"/>
              <a:t>Why are you a team of one?</a:t>
            </a:r>
          </a:p>
        </p:txBody>
      </p:sp>
      <p:sp>
        <p:nvSpPr>
          <p:cNvPr id="4" name="Slide Number Placeholder 3">
            <a:extLst>
              <a:ext uri="{FF2B5EF4-FFF2-40B4-BE49-F238E27FC236}">
                <a16:creationId xmlns:a16="http://schemas.microsoft.com/office/drawing/2014/main" id="{416F0C86-9195-F9DC-CF79-2C67E1160C4C}"/>
              </a:ext>
            </a:extLst>
          </p:cNvPr>
          <p:cNvSpPr>
            <a:spLocks noGrp="1"/>
          </p:cNvSpPr>
          <p:nvPr>
            <p:ph type="sldNum" sz="quarter" idx="12"/>
          </p:nvPr>
        </p:nvSpPr>
        <p:spPr/>
        <p:txBody>
          <a:bodyPr/>
          <a:lstStyle/>
          <a:p>
            <a:fld id="{027BF9A6-4153-CD4E-8F55-8E0136569F8B}" type="slidenum">
              <a:rPr lang="en-US" smtClean="0"/>
              <a:t>22</a:t>
            </a:fld>
            <a:endParaRPr lang="en-US"/>
          </a:p>
        </p:txBody>
      </p:sp>
    </p:spTree>
    <p:extLst>
      <p:ext uri="{BB962C8B-B14F-4D97-AF65-F5344CB8AC3E}">
        <p14:creationId xmlns:p14="http://schemas.microsoft.com/office/powerpoint/2010/main" val="2791115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lstStyle/>
          <a:p>
            <a:r>
              <a:rPr lang="en-US" dirty="0"/>
              <a:t>Stage 4: Structured</a:t>
            </a:r>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dirty="0"/>
              <a:t>User experience is staffed at the same ratio as product management</a:t>
            </a:r>
          </a:p>
          <a:p>
            <a:pPr marL="342900" indent="-342900">
              <a:buFont typeface="Arial" panose="020B0604020202020204" pitchFamily="34" charset="0"/>
              <a:buChar char="•"/>
            </a:pPr>
            <a:r>
              <a:rPr lang="en-US" dirty="0"/>
              <a:t>Strategy recognized as a precursor to quality (”how should we measure?”)</a:t>
            </a:r>
          </a:p>
          <a:p>
            <a:pPr marL="342900" indent="-342900">
              <a:buFont typeface="Arial" panose="020B0604020202020204" pitchFamily="34" charset="0"/>
              <a:buChar char="•"/>
            </a:pPr>
            <a:r>
              <a:rPr lang="en-US" dirty="0"/>
              <a:t>Roadmap accounts for customer feedback during discover and triages usability test findings</a:t>
            </a:r>
          </a:p>
          <a:p>
            <a:pPr marL="342900" indent="-342900">
              <a:buFont typeface="Arial" panose="020B0604020202020204" pitchFamily="34" charset="0"/>
              <a:buChar char="•"/>
            </a:pPr>
            <a:r>
              <a:rPr lang="en-US" dirty="0"/>
              <a:t>User experience research is used as a basis for new features occasionally</a:t>
            </a:r>
          </a:p>
          <a:p>
            <a:pPr marL="342900" indent="-342900">
              <a:buFont typeface="Arial" panose="020B0604020202020204" pitchFamily="34" charset="0"/>
              <a:buChar char="•"/>
            </a:pPr>
            <a:r>
              <a:rPr lang="en-US" dirty="0"/>
              <a:t>Support function provides customer metrics for teams to make better informed product decisions</a:t>
            </a:r>
          </a:p>
          <a:p>
            <a:pPr marL="342900" indent="-342900">
              <a:buFont typeface="Arial" panose="020B0604020202020204" pitchFamily="34" charset="0"/>
              <a:buChar char="•"/>
            </a:pPr>
            <a:r>
              <a:rPr lang="en-US" dirty="0"/>
              <a:t>Design systems and research ops emerge within teams</a:t>
            </a:r>
          </a:p>
        </p:txBody>
      </p:sp>
      <p:sp>
        <p:nvSpPr>
          <p:cNvPr id="4" name="Slide Number Placeholder 4">
            <a:extLst>
              <a:ext uri="{FF2B5EF4-FFF2-40B4-BE49-F238E27FC236}">
                <a16:creationId xmlns:a16="http://schemas.microsoft.com/office/drawing/2014/main" id="{EC1101B5-788D-3C38-120A-3057D1063714}"/>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23</a:t>
            </a:fld>
            <a:endParaRPr lang="en-US" dirty="0"/>
          </a:p>
        </p:txBody>
      </p:sp>
    </p:spTree>
    <p:extLst>
      <p:ext uri="{BB962C8B-B14F-4D97-AF65-F5344CB8AC3E}">
        <p14:creationId xmlns:p14="http://schemas.microsoft.com/office/powerpoint/2010/main" val="2558295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lstStyle/>
          <a:p>
            <a:r>
              <a:rPr lang="en-US" dirty="0"/>
              <a:t>Stage 5: Integrated</a:t>
            </a:r>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dirty="0"/>
              <a:t>Product staff work with few enough engineers that they can learn and build together (1:4-8)</a:t>
            </a:r>
          </a:p>
          <a:p>
            <a:pPr marL="342900" indent="-342900">
              <a:buFont typeface="Arial" panose="020B0604020202020204" pitchFamily="34" charset="0"/>
              <a:buChar char="•"/>
            </a:pPr>
            <a:r>
              <a:rPr lang="en-US" dirty="0"/>
              <a:t>Product strategy cascades from strategic planning, based on feedback and input from product teams (including user research/feedback) in a cyclical manner</a:t>
            </a:r>
          </a:p>
          <a:p>
            <a:pPr marL="342900" indent="-342900">
              <a:buFont typeface="Arial" panose="020B0604020202020204" pitchFamily="34" charset="0"/>
              <a:buChar char="•"/>
            </a:pPr>
            <a:r>
              <a:rPr lang="en-US" dirty="0"/>
              <a:t>Roadmap is customer-driven and outcomes based</a:t>
            </a:r>
          </a:p>
          <a:p>
            <a:pPr marL="342900" indent="-342900">
              <a:buFont typeface="Arial" panose="020B0604020202020204" pitchFamily="34" charset="0"/>
              <a:buChar char="•"/>
            </a:pPr>
            <a:r>
              <a:rPr lang="en-US" dirty="0"/>
              <a:t>UX research is organized at a programmatic level</a:t>
            </a:r>
          </a:p>
          <a:p>
            <a:pPr marL="342900" indent="-342900">
              <a:buFont typeface="Arial" panose="020B0604020202020204" pitchFamily="34" charset="0"/>
              <a:buChar char="•"/>
            </a:pPr>
            <a:r>
              <a:rPr lang="en-US" dirty="0"/>
              <a:t>Support outcomes directly influence product work</a:t>
            </a:r>
          </a:p>
          <a:p>
            <a:pPr marL="342900" indent="-342900">
              <a:buFont typeface="Arial" panose="020B0604020202020204" pitchFamily="34" charset="0"/>
              <a:buChar char="•"/>
            </a:pPr>
            <a:r>
              <a:rPr lang="en-US" dirty="0"/>
              <a:t>Design systems and governance mature across products</a:t>
            </a:r>
          </a:p>
        </p:txBody>
      </p:sp>
      <p:sp>
        <p:nvSpPr>
          <p:cNvPr id="4" name="Slide Number Placeholder 4">
            <a:extLst>
              <a:ext uri="{FF2B5EF4-FFF2-40B4-BE49-F238E27FC236}">
                <a16:creationId xmlns:a16="http://schemas.microsoft.com/office/drawing/2014/main" id="{0C385CFA-05FD-BCDD-A831-7B78A2BF0023}"/>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24</a:t>
            </a:fld>
            <a:endParaRPr lang="en-US" dirty="0"/>
          </a:p>
        </p:txBody>
      </p:sp>
    </p:spTree>
    <p:extLst>
      <p:ext uri="{BB962C8B-B14F-4D97-AF65-F5344CB8AC3E}">
        <p14:creationId xmlns:p14="http://schemas.microsoft.com/office/powerpoint/2010/main" val="2161958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CC7-3934-D74A-AD20-6F7AD5389B42}"/>
              </a:ext>
            </a:extLst>
          </p:cNvPr>
          <p:cNvSpPr>
            <a:spLocks noGrp="1"/>
          </p:cNvSpPr>
          <p:nvPr>
            <p:ph type="title"/>
          </p:nvPr>
        </p:nvSpPr>
        <p:spPr/>
        <p:txBody>
          <a:bodyPr/>
          <a:lstStyle/>
          <a:p>
            <a:r>
              <a:rPr lang="en-US" dirty="0"/>
              <a:t>Stage 6: </a:t>
            </a:r>
            <a:r>
              <a:rPr lang="en-US"/>
              <a:t>User Driven</a:t>
            </a:r>
            <a:endParaRPr lang="en-US" dirty="0"/>
          </a:p>
        </p:txBody>
      </p:sp>
      <p:sp>
        <p:nvSpPr>
          <p:cNvPr id="3" name="Content Placeholder 2">
            <a:extLst>
              <a:ext uri="{FF2B5EF4-FFF2-40B4-BE49-F238E27FC236}">
                <a16:creationId xmlns:a16="http://schemas.microsoft.com/office/drawing/2014/main" id="{4A183B59-B44F-C546-80B4-7DDC154F2CD6}"/>
              </a:ext>
            </a:extLst>
          </p:cNvPr>
          <p:cNvSpPr>
            <a:spLocks noGrp="1"/>
          </p:cNvSpPr>
          <p:nvPr>
            <p:ph idx="1"/>
          </p:nvPr>
        </p:nvSpPr>
        <p:spPr/>
        <p:txBody>
          <a:bodyPr>
            <a:noAutofit/>
          </a:bodyPr>
          <a:lstStyle/>
          <a:p>
            <a:pPr marL="342900" indent="-342900">
              <a:buFont typeface="Arial" panose="020B0604020202020204" pitchFamily="34" charset="0"/>
              <a:buChar char="•"/>
            </a:pPr>
            <a:r>
              <a:rPr lang="en-US" sz="1800" dirty="0"/>
              <a:t>UX Product and Operations roles are sufficiently staffed to support a user-driven culture (1:4 </a:t>
            </a:r>
            <a:r>
              <a:rPr lang="en-US" sz="1800" dirty="0" err="1"/>
              <a:t>design:eng</a:t>
            </a:r>
            <a:r>
              <a:rPr lang="en-US" sz="1800" dirty="0"/>
              <a:t>, 1:4-8 </a:t>
            </a:r>
            <a:r>
              <a:rPr lang="en-US" sz="1800" dirty="0" err="1"/>
              <a:t>ops:design</a:t>
            </a:r>
            <a:r>
              <a:rPr lang="en-US" sz="1800" dirty="0"/>
              <a:t>)</a:t>
            </a:r>
          </a:p>
          <a:p>
            <a:pPr marL="342900" indent="-342900">
              <a:buFont typeface="Arial" panose="020B0604020202020204" pitchFamily="34" charset="0"/>
              <a:buChar char="•"/>
            </a:pPr>
            <a:r>
              <a:rPr lang="en-US" sz="1800" dirty="0"/>
              <a:t>Strategic planning is driven from the customer up</a:t>
            </a:r>
          </a:p>
          <a:p>
            <a:pPr marL="342900" indent="-342900">
              <a:buFont typeface="Arial" panose="020B0604020202020204" pitchFamily="34" charset="0"/>
              <a:buChar char="•"/>
            </a:pPr>
            <a:r>
              <a:rPr lang="en-US" sz="1800" dirty="0"/>
              <a:t>Outcomes-based roadmap aligns with strategic plan</a:t>
            </a:r>
          </a:p>
          <a:p>
            <a:pPr marL="342900" indent="-342900">
              <a:buFont typeface="Arial" panose="020B0604020202020204" pitchFamily="34" charset="0"/>
              <a:buChar char="•"/>
            </a:pPr>
            <a:r>
              <a:rPr lang="en-US" sz="1800" dirty="0"/>
              <a:t>User research is present in the broader org, and used to align service strategies</a:t>
            </a:r>
          </a:p>
          <a:p>
            <a:pPr marL="342900" indent="-342900">
              <a:buFont typeface="Arial" panose="020B0604020202020204" pitchFamily="34" charset="0"/>
              <a:buChar char="•"/>
            </a:pPr>
            <a:r>
              <a:rPr lang="en-US" sz="1800" dirty="0"/>
              <a:t>Support is embedded in the product team in a way that supports seamless communication</a:t>
            </a:r>
          </a:p>
          <a:p>
            <a:pPr marL="342900" indent="-342900">
              <a:buFont typeface="Arial" panose="020B0604020202020204" pitchFamily="34" charset="0"/>
              <a:buChar char="•"/>
            </a:pPr>
            <a:r>
              <a:rPr lang="en-US" sz="1800" dirty="0"/>
              <a:t>UX design system and research repo are aligned across the organization (including brand, CX, </a:t>
            </a:r>
            <a:r>
              <a:rPr lang="en-US" sz="1800" dirty="0" err="1"/>
              <a:t>etc</a:t>
            </a:r>
            <a:r>
              <a:rPr lang="en-US" sz="1800" dirty="0"/>
              <a:t>)</a:t>
            </a:r>
          </a:p>
        </p:txBody>
      </p:sp>
      <p:sp>
        <p:nvSpPr>
          <p:cNvPr id="4" name="Slide Number Placeholder 4">
            <a:extLst>
              <a:ext uri="{FF2B5EF4-FFF2-40B4-BE49-F238E27FC236}">
                <a16:creationId xmlns:a16="http://schemas.microsoft.com/office/drawing/2014/main" id="{AA37F493-8D4D-8666-6A68-B9F3497D2639}"/>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25</a:t>
            </a:fld>
            <a:endParaRPr lang="en-US" dirty="0"/>
          </a:p>
        </p:txBody>
      </p:sp>
    </p:spTree>
    <p:extLst>
      <p:ext uri="{BB962C8B-B14F-4D97-AF65-F5344CB8AC3E}">
        <p14:creationId xmlns:p14="http://schemas.microsoft.com/office/powerpoint/2010/main" val="2611300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8FF6-8EE7-4E21-4BB6-A3CD599DB6FF}"/>
              </a:ext>
            </a:extLst>
          </p:cNvPr>
          <p:cNvSpPr>
            <a:spLocks noGrp="1"/>
          </p:cNvSpPr>
          <p:nvPr>
            <p:ph type="title"/>
          </p:nvPr>
        </p:nvSpPr>
        <p:spPr/>
        <p:txBody>
          <a:bodyPr/>
          <a:lstStyle/>
          <a:p>
            <a:r>
              <a:rPr lang="en-US" dirty="0"/>
              <a:t>Reflection: </a:t>
            </a:r>
            <a:br>
              <a:rPr lang="en-US" dirty="0"/>
            </a:br>
            <a:r>
              <a:rPr lang="en-US" dirty="0"/>
              <a:t>Where is your next stage? </a:t>
            </a:r>
            <a:br>
              <a:rPr lang="en-US" dirty="0"/>
            </a:br>
            <a:r>
              <a:rPr lang="en-US" dirty="0"/>
              <a:t>What is reasonable?</a:t>
            </a:r>
          </a:p>
        </p:txBody>
      </p:sp>
      <p:sp>
        <p:nvSpPr>
          <p:cNvPr id="4" name="Slide Number Placeholder 3">
            <a:extLst>
              <a:ext uri="{FF2B5EF4-FFF2-40B4-BE49-F238E27FC236}">
                <a16:creationId xmlns:a16="http://schemas.microsoft.com/office/drawing/2014/main" id="{F3F0D3B1-777A-723F-987D-28E8518F6942}"/>
              </a:ext>
            </a:extLst>
          </p:cNvPr>
          <p:cNvSpPr>
            <a:spLocks noGrp="1"/>
          </p:cNvSpPr>
          <p:nvPr>
            <p:ph type="sldNum" sz="quarter" idx="12"/>
          </p:nvPr>
        </p:nvSpPr>
        <p:spPr/>
        <p:txBody>
          <a:bodyPr/>
          <a:lstStyle/>
          <a:p>
            <a:fld id="{027BF9A6-4153-CD4E-8F55-8E0136569F8B}" type="slidenum">
              <a:rPr lang="en-US" smtClean="0"/>
              <a:t>26</a:t>
            </a:fld>
            <a:endParaRPr lang="en-US"/>
          </a:p>
        </p:txBody>
      </p:sp>
    </p:spTree>
    <p:extLst>
      <p:ext uri="{BB962C8B-B14F-4D97-AF65-F5344CB8AC3E}">
        <p14:creationId xmlns:p14="http://schemas.microsoft.com/office/powerpoint/2010/main" val="1261395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7C1A-73EA-430C-3A11-545413006484}"/>
              </a:ext>
            </a:extLst>
          </p:cNvPr>
          <p:cNvSpPr>
            <a:spLocks noGrp="1"/>
          </p:cNvSpPr>
          <p:nvPr>
            <p:ph type="ctrTitle"/>
          </p:nvPr>
        </p:nvSpPr>
        <p:spPr/>
        <p:txBody>
          <a:bodyPr/>
          <a:lstStyle/>
          <a:p>
            <a:r>
              <a:rPr lang="en-US" dirty="0"/>
              <a:t>Tailor Your Communication</a:t>
            </a:r>
          </a:p>
        </p:txBody>
      </p:sp>
      <p:sp>
        <p:nvSpPr>
          <p:cNvPr id="4" name="Content Placeholder 3">
            <a:extLst>
              <a:ext uri="{FF2B5EF4-FFF2-40B4-BE49-F238E27FC236}">
                <a16:creationId xmlns:a16="http://schemas.microsoft.com/office/drawing/2014/main" id="{2D1F06DD-B144-4789-3B48-9921300E5B2B}"/>
              </a:ext>
            </a:extLst>
          </p:cNvPr>
          <p:cNvSpPr>
            <a:spLocks noGrp="1"/>
          </p:cNvSpPr>
          <p:nvPr>
            <p:ph sz="quarter" idx="11"/>
          </p:nvPr>
        </p:nvSpPr>
        <p:spPr/>
        <p:txBody>
          <a:bodyPr/>
          <a:lstStyle/>
          <a:p>
            <a:endParaRPr lang="en-US"/>
          </a:p>
        </p:txBody>
      </p:sp>
      <p:sp>
        <p:nvSpPr>
          <p:cNvPr id="5" name="Content Placeholder 4">
            <a:extLst>
              <a:ext uri="{FF2B5EF4-FFF2-40B4-BE49-F238E27FC236}">
                <a16:creationId xmlns:a16="http://schemas.microsoft.com/office/drawing/2014/main" id="{177685C0-9BB2-7252-B042-CFA616C52D50}"/>
              </a:ext>
            </a:extLst>
          </p:cNvPr>
          <p:cNvSpPr>
            <a:spLocks noGrp="1"/>
          </p:cNvSpPr>
          <p:nvPr>
            <p:ph sz="quarter" idx="12"/>
          </p:nvPr>
        </p:nvSpPr>
        <p:spPr/>
        <p:txBody>
          <a:bodyPr/>
          <a:lstStyle/>
          <a:p>
            <a:endParaRPr lang="en-US"/>
          </a:p>
        </p:txBody>
      </p:sp>
      <p:sp>
        <p:nvSpPr>
          <p:cNvPr id="6" name="Slide Number Placeholder 4">
            <a:extLst>
              <a:ext uri="{FF2B5EF4-FFF2-40B4-BE49-F238E27FC236}">
                <a16:creationId xmlns:a16="http://schemas.microsoft.com/office/drawing/2014/main" id="{82E0810D-E2FC-7C30-D08C-0AA01D500A2F}"/>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27</a:t>
            </a:fld>
            <a:endParaRPr lang="en-US" dirty="0"/>
          </a:p>
        </p:txBody>
      </p:sp>
    </p:spTree>
    <p:extLst>
      <p:ext uri="{BB962C8B-B14F-4D97-AF65-F5344CB8AC3E}">
        <p14:creationId xmlns:p14="http://schemas.microsoft.com/office/powerpoint/2010/main" val="3774663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More mature environments</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pPr marL="342900" indent="-342900">
              <a:buFont typeface="Arial" panose="020B0604020202020204" pitchFamily="34" charset="0"/>
              <a:buChar char="•"/>
            </a:pPr>
            <a:r>
              <a:rPr lang="en-US" dirty="0"/>
              <a:t>Understand the business environment</a:t>
            </a:r>
          </a:p>
          <a:p>
            <a:pPr marL="342900" indent="-342900">
              <a:buFont typeface="Arial" panose="020B0604020202020204" pitchFamily="34" charset="0"/>
              <a:buChar char="•"/>
            </a:pPr>
            <a:r>
              <a:rPr lang="en-US" dirty="0"/>
              <a:t>Learn about product strategy</a:t>
            </a:r>
          </a:p>
          <a:p>
            <a:pPr marL="342900" indent="-342900">
              <a:buFont typeface="Arial" panose="020B0604020202020204" pitchFamily="34" charset="0"/>
              <a:buChar char="•"/>
            </a:pPr>
            <a:r>
              <a:rPr lang="en-US" dirty="0"/>
              <a:t>Get data savvy</a:t>
            </a:r>
          </a:p>
          <a:p>
            <a:endParaRPr lang="en-US" dirty="0"/>
          </a:p>
        </p:txBody>
      </p:sp>
      <p:sp>
        <p:nvSpPr>
          <p:cNvPr id="4" name="Slide Number Placeholder 4">
            <a:extLst>
              <a:ext uri="{FF2B5EF4-FFF2-40B4-BE49-F238E27FC236}">
                <a16:creationId xmlns:a16="http://schemas.microsoft.com/office/drawing/2014/main" id="{2A3CCD4E-6D68-B18A-AFDB-02D5F8C2468E}"/>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28</a:t>
            </a:fld>
            <a:endParaRPr lang="en-US" dirty="0"/>
          </a:p>
        </p:txBody>
      </p:sp>
    </p:spTree>
    <p:extLst>
      <p:ext uri="{BB962C8B-B14F-4D97-AF65-F5344CB8AC3E}">
        <p14:creationId xmlns:p14="http://schemas.microsoft.com/office/powerpoint/2010/main" val="2232823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Lower maturity environments</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pPr marL="342900" indent="-342900">
              <a:buFont typeface="Arial" panose="020B0604020202020204" pitchFamily="34" charset="0"/>
              <a:buChar char="•"/>
            </a:pPr>
            <a:r>
              <a:rPr lang="en-US" dirty="0"/>
              <a:t>Often, the need is to educate about the why and how, NOT to do great design work</a:t>
            </a:r>
          </a:p>
          <a:p>
            <a:pPr marL="342900" indent="-342900">
              <a:buFont typeface="Arial" panose="020B0604020202020204" pitchFamily="34" charset="0"/>
              <a:buChar char="•"/>
            </a:pPr>
            <a:r>
              <a:rPr lang="en-US" dirty="0"/>
              <a:t>Not great design, but great co-design.</a:t>
            </a:r>
          </a:p>
        </p:txBody>
      </p:sp>
      <p:sp>
        <p:nvSpPr>
          <p:cNvPr id="4" name="Slide Number Placeholder 4">
            <a:extLst>
              <a:ext uri="{FF2B5EF4-FFF2-40B4-BE49-F238E27FC236}">
                <a16:creationId xmlns:a16="http://schemas.microsoft.com/office/drawing/2014/main" id="{3DAF68C2-D427-33AC-9E3D-DDEBD9B1A2A1}"/>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29</a:t>
            </a:fld>
            <a:endParaRPr lang="en-US" dirty="0"/>
          </a:p>
        </p:txBody>
      </p:sp>
    </p:spTree>
    <p:extLst>
      <p:ext uri="{BB962C8B-B14F-4D97-AF65-F5344CB8AC3E}">
        <p14:creationId xmlns:p14="http://schemas.microsoft.com/office/powerpoint/2010/main" val="127992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003EE-E9DC-7BA0-B145-3C3CE1E7747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4E30B68-DBA3-FC65-30BD-1EED4AA806A1}"/>
              </a:ext>
            </a:extLst>
          </p:cNvPr>
          <p:cNvSpPr>
            <a:spLocks noGrp="1"/>
          </p:cNvSpPr>
          <p:nvPr>
            <p:ph idx="1"/>
          </p:nvPr>
        </p:nvSpPr>
        <p:spPr/>
        <p:txBody>
          <a:bodyPr/>
          <a:lstStyle/>
          <a:p>
            <a:pPr marL="342900" indent="-342900">
              <a:buFont typeface="Arial" panose="020B0604020202020204" pitchFamily="34" charset="0"/>
              <a:buChar char="•"/>
            </a:pPr>
            <a:r>
              <a:rPr lang="en-US" dirty="0"/>
              <a:t>The Problem Statement</a:t>
            </a:r>
          </a:p>
          <a:p>
            <a:pPr marL="342900" indent="-342900">
              <a:buFont typeface="Arial" panose="020B0604020202020204" pitchFamily="34" charset="0"/>
              <a:buChar char="•"/>
            </a:pPr>
            <a:r>
              <a:rPr lang="en-US" dirty="0"/>
              <a:t>Understand Your Environment</a:t>
            </a:r>
          </a:p>
          <a:p>
            <a:pPr marL="342900" indent="-342900">
              <a:buFont typeface="Arial" panose="020B0604020202020204" pitchFamily="34" charset="0"/>
              <a:buChar char="•"/>
            </a:pPr>
            <a:r>
              <a:rPr lang="en-US" dirty="0"/>
              <a:t>The Framework</a:t>
            </a:r>
          </a:p>
          <a:p>
            <a:pPr marL="342900" indent="-342900">
              <a:buFont typeface="Arial" panose="020B0604020202020204" pitchFamily="34" charset="0"/>
              <a:buChar char="•"/>
            </a:pPr>
            <a:r>
              <a:rPr lang="en-US" dirty="0"/>
              <a:t>Using Communication to Improve</a:t>
            </a:r>
          </a:p>
          <a:p>
            <a:pPr marL="342900" indent="-342900">
              <a:buFont typeface="Arial" panose="020B0604020202020204" pitchFamily="34" charset="0"/>
              <a:buChar char="•"/>
            </a:pPr>
            <a:r>
              <a:rPr lang="en-US" dirty="0"/>
              <a:t>Learn and Iterate</a:t>
            </a:r>
          </a:p>
          <a:p>
            <a:pPr marL="342900" indent="-342900">
              <a:buFont typeface="Arial" panose="020B0604020202020204" pitchFamily="34" charset="0"/>
              <a:buChar char="•"/>
            </a:pPr>
            <a:r>
              <a:rPr lang="en-US" dirty="0"/>
              <a:t>Understand Yourself</a:t>
            </a:r>
          </a:p>
          <a:p>
            <a:pPr marL="342900" indent="-342900">
              <a:buFont typeface="Arial" panose="020B0604020202020204" pitchFamily="34" charset="0"/>
              <a:buChar char="•"/>
            </a:pPr>
            <a:endParaRPr lang="en-US" dirty="0"/>
          </a:p>
        </p:txBody>
      </p:sp>
      <p:sp>
        <p:nvSpPr>
          <p:cNvPr id="4" name="Slide Number Placeholder 4">
            <a:extLst>
              <a:ext uri="{FF2B5EF4-FFF2-40B4-BE49-F238E27FC236}">
                <a16:creationId xmlns:a16="http://schemas.microsoft.com/office/drawing/2014/main" id="{760C7897-AC0F-1C7F-101F-746F572A6FE8}"/>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a:t>
            </a:fld>
            <a:endParaRPr lang="en-US" dirty="0"/>
          </a:p>
        </p:txBody>
      </p:sp>
    </p:spTree>
    <p:extLst>
      <p:ext uri="{BB962C8B-B14F-4D97-AF65-F5344CB8AC3E}">
        <p14:creationId xmlns:p14="http://schemas.microsoft.com/office/powerpoint/2010/main" val="48581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Bake in teaching and learning</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pPr marL="342900" indent="-342900">
              <a:buFont typeface="Arial" panose="020B0604020202020204" pitchFamily="34" charset="0"/>
              <a:buChar char="•"/>
            </a:pPr>
            <a:r>
              <a:rPr lang="en-US" dirty="0"/>
              <a:t>Figure out where you can go slow vs where you need to go fast</a:t>
            </a:r>
          </a:p>
          <a:p>
            <a:pPr marL="342900" indent="-342900">
              <a:buFont typeface="Arial" panose="020B0604020202020204" pitchFamily="34" charset="0"/>
              <a:buChar char="•"/>
            </a:pPr>
            <a:r>
              <a:rPr lang="en-US" dirty="0"/>
              <a:t>Deepen your T</a:t>
            </a:r>
          </a:p>
          <a:p>
            <a:pPr marL="342900" indent="-342900">
              <a:buFont typeface="Arial" panose="020B0604020202020204" pitchFamily="34" charset="0"/>
              <a:buChar char="•"/>
            </a:pPr>
            <a:r>
              <a:rPr lang="en-US" dirty="0"/>
              <a:t>“If you want to go fast, go alone. If you want to go far, go with friends”</a:t>
            </a:r>
          </a:p>
        </p:txBody>
      </p:sp>
      <p:sp>
        <p:nvSpPr>
          <p:cNvPr id="4" name="Slide Number Placeholder 4">
            <a:extLst>
              <a:ext uri="{FF2B5EF4-FFF2-40B4-BE49-F238E27FC236}">
                <a16:creationId xmlns:a16="http://schemas.microsoft.com/office/drawing/2014/main" id="{585A8273-86CF-53D9-6F0D-AAB7B0030AF6}"/>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30</a:t>
            </a:fld>
            <a:endParaRPr lang="en-US" dirty="0"/>
          </a:p>
        </p:txBody>
      </p:sp>
    </p:spTree>
    <p:extLst>
      <p:ext uri="{BB962C8B-B14F-4D97-AF65-F5344CB8AC3E}">
        <p14:creationId xmlns:p14="http://schemas.microsoft.com/office/powerpoint/2010/main" val="627303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41C2-039D-D4E9-809E-EEE63FDCC53C}"/>
              </a:ext>
            </a:extLst>
          </p:cNvPr>
          <p:cNvSpPr>
            <a:spLocks noGrp="1"/>
          </p:cNvSpPr>
          <p:nvPr>
            <p:ph type="title"/>
          </p:nvPr>
        </p:nvSpPr>
        <p:spPr/>
        <p:txBody>
          <a:bodyPr/>
          <a:lstStyle/>
          <a:p>
            <a:r>
              <a:rPr lang="en-US" dirty="0"/>
              <a:t>Keep the big picture in mind.</a:t>
            </a:r>
          </a:p>
        </p:txBody>
      </p:sp>
      <p:sp>
        <p:nvSpPr>
          <p:cNvPr id="4" name="Slide Number Placeholder 3">
            <a:extLst>
              <a:ext uri="{FF2B5EF4-FFF2-40B4-BE49-F238E27FC236}">
                <a16:creationId xmlns:a16="http://schemas.microsoft.com/office/drawing/2014/main" id="{F34AEA23-245C-CAF0-4607-EB6345B822B1}"/>
              </a:ext>
            </a:extLst>
          </p:cNvPr>
          <p:cNvSpPr>
            <a:spLocks noGrp="1"/>
          </p:cNvSpPr>
          <p:nvPr>
            <p:ph type="sldNum" sz="quarter" idx="12"/>
          </p:nvPr>
        </p:nvSpPr>
        <p:spPr/>
        <p:txBody>
          <a:bodyPr/>
          <a:lstStyle/>
          <a:p>
            <a:fld id="{027BF9A6-4153-CD4E-8F55-8E0136569F8B}" type="slidenum">
              <a:rPr lang="en-US" smtClean="0"/>
              <a:t>31</a:t>
            </a:fld>
            <a:endParaRPr lang="en-US"/>
          </a:p>
        </p:txBody>
      </p:sp>
    </p:spTree>
    <p:extLst>
      <p:ext uri="{BB962C8B-B14F-4D97-AF65-F5344CB8AC3E}">
        <p14:creationId xmlns:p14="http://schemas.microsoft.com/office/powerpoint/2010/main" val="3941323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391F-B50C-9690-FA30-A8642125D03A}"/>
              </a:ext>
            </a:extLst>
          </p:cNvPr>
          <p:cNvSpPr>
            <a:spLocks noGrp="1"/>
          </p:cNvSpPr>
          <p:nvPr>
            <p:ph type="ctrTitle"/>
          </p:nvPr>
        </p:nvSpPr>
        <p:spPr/>
        <p:txBody>
          <a:bodyPr/>
          <a:lstStyle/>
          <a:p>
            <a:r>
              <a:rPr lang="en-US" dirty="0"/>
              <a:t>Learn and Iterate</a:t>
            </a:r>
          </a:p>
        </p:txBody>
      </p:sp>
      <p:sp>
        <p:nvSpPr>
          <p:cNvPr id="3" name="Content Placeholder 2">
            <a:extLst>
              <a:ext uri="{FF2B5EF4-FFF2-40B4-BE49-F238E27FC236}">
                <a16:creationId xmlns:a16="http://schemas.microsoft.com/office/drawing/2014/main" id="{F7037F8C-7C2E-A93F-D951-D178F7192F4D}"/>
              </a:ext>
            </a:extLst>
          </p:cNvPr>
          <p:cNvSpPr>
            <a:spLocks noGrp="1"/>
          </p:cNvSpPr>
          <p:nvPr>
            <p:ph sz="quarter" idx="11"/>
          </p:nvPr>
        </p:nvSpPr>
        <p:spPr/>
        <p:txBody>
          <a:bodyPr/>
          <a:lstStyle/>
          <a:p>
            <a:endParaRPr lang="en-US"/>
          </a:p>
        </p:txBody>
      </p:sp>
      <p:sp>
        <p:nvSpPr>
          <p:cNvPr id="4" name="Content Placeholder 3">
            <a:extLst>
              <a:ext uri="{FF2B5EF4-FFF2-40B4-BE49-F238E27FC236}">
                <a16:creationId xmlns:a16="http://schemas.microsoft.com/office/drawing/2014/main" id="{4E97F15A-157E-4067-BDE9-831F8253D27C}"/>
              </a:ext>
            </a:extLst>
          </p:cNvPr>
          <p:cNvSpPr>
            <a:spLocks noGrp="1"/>
          </p:cNvSpPr>
          <p:nvPr>
            <p:ph sz="quarter" idx="12"/>
          </p:nvPr>
        </p:nvSpPr>
        <p:spPr/>
        <p:txBody>
          <a:bodyPr/>
          <a:lstStyle/>
          <a:p>
            <a:endParaRPr lang="en-US"/>
          </a:p>
        </p:txBody>
      </p:sp>
      <p:sp>
        <p:nvSpPr>
          <p:cNvPr id="5" name="Text Placeholder 4">
            <a:extLst>
              <a:ext uri="{FF2B5EF4-FFF2-40B4-BE49-F238E27FC236}">
                <a16:creationId xmlns:a16="http://schemas.microsoft.com/office/drawing/2014/main" id="{B402D858-C23C-9679-C648-C19AB9DEE4BA}"/>
              </a:ext>
            </a:extLst>
          </p:cNvPr>
          <p:cNvSpPr>
            <a:spLocks noGrp="1"/>
          </p:cNvSpPr>
          <p:nvPr>
            <p:ph type="body" sz="quarter" idx="13"/>
          </p:nvPr>
        </p:nvSpPr>
        <p:spPr/>
        <p:txBody>
          <a:bodyPr/>
          <a:lstStyle/>
          <a:p>
            <a:endParaRPr lang="en-US"/>
          </a:p>
        </p:txBody>
      </p:sp>
      <p:sp>
        <p:nvSpPr>
          <p:cNvPr id="6" name="Slide Number Placeholder 4">
            <a:extLst>
              <a:ext uri="{FF2B5EF4-FFF2-40B4-BE49-F238E27FC236}">
                <a16:creationId xmlns:a16="http://schemas.microsoft.com/office/drawing/2014/main" id="{10BFCAB9-901B-E302-E71A-231D115EAB68}"/>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32</a:t>
            </a:fld>
            <a:endParaRPr lang="en-US" dirty="0"/>
          </a:p>
        </p:txBody>
      </p:sp>
    </p:spTree>
    <p:extLst>
      <p:ext uri="{BB962C8B-B14F-4D97-AF65-F5344CB8AC3E}">
        <p14:creationId xmlns:p14="http://schemas.microsoft.com/office/powerpoint/2010/main" val="2977433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Reflect</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r>
              <a:rPr lang="en-US" dirty="0"/>
              <a:t>Do a weekly retro with yourself</a:t>
            </a:r>
          </a:p>
          <a:p>
            <a:pPr lvl="1"/>
            <a:r>
              <a:rPr lang="en-US" dirty="0"/>
              <a:t>What worked and what didn’t?</a:t>
            </a:r>
          </a:p>
          <a:p>
            <a:r>
              <a:rPr lang="en-US" dirty="0"/>
              <a:t>Listen during rituals</a:t>
            </a:r>
          </a:p>
          <a:p>
            <a:pPr lvl="1"/>
            <a:r>
              <a:rPr lang="en-US" dirty="0"/>
              <a:t>What is your team excited about? </a:t>
            </a:r>
          </a:p>
          <a:p>
            <a:pPr lvl="1"/>
            <a:r>
              <a:rPr lang="en-US" dirty="0"/>
              <a:t>Confused about?</a:t>
            </a:r>
          </a:p>
          <a:p>
            <a:pPr lvl="1"/>
            <a:r>
              <a:rPr lang="en-US" dirty="0"/>
              <a:t>Not thinking about?</a:t>
            </a:r>
          </a:p>
        </p:txBody>
      </p:sp>
      <p:sp>
        <p:nvSpPr>
          <p:cNvPr id="4" name="Slide Number Placeholder 4">
            <a:extLst>
              <a:ext uri="{FF2B5EF4-FFF2-40B4-BE49-F238E27FC236}">
                <a16:creationId xmlns:a16="http://schemas.microsoft.com/office/drawing/2014/main" id="{F94C23B9-AF3E-8876-807F-E0492112DDB2}"/>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33</a:t>
            </a:fld>
            <a:endParaRPr lang="en-US" dirty="0"/>
          </a:p>
        </p:txBody>
      </p:sp>
    </p:spTree>
    <p:extLst>
      <p:ext uri="{BB962C8B-B14F-4D97-AF65-F5344CB8AC3E}">
        <p14:creationId xmlns:p14="http://schemas.microsoft.com/office/powerpoint/2010/main" val="2238834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Balance</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pPr marL="342900" indent="-342900">
              <a:buFont typeface="Arial" panose="020B0604020202020204" pitchFamily="34" charset="0"/>
              <a:buChar char="•"/>
            </a:pPr>
            <a:r>
              <a:rPr lang="en-US" dirty="0"/>
              <a:t>Teach: help the team learn how design makes all their work better</a:t>
            </a:r>
          </a:p>
          <a:p>
            <a:pPr marL="342900" indent="-342900">
              <a:buFont typeface="Arial" panose="020B0604020202020204" pitchFamily="34" charset="0"/>
              <a:buChar char="•"/>
            </a:pPr>
            <a:r>
              <a:rPr lang="en-US" dirty="0"/>
              <a:t>Let go: as teammates learn about design, the work will multiply!</a:t>
            </a:r>
          </a:p>
          <a:p>
            <a:pPr marL="342900" indent="-342900">
              <a:buFont typeface="Arial" panose="020B0604020202020204" pitchFamily="34" charset="0"/>
              <a:buChar char="•"/>
            </a:pPr>
            <a:r>
              <a:rPr lang="en-US" dirty="0"/>
              <a:t>Are there things you can farm out?</a:t>
            </a:r>
          </a:p>
          <a:p>
            <a:pPr marL="754380" lvl="2" indent="-342900">
              <a:buFont typeface="Arial" panose="020B0604020202020204" pitchFamily="34" charset="0"/>
              <a:buChar char="•"/>
            </a:pPr>
            <a:r>
              <a:rPr lang="en-US" dirty="0"/>
              <a:t>Can engineers do usability testing?</a:t>
            </a:r>
          </a:p>
          <a:p>
            <a:pPr marL="754380" lvl="2" indent="-342900">
              <a:buFont typeface="Arial" panose="020B0604020202020204" pitchFamily="34" charset="0"/>
              <a:buChar char="•"/>
            </a:pPr>
            <a:r>
              <a:rPr lang="en-US" dirty="0"/>
              <a:t>Can PMs or POs do good, unbiased discovery work?</a:t>
            </a:r>
          </a:p>
        </p:txBody>
      </p:sp>
      <p:sp>
        <p:nvSpPr>
          <p:cNvPr id="4" name="Slide Number Placeholder 4">
            <a:extLst>
              <a:ext uri="{FF2B5EF4-FFF2-40B4-BE49-F238E27FC236}">
                <a16:creationId xmlns:a16="http://schemas.microsoft.com/office/drawing/2014/main" id="{EAC0AAA0-831E-C344-A85E-961AEA47548A}"/>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34</a:t>
            </a:fld>
            <a:endParaRPr lang="en-US" dirty="0"/>
          </a:p>
        </p:txBody>
      </p:sp>
    </p:spTree>
    <p:extLst>
      <p:ext uri="{BB962C8B-B14F-4D97-AF65-F5344CB8AC3E}">
        <p14:creationId xmlns:p14="http://schemas.microsoft.com/office/powerpoint/2010/main" val="1010378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pPr marL="342900" indent="-342900">
              <a:buFont typeface="Arial" panose="020B0604020202020204" pitchFamily="34" charset="0"/>
              <a:buChar char="•"/>
            </a:pPr>
            <a:r>
              <a:rPr lang="en-US" dirty="0"/>
              <a:t>Monitor where you are in the maturity model</a:t>
            </a:r>
          </a:p>
          <a:p>
            <a:pPr lvl="1"/>
            <a:r>
              <a:rPr lang="en-US" dirty="0"/>
              <a:t>Address one gap at a time</a:t>
            </a:r>
          </a:p>
          <a:p>
            <a:pPr marL="342900" indent="-342900">
              <a:buFont typeface="Arial" panose="020B0604020202020204" pitchFamily="34" charset="0"/>
              <a:buChar char="•"/>
            </a:pPr>
            <a:r>
              <a:rPr lang="en-US" dirty="0"/>
              <a:t>Create a design roadmap</a:t>
            </a:r>
          </a:p>
          <a:p>
            <a:pPr lvl="1"/>
            <a:r>
              <a:rPr lang="en-US" dirty="0"/>
              <a:t>What are your goals for this product?</a:t>
            </a:r>
          </a:p>
          <a:p>
            <a:pPr lvl="1"/>
            <a:r>
              <a:rPr lang="en-US" dirty="0"/>
              <a:t>What will help you get there, both design-wise, and team-wise</a:t>
            </a:r>
          </a:p>
          <a:p>
            <a:pPr lvl="1"/>
            <a:endParaRPr lang="en-US" dirty="0"/>
          </a:p>
        </p:txBody>
      </p:sp>
      <p:sp>
        <p:nvSpPr>
          <p:cNvPr id="4" name="Slide Number Placeholder 4">
            <a:extLst>
              <a:ext uri="{FF2B5EF4-FFF2-40B4-BE49-F238E27FC236}">
                <a16:creationId xmlns:a16="http://schemas.microsoft.com/office/drawing/2014/main" id="{5CA17552-D3AC-C211-4EFA-F40CC590ED41}"/>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35</a:t>
            </a:fld>
            <a:endParaRPr lang="en-US" dirty="0"/>
          </a:p>
        </p:txBody>
      </p:sp>
    </p:spTree>
    <p:extLst>
      <p:ext uri="{BB962C8B-B14F-4D97-AF65-F5344CB8AC3E}">
        <p14:creationId xmlns:p14="http://schemas.microsoft.com/office/powerpoint/2010/main" val="92371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A1EA-4784-A9FD-8A45-CD2416F1A2F8}"/>
              </a:ext>
            </a:extLst>
          </p:cNvPr>
          <p:cNvSpPr>
            <a:spLocks noGrp="1"/>
          </p:cNvSpPr>
          <p:nvPr>
            <p:ph type="title"/>
          </p:nvPr>
        </p:nvSpPr>
        <p:spPr/>
        <p:txBody>
          <a:bodyPr/>
          <a:lstStyle/>
          <a:p>
            <a:r>
              <a:rPr lang="en-US" dirty="0"/>
              <a:t>Share</a:t>
            </a:r>
          </a:p>
        </p:txBody>
      </p:sp>
      <p:sp>
        <p:nvSpPr>
          <p:cNvPr id="3" name="Content Placeholder 2">
            <a:extLst>
              <a:ext uri="{FF2B5EF4-FFF2-40B4-BE49-F238E27FC236}">
                <a16:creationId xmlns:a16="http://schemas.microsoft.com/office/drawing/2014/main" id="{9373AADF-4D4D-5EE5-81D0-2FEDF1ABC68A}"/>
              </a:ext>
            </a:extLst>
          </p:cNvPr>
          <p:cNvSpPr>
            <a:spLocks noGrp="1"/>
          </p:cNvSpPr>
          <p:nvPr>
            <p:ph idx="1"/>
          </p:nvPr>
        </p:nvSpPr>
        <p:spPr/>
        <p:txBody>
          <a:bodyPr/>
          <a:lstStyle/>
          <a:p>
            <a:pPr marL="342900" indent="-342900">
              <a:buFont typeface="Arial" panose="020B0604020202020204" pitchFamily="34" charset="0"/>
              <a:buChar char="•"/>
            </a:pPr>
            <a:r>
              <a:rPr lang="en-US" dirty="0"/>
              <a:t>It can be easy to work in a vacuum—don’t</a:t>
            </a:r>
          </a:p>
          <a:p>
            <a:pPr marL="342900" indent="-342900">
              <a:buFont typeface="Arial" panose="020B0604020202020204" pitchFamily="34" charset="0"/>
              <a:buChar char="•"/>
            </a:pPr>
            <a:r>
              <a:rPr lang="en-US" dirty="0"/>
              <a:t>Show early, show often</a:t>
            </a:r>
          </a:p>
          <a:p>
            <a:pPr marL="342900" indent="-342900">
              <a:buFont typeface="Arial" panose="020B0604020202020204" pitchFamily="34" charset="0"/>
              <a:buChar char="•"/>
            </a:pPr>
            <a:r>
              <a:rPr lang="en-US" dirty="0"/>
              <a:t>Involve teammates—you need the help!</a:t>
            </a:r>
          </a:p>
          <a:p>
            <a:pPr marL="708660" lvl="1" indent="-342900"/>
            <a:r>
              <a:rPr lang="en-US" dirty="0"/>
              <a:t>Not just design tasks, but building context together</a:t>
            </a:r>
          </a:p>
        </p:txBody>
      </p:sp>
      <p:sp>
        <p:nvSpPr>
          <p:cNvPr id="4" name="Slide Number Placeholder 4">
            <a:extLst>
              <a:ext uri="{FF2B5EF4-FFF2-40B4-BE49-F238E27FC236}">
                <a16:creationId xmlns:a16="http://schemas.microsoft.com/office/drawing/2014/main" id="{502699C9-A3DA-FC25-DBBB-A2B29CB57D27}"/>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36</a:t>
            </a:fld>
            <a:endParaRPr lang="en-US" dirty="0"/>
          </a:p>
        </p:txBody>
      </p:sp>
    </p:spTree>
    <p:extLst>
      <p:ext uri="{BB962C8B-B14F-4D97-AF65-F5344CB8AC3E}">
        <p14:creationId xmlns:p14="http://schemas.microsoft.com/office/powerpoint/2010/main" val="1799579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6503-F5F4-8B02-28E7-16316936E2F2}"/>
              </a:ext>
            </a:extLst>
          </p:cNvPr>
          <p:cNvSpPr>
            <a:spLocks noGrp="1"/>
          </p:cNvSpPr>
          <p:nvPr>
            <p:ph type="title"/>
          </p:nvPr>
        </p:nvSpPr>
        <p:spPr/>
        <p:txBody>
          <a:bodyPr/>
          <a:lstStyle/>
          <a:p>
            <a:r>
              <a:rPr lang="en-US" dirty="0"/>
              <a:t>Grow</a:t>
            </a:r>
          </a:p>
        </p:txBody>
      </p:sp>
      <p:sp>
        <p:nvSpPr>
          <p:cNvPr id="3" name="Content Placeholder 2">
            <a:extLst>
              <a:ext uri="{FF2B5EF4-FFF2-40B4-BE49-F238E27FC236}">
                <a16:creationId xmlns:a16="http://schemas.microsoft.com/office/drawing/2014/main" id="{749D6342-0579-8B65-DD8E-552EFCF4D987}"/>
              </a:ext>
            </a:extLst>
          </p:cNvPr>
          <p:cNvSpPr>
            <a:spLocks noGrp="1"/>
          </p:cNvSpPr>
          <p:nvPr>
            <p:ph idx="1"/>
          </p:nvPr>
        </p:nvSpPr>
        <p:spPr/>
        <p:txBody>
          <a:bodyPr/>
          <a:lstStyle/>
          <a:p>
            <a:r>
              <a:rPr lang="en-US" dirty="0"/>
              <a:t>What do you need help with?</a:t>
            </a:r>
          </a:p>
          <a:p>
            <a:pPr lvl="1"/>
            <a:r>
              <a:rPr lang="en-US" dirty="0"/>
              <a:t>Use your reflection, balance and plan steps to make the case to hire a specialist when it’s the right time</a:t>
            </a:r>
          </a:p>
        </p:txBody>
      </p:sp>
      <p:sp>
        <p:nvSpPr>
          <p:cNvPr id="4" name="Slide Number Placeholder 4">
            <a:extLst>
              <a:ext uri="{FF2B5EF4-FFF2-40B4-BE49-F238E27FC236}">
                <a16:creationId xmlns:a16="http://schemas.microsoft.com/office/drawing/2014/main" id="{7E4531C5-0264-5F1A-E249-038B90849BAB}"/>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37</a:t>
            </a:fld>
            <a:endParaRPr lang="en-US" dirty="0"/>
          </a:p>
        </p:txBody>
      </p:sp>
    </p:spTree>
    <p:extLst>
      <p:ext uri="{BB962C8B-B14F-4D97-AF65-F5344CB8AC3E}">
        <p14:creationId xmlns:p14="http://schemas.microsoft.com/office/powerpoint/2010/main" val="959564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7C1A-73EA-430C-3A11-545413006484}"/>
              </a:ext>
            </a:extLst>
          </p:cNvPr>
          <p:cNvSpPr>
            <a:spLocks noGrp="1"/>
          </p:cNvSpPr>
          <p:nvPr>
            <p:ph type="title"/>
          </p:nvPr>
        </p:nvSpPr>
        <p:spPr/>
        <p:txBody>
          <a:bodyPr/>
          <a:lstStyle/>
          <a:p>
            <a:r>
              <a:rPr lang="en-US" dirty="0"/>
              <a:t>Understand Yourself</a:t>
            </a:r>
          </a:p>
        </p:txBody>
      </p:sp>
      <p:sp>
        <p:nvSpPr>
          <p:cNvPr id="4" name="Slide Number Placeholder 3">
            <a:extLst>
              <a:ext uri="{FF2B5EF4-FFF2-40B4-BE49-F238E27FC236}">
                <a16:creationId xmlns:a16="http://schemas.microsoft.com/office/drawing/2014/main" id="{8C67F082-09BE-DF9C-3BC5-8E90B0FB95A1}"/>
              </a:ext>
            </a:extLst>
          </p:cNvPr>
          <p:cNvSpPr>
            <a:spLocks noGrp="1"/>
          </p:cNvSpPr>
          <p:nvPr>
            <p:ph type="sldNum" sz="quarter" idx="12"/>
          </p:nvPr>
        </p:nvSpPr>
        <p:spPr/>
        <p:txBody>
          <a:bodyPr/>
          <a:lstStyle/>
          <a:p>
            <a:fld id="{027BF9A6-4153-CD4E-8F55-8E0136569F8B}" type="slidenum">
              <a:rPr lang="en-US" smtClean="0"/>
              <a:t>38</a:t>
            </a:fld>
            <a:endParaRPr lang="en-US"/>
          </a:p>
        </p:txBody>
      </p:sp>
    </p:spTree>
    <p:extLst>
      <p:ext uri="{BB962C8B-B14F-4D97-AF65-F5344CB8AC3E}">
        <p14:creationId xmlns:p14="http://schemas.microsoft.com/office/powerpoint/2010/main" val="4287744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244-27CB-3538-68BE-D2E49BFC31A7}"/>
              </a:ext>
            </a:extLst>
          </p:cNvPr>
          <p:cNvSpPr>
            <a:spLocks noGrp="1"/>
          </p:cNvSpPr>
          <p:nvPr>
            <p:ph type="title"/>
          </p:nvPr>
        </p:nvSpPr>
        <p:spPr/>
        <p:txBody>
          <a:bodyPr/>
          <a:lstStyle/>
          <a:p>
            <a:r>
              <a:rPr lang="en-US" dirty="0"/>
              <a:t>How’s it feeling?</a:t>
            </a:r>
          </a:p>
        </p:txBody>
      </p:sp>
      <p:sp>
        <p:nvSpPr>
          <p:cNvPr id="3" name="Content Placeholder 2">
            <a:extLst>
              <a:ext uri="{FF2B5EF4-FFF2-40B4-BE49-F238E27FC236}">
                <a16:creationId xmlns:a16="http://schemas.microsoft.com/office/drawing/2014/main" id="{7FF2C423-A47F-4355-E1DF-768D4C895B1E}"/>
              </a:ext>
            </a:extLst>
          </p:cNvPr>
          <p:cNvSpPr>
            <a:spLocks noGrp="1"/>
          </p:cNvSpPr>
          <p:nvPr>
            <p:ph idx="1"/>
          </p:nvPr>
        </p:nvSpPr>
        <p:spPr/>
        <p:txBody>
          <a:bodyPr>
            <a:normAutofit/>
          </a:bodyPr>
          <a:lstStyle/>
          <a:p>
            <a:r>
              <a:rPr lang="en-US" dirty="0"/>
              <a:t>Have you ever thought about the kind of design work you like?</a:t>
            </a:r>
          </a:p>
          <a:p>
            <a:pPr lvl="1"/>
            <a:r>
              <a:rPr lang="en-US" dirty="0"/>
              <a:t>Discovery sprints vs refining the design system or establishing the research repository</a:t>
            </a:r>
          </a:p>
          <a:p>
            <a:r>
              <a:rPr lang="en-US" dirty="0"/>
              <a:t>Are you feeling burnt out or anxious?</a:t>
            </a:r>
          </a:p>
          <a:p>
            <a:pPr lvl="1"/>
            <a:r>
              <a:rPr lang="en-US" dirty="0"/>
              <a:t>Maybe you’re on the wrong stage of design work </a:t>
            </a:r>
          </a:p>
          <a:p>
            <a:endParaRPr lang="en-US" dirty="0"/>
          </a:p>
        </p:txBody>
      </p:sp>
      <p:sp>
        <p:nvSpPr>
          <p:cNvPr id="4" name="Slide Number Placeholder 4">
            <a:extLst>
              <a:ext uri="{FF2B5EF4-FFF2-40B4-BE49-F238E27FC236}">
                <a16:creationId xmlns:a16="http://schemas.microsoft.com/office/drawing/2014/main" id="{E944C63E-FE76-D518-DBFB-5662795F8722}"/>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39</a:t>
            </a:fld>
            <a:endParaRPr lang="en-US" dirty="0"/>
          </a:p>
        </p:txBody>
      </p:sp>
    </p:spTree>
    <p:extLst>
      <p:ext uri="{BB962C8B-B14F-4D97-AF65-F5344CB8AC3E}">
        <p14:creationId xmlns:p14="http://schemas.microsoft.com/office/powerpoint/2010/main" val="395725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003EE-E9DC-7BA0-B145-3C3CE1E7747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4E30B68-DBA3-FC65-30BD-1EED4AA806A1}"/>
              </a:ext>
            </a:extLst>
          </p:cNvPr>
          <p:cNvSpPr>
            <a:spLocks noGrp="1"/>
          </p:cNvSpPr>
          <p:nvPr>
            <p:ph idx="1"/>
          </p:nvPr>
        </p:nvSpPr>
        <p:spPr/>
        <p:txBody>
          <a:bodyPr/>
          <a:lstStyle/>
          <a:p>
            <a:pPr marL="342900" indent="-342900">
              <a:buFont typeface="Arial" panose="020B0604020202020204" pitchFamily="34" charset="0"/>
              <a:buChar char="•"/>
            </a:pPr>
            <a:r>
              <a:rPr lang="en-US" dirty="0"/>
              <a:t>Designer alone: “Am I normal?”</a:t>
            </a:r>
          </a:p>
          <a:p>
            <a:pPr marL="342900" indent="-342900">
              <a:buFont typeface="Arial" panose="020B0604020202020204" pitchFamily="34" charset="0"/>
              <a:buChar char="•"/>
            </a:pPr>
            <a:r>
              <a:rPr lang="en-US" dirty="0"/>
              <a:t>Design is communication – hard to not be in community</a:t>
            </a:r>
          </a:p>
          <a:p>
            <a:pPr lvl="1"/>
            <a:r>
              <a:rPr lang="en-US" dirty="0"/>
              <a:t>Designers just want to be understood</a:t>
            </a:r>
          </a:p>
          <a:p>
            <a:pPr marL="342900" indent="-342900">
              <a:buFont typeface="Arial" panose="020B0604020202020204" pitchFamily="34" charset="0"/>
              <a:buChar char="•"/>
            </a:pPr>
            <a:r>
              <a:rPr lang="en-US" dirty="0"/>
              <a:t>Recognizing that design work is often 2 tracks:</a:t>
            </a:r>
          </a:p>
          <a:p>
            <a:pPr lvl="1"/>
            <a:r>
              <a:rPr lang="en-US" dirty="0"/>
              <a:t>The Work</a:t>
            </a:r>
          </a:p>
          <a:p>
            <a:pPr lvl="1"/>
            <a:r>
              <a:rPr lang="en-US" dirty="0"/>
              <a:t>Communicating the Value of The Work</a:t>
            </a:r>
          </a:p>
        </p:txBody>
      </p:sp>
      <p:sp>
        <p:nvSpPr>
          <p:cNvPr id="4" name="Slide Number Placeholder 4">
            <a:extLst>
              <a:ext uri="{FF2B5EF4-FFF2-40B4-BE49-F238E27FC236}">
                <a16:creationId xmlns:a16="http://schemas.microsoft.com/office/drawing/2014/main" id="{95E69A99-7410-7780-9B16-3FBEC0AA3CBB}"/>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a:t>
            </a:fld>
            <a:endParaRPr lang="en-US" dirty="0"/>
          </a:p>
        </p:txBody>
      </p:sp>
    </p:spTree>
    <p:extLst>
      <p:ext uri="{BB962C8B-B14F-4D97-AF65-F5344CB8AC3E}">
        <p14:creationId xmlns:p14="http://schemas.microsoft.com/office/powerpoint/2010/main" val="3613242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244-27CB-3538-68BE-D2E49BFC31A7}"/>
              </a:ext>
            </a:extLst>
          </p:cNvPr>
          <p:cNvSpPr>
            <a:spLocks noGrp="1"/>
          </p:cNvSpPr>
          <p:nvPr>
            <p:ph type="title"/>
          </p:nvPr>
        </p:nvSpPr>
        <p:spPr/>
        <p:txBody>
          <a:bodyPr/>
          <a:lstStyle/>
          <a:p>
            <a:r>
              <a:rPr lang="en-US" dirty="0"/>
              <a:t>The Starter</a:t>
            </a:r>
          </a:p>
        </p:txBody>
      </p:sp>
      <p:sp>
        <p:nvSpPr>
          <p:cNvPr id="3" name="Content Placeholder 2">
            <a:extLst>
              <a:ext uri="{FF2B5EF4-FFF2-40B4-BE49-F238E27FC236}">
                <a16:creationId xmlns:a16="http://schemas.microsoft.com/office/drawing/2014/main" id="{7FF2C423-A47F-4355-E1DF-768D4C895B1E}"/>
              </a:ext>
            </a:extLst>
          </p:cNvPr>
          <p:cNvSpPr>
            <a:spLocks noGrp="1"/>
          </p:cNvSpPr>
          <p:nvPr>
            <p:ph idx="1"/>
          </p:nvPr>
        </p:nvSpPr>
        <p:spPr/>
        <p:txBody>
          <a:bodyPr>
            <a:normAutofit fontScale="85000" lnSpcReduction="10000"/>
          </a:bodyPr>
          <a:lstStyle/>
          <a:p>
            <a:r>
              <a:rPr lang="en-US" b="1" dirty="0"/>
              <a:t>The Starter</a:t>
            </a:r>
            <a:r>
              <a:rPr lang="en-US" dirty="0"/>
              <a:t> –This is someone who comes in to lay a solid design foundation. They can be an end-to-end designer or someone focused on UI/</a:t>
            </a:r>
            <a:r>
              <a:rPr lang="en-US" dirty="0" err="1"/>
              <a:t>IxD</a:t>
            </a:r>
            <a:r>
              <a:rPr lang="en-US" dirty="0"/>
              <a:t>.  </a:t>
            </a:r>
          </a:p>
          <a:p>
            <a:pPr lvl="1"/>
            <a:r>
              <a:rPr lang="en-US" dirty="0"/>
              <a:t>Comfortable with chaos</a:t>
            </a:r>
          </a:p>
          <a:p>
            <a:pPr lvl="1"/>
            <a:r>
              <a:rPr lang="en-US" dirty="0"/>
              <a:t>Can “feel their way through”</a:t>
            </a:r>
          </a:p>
          <a:p>
            <a:pPr lvl="1"/>
            <a:r>
              <a:rPr lang="en-US" dirty="0"/>
              <a:t>Don’t mind setting up systems and establishing processes</a:t>
            </a:r>
          </a:p>
          <a:p>
            <a:pPr lvl="1"/>
            <a:endParaRPr lang="en-US" dirty="0"/>
          </a:p>
          <a:p>
            <a:pPr marL="342900" indent="-342900">
              <a:buFont typeface="Arial" panose="020B0604020202020204" pitchFamily="34" charset="0"/>
              <a:buChar char="•"/>
            </a:pPr>
            <a:r>
              <a:rPr lang="en-US" dirty="0"/>
              <a:t>If you’re uncomfortable with a lot of ambiguity or don’t like defining design processes for yourself, you’re probably not a Starter</a:t>
            </a:r>
          </a:p>
          <a:p>
            <a:endParaRPr lang="en-US" dirty="0"/>
          </a:p>
        </p:txBody>
      </p:sp>
      <p:sp>
        <p:nvSpPr>
          <p:cNvPr id="4" name="Slide Number Placeholder 4">
            <a:extLst>
              <a:ext uri="{FF2B5EF4-FFF2-40B4-BE49-F238E27FC236}">
                <a16:creationId xmlns:a16="http://schemas.microsoft.com/office/drawing/2014/main" id="{0248463E-9169-FFD1-7CF3-662A38E3A738}"/>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40</a:t>
            </a:fld>
            <a:endParaRPr lang="en-US" dirty="0"/>
          </a:p>
        </p:txBody>
      </p:sp>
    </p:spTree>
    <p:extLst>
      <p:ext uri="{BB962C8B-B14F-4D97-AF65-F5344CB8AC3E}">
        <p14:creationId xmlns:p14="http://schemas.microsoft.com/office/powerpoint/2010/main" val="1646982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244-27CB-3538-68BE-D2E49BFC31A7}"/>
              </a:ext>
            </a:extLst>
          </p:cNvPr>
          <p:cNvSpPr>
            <a:spLocks noGrp="1"/>
          </p:cNvSpPr>
          <p:nvPr>
            <p:ph type="title"/>
          </p:nvPr>
        </p:nvSpPr>
        <p:spPr/>
        <p:txBody>
          <a:bodyPr/>
          <a:lstStyle/>
          <a:p>
            <a:r>
              <a:rPr lang="en-US" dirty="0"/>
              <a:t>The Builder</a:t>
            </a:r>
          </a:p>
        </p:txBody>
      </p:sp>
      <p:sp>
        <p:nvSpPr>
          <p:cNvPr id="3" name="Content Placeholder 2">
            <a:extLst>
              <a:ext uri="{FF2B5EF4-FFF2-40B4-BE49-F238E27FC236}">
                <a16:creationId xmlns:a16="http://schemas.microsoft.com/office/drawing/2014/main" id="{7FF2C423-A47F-4355-E1DF-768D4C895B1E}"/>
              </a:ext>
            </a:extLst>
          </p:cNvPr>
          <p:cNvSpPr>
            <a:spLocks noGrp="1"/>
          </p:cNvSpPr>
          <p:nvPr>
            <p:ph idx="1"/>
          </p:nvPr>
        </p:nvSpPr>
        <p:spPr/>
        <p:txBody>
          <a:bodyPr>
            <a:normAutofit fontScale="85000" lnSpcReduction="10000"/>
          </a:bodyPr>
          <a:lstStyle/>
          <a:p>
            <a:r>
              <a:rPr lang="en-US" b="1" dirty="0"/>
              <a:t>The Builder</a:t>
            </a:r>
            <a:r>
              <a:rPr lang="en-US" dirty="0"/>
              <a:t> – This is the person who transitions the design team into something that is repeatable. More than just setting up processes, they might also establish the systems that lead to scaling good design work.</a:t>
            </a:r>
          </a:p>
          <a:p>
            <a:pPr lvl="1"/>
            <a:r>
              <a:rPr lang="en-US" dirty="0"/>
              <a:t>Balances iteration with commitment to what works</a:t>
            </a:r>
          </a:p>
          <a:p>
            <a:pPr lvl="1"/>
            <a:r>
              <a:rPr lang="en-US" dirty="0"/>
              <a:t>Can bring a sense of craft to the iterative early work</a:t>
            </a:r>
          </a:p>
          <a:p>
            <a:pPr lvl="1"/>
            <a:r>
              <a:rPr lang="en-US" dirty="0"/>
              <a:t>Good at picking out order (what’s working) from chaos</a:t>
            </a:r>
          </a:p>
          <a:p>
            <a:pPr lvl="1"/>
            <a:endParaRPr lang="en-US" dirty="0"/>
          </a:p>
          <a:p>
            <a:pPr marL="342900" indent="-342900">
              <a:buFont typeface="Arial" panose="020B0604020202020204" pitchFamily="34" charset="0"/>
              <a:buChar char="•"/>
            </a:pPr>
            <a:r>
              <a:rPr lang="en-US" dirty="0"/>
              <a:t>If you thrive with ambiguity, or having a well-defined set of tools and processes, you’re probably not a Builder</a:t>
            </a:r>
          </a:p>
        </p:txBody>
      </p:sp>
      <p:sp>
        <p:nvSpPr>
          <p:cNvPr id="4" name="Slide Number Placeholder 4">
            <a:extLst>
              <a:ext uri="{FF2B5EF4-FFF2-40B4-BE49-F238E27FC236}">
                <a16:creationId xmlns:a16="http://schemas.microsoft.com/office/drawing/2014/main" id="{0B724B12-A36F-2FB5-4BF3-5317C66AAFF9}"/>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41</a:t>
            </a:fld>
            <a:endParaRPr lang="en-US" dirty="0"/>
          </a:p>
        </p:txBody>
      </p:sp>
    </p:spTree>
    <p:extLst>
      <p:ext uri="{BB962C8B-B14F-4D97-AF65-F5344CB8AC3E}">
        <p14:creationId xmlns:p14="http://schemas.microsoft.com/office/powerpoint/2010/main" val="234494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244-27CB-3538-68BE-D2E49BFC31A7}"/>
              </a:ext>
            </a:extLst>
          </p:cNvPr>
          <p:cNvSpPr>
            <a:spLocks noGrp="1"/>
          </p:cNvSpPr>
          <p:nvPr>
            <p:ph type="title"/>
          </p:nvPr>
        </p:nvSpPr>
        <p:spPr/>
        <p:txBody>
          <a:bodyPr/>
          <a:lstStyle/>
          <a:p>
            <a:r>
              <a:rPr lang="en-US" dirty="0"/>
              <a:t>The Maintainer</a:t>
            </a:r>
          </a:p>
        </p:txBody>
      </p:sp>
      <p:sp>
        <p:nvSpPr>
          <p:cNvPr id="3" name="Content Placeholder 2">
            <a:extLst>
              <a:ext uri="{FF2B5EF4-FFF2-40B4-BE49-F238E27FC236}">
                <a16:creationId xmlns:a16="http://schemas.microsoft.com/office/drawing/2014/main" id="{7FF2C423-A47F-4355-E1DF-768D4C895B1E}"/>
              </a:ext>
            </a:extLst>
          </p:cNvPr>
          <p:cNvSpPr>
            <a:spLocks noGrp="1"/>
          </p:cNvSpPr>
          <p:nvPr>
            <p:ph idx="1"/>
          </p:nvPr>
        </p:nvSpPr>
        <p:spPr/>
        <p:txBody>
          <a:bodyPr>
            <a:normAutofit fontScale="92500" lnSpcReduction="10000"/>
          </a:bodyPr>
          <a:lstStyle/>
          <a:p>
            <a:r>
              <a:rPr lang="en-US" dirty="0"/>
              <a:t>The Maintainer is the person who, after the visionary groundwork has been laid and the business model has proven to do what it’s supposed to do, simply doesn’t mess things up. </a:t>
            </a:r>
          </a:p>
          <a:p>
            <a:pPr lvl="1"/>
            <a:r>
              <a:rPr lang="en-US" dirty="0"/>
              <a:t>Design process defined</a:t>
            </a:r>
          </a:p>
          <a:p>
            <a:pPr lvl="1"/>
            <a:r>
              <a:rPr lang="en-US" dirty="0"/>
              <a:t>Design Ops (and/or Research Ops) in place</a:t>
            </a:r>
          </a:p>
          <a:p>
            <a:pPr lvl="1"/>
            <a:r>
              <a:rPr lang="en-US" dirty="0"/>
              <a:t>It’s a well-oiled machine</a:t>
            </a:r>
          </a:p>
          <a:p>
            <a:pPr lvl="1"/>
            <a:endParaRPr lang="en-US" dirty="0"/>
          </a:p>
          <a:p>
            <a:pPr marL="342900" indent="-342900">
              <a:buFont typeface="Arial" panose="020B0604020202020204" pitchFamily="34" charset="0"/>
              <a:buChar char="•"/>
            </a:pPr>
            <a:r>
              <a:rPr lang="en-US" dirty="0"/>
              <a:t>Don’t feel like it’s working? Maybe you’re not a maintainer.</a:t>
            </a:r>
          </a:p>
        </p:txBody>
      </p:sp>
      <p:sp>
        <p:nvSpPr>
          <p:cNvPr id="4" name="Slide Number Placeholder 4">
            <a:extLst>
              <a:ext uri="{FF2B5EF4-FFF2-40B4-BE49-F238E27FC236}">
                <a16:creationId xmlns:a16="http://schemas.microsoft.com/office/drawing/2014/main" id="{22F4E4FC-DE94-F251-34E6-E632FAAFDB29}"/>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42</a:t>
            </a:fld>
            <a:endParaRPr lang="en-US" dirty="0"/>
          </a:p>
        </p:txBody>
      </p:sp>
    </p:spTree>
    <p:extLst>
      <p:ext uri="{BB962C8B-B14F-4D97-AF65-F5344CB8AC3E}">
        <p14:creationId xmlns:p14="http://schemas.microsoft.com/office/powerpoint/2010/main" val="2763316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B229-4601-98F7-B09D-E5AED6B7CD4F}"/>
              </a:ext>
            </a:extLst>
          </p:cNvPr>
          <p:cNvSpPr>
            <a:spLocks noGrp="1"/>
          </p:cNvSpPr>
          <p:nvPr>
            <p:ph type="title"/>
          </p:nvPr>
        </p:nvSpPr>
        <p:spPr/>
        <p:txBody>
          <a:bodyPr/>
          <a:lstStyle/>
          <a:p>
            <a:r>
              <a:rPr lang="en-US" dirty="0"/>
              <a:t>Are you aligned?</a:t>
            </a:r>
          </a:p>
        </p:txBody>
      </p:sp>
      <p:sp>
        <p:nvSpPr>
          <p:cNvPr id="3" name="Content Placeholder 2">
            <a:extLst>
              <a:ext uri="{FF2B5EF4-FFF2-40B4-BE49-F238E27FC236}">
                <a16:creationId xmlns:a16="http://schemas.microsoft.com/office/drawing/2014/main" id="{5F7DD0F0-06BE-F96A-17CE-67B20F0C352A}"/>
              </a:ext>
            </a:extLst>
          </p:cNvPr>
          <p:cNvSpPr>
            <a:spLocks noGrp="1"/>
          </p:cNvSpPr>
          <p:nvPr>
            <p:ph idx="1"/>
          </p:nvPr>
        </p:nvSpPr>
        <p:spPr/>
        <p:txBody>
          <a:bodyPr/>
          <a:lstStyle/>
          <a:p>
            <a:r>
              <a:rPr lang="en-US" dirty="0"/>
              <a:t> ’UX/UI’ roles may be maintainers</a:t>
            </a:r>
          </a:p>
          <a:p>
            <a:r>
              <a:rPr lang="en-US" dirty="0"/>
              <a:t>Founder Designers are often Starters or Builders taking over from contractors</a:t>
            </a:r>
          </a:p>
          <a:p>
            <a:r>
              <a:rPr lang="en-US" dirty="0"/>
              <a:t>Are you pushing the team to do something they’re not ready for? Or something they can’t see the need for?</a:t>
            </a:r>
          </a:p>
          <a:p>
            <a:r>
              <a:rPr lang="en-US" dirty="0"/>
              <a:t>Psychological safety</a:t>
            </a:r>
          </a:p>
        </p:txBody>
      </p:sp>
      <p:sp>
        <p:nvSpPr>
          <p:cNvPr id="4" name="Slide Number Placeholder 4">
            <a:extLst>
              <a:ext uri="{FF2B5EF4-FFF2-40B4-BE49-F238E27FC236}">
                <a16:creationId xmlns:a16="http://schemas.microsoft.com/office/drawing/2014/main" id="{F510883E-B2B9-A8CA-3F45-A2A4F839393C}"/>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43</a:t>
            </a:fld>
            <a:endParaRPr lang="en-US" dirty="0"/>
          </a:p>
        </p:txBody>
      </p:sp>
    </p:spTree>
    <p:extLst>
      <p:ext uri="{BB962C8B-B14F-4D97-AF65-F5344CB8AC3E}">
        <p14:creationId xmlns:p14="http://schemas.microsoft.com/office/powerpoint/2010/main" val="395682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4C1F-D9A8-ED42-8F15-7D5147583831}"/>
              </a:ext>
            </a:extLst>
          </p:cNvPr>
          <p:cNvSpPr>
            <a:spLocks noGrp="1"/>
          </p:cNvSpPr>
          <p:nvPr>
            <p:ph type="title"/>
          </p:nvPr>
        </p:nvSpPr>
        <p:spPr/>
        <p:txBody>
          <a:bodyPr/>
          <a:lstStyle/>
          <a:p>
            <a:r>
              <a:rPr lang="en-US" dirty="0"/>
              <a:t>Keep in Touch</a:t>
            </a:r>
          </a:p>
        </p:txBody>
      </p:sp>
      <p:pic>
        <p:nvPicPr>
          <p:cNvPr id="8" name="Picture 7" descr="Amanda is smiling in front of a flag in her official portrait, wearing an eggplant dress and gold sweater.&#10;">
            <a:extLst>
              <a:ext uri="{FF2B5EF4-FFF2-40B4-BE49-F238E27FC236}">
                <a16:creationId xmlns:a16="http://schemas.microsoft.com/office/drawing/2014/main" id="{A760E7C9-7E02-3145-A84A-76DB04E114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344612"/>
            <a:ext cx="3124200" cy="3124200"/>
          </a:xfrm>
          <a:prstGeom prst="ellipse">
            <a:avLst/>
          </a:prstGeom>
        </p:spPr>
      </p:pic>
      <p:sp>
        <p:nvSpPr>
          <p:cNvPr id="3" name="Content Placeholder 2">
            <a:extLst>
              <a:ext uri="{FF2B5EF4-FFF2-40B4-BE49-F238E27FC236}">
                <a16:creationId xmlns:a16="http://schemas.microsoft.com/office/drawing/2014/main" id="{959C4B9D-9577-4547-8554-2D5190B172C4}"/>
              </a:ext>
            </a:extLst>
          </p:cNvPr>
          <p:cNvSpPr>
            <a:spLocks noGrp="1"/>
          </p:cNvSpPr>
          <p:nvPr>
            <p:ph idx="1"/>
          </p:nvPr>
        </p:nvSpPr>
        <p:spPr>
          <a:xfrm>
            <a:off x="3810000" y="1200150"/>
            <a:ext cx="4876800" cy="3394075"/>
          </a:xfrm>
        </p:spPr>
        <p:txBody>
          <a:bodyPr anchor="ctr"/>
          <a:lstStyle/>
          <a:p>
            <a:r>
              <a:rPr lang="en-US" dirty="0">
                <a:hlinkClick r:id="rId3"/>
              </a:rPr>
              <a:t>amanda.f.damewood@uscis.dhs.gov</a:t>
            </a:r>
            <a:endParaRPr lang="en-US" dirty="0"/>
          </a:p>
        </p:txBody>
      </p:sp>
      <p:sp>
        <p:nvSpPr>
          <p:cNvPr id="5" name="Slide Number Placeholder 4">
            <a:extLst>
              <a:ext uri="{FF2B5EF4-FFF2-40B4-BE49-F238E27FC236}">
                <a16:creationId xmlns:a16="http://schemas.microsoft.com/office/drawing/2014/main" id="{906664E3-6DA9-79D5-D020-C32D06682407}"/>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44</a:t>
            </a:fld>
            <a:endParaRPr lang="en-US" dirty="0"/>
          </a:p>
        </p:txBody>
      </p:sp>
    </p:spTree>
    <p:extLst>
      <p:ext uri="{BB962C8B-B14F-4D97-AF65-F5344CB8AC3E}">
        <p14:creationId xmlns:p14="http://schemas.microsoft.com/office/powerpoint/2010/main" val="45706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7C1A-73EA-430C-3A11-545413006484}"/>
              </a:ext>
            </a:extLst>
          </p:cNvPr>
          <p:cNvSpPr>
            <a:spLocks noGrp="1"/>
          </p:cNvSpPr>
          <p:nvPr>
            <p:ph type="ctrTitle"/>
          </p:nvPr>
        </p:nvSpPr>
        <p:spPr/>
        <p:txBody>
          <a:bodyPr/>
          <a:lstStyle/>
          <a:p>
            <a:r>
              <a:rPr lang="en-US" dirty="0"/>
              <a:t>Understand Your Environment</a:t>
            </a:r>
          </a:p>
        </p:txBody>
      </p:sp>
      <p:sp>
        <p:nvSpPr>
          <p:cNvPr id="4" name="Content Placeholder 3">
            <a:extLst>
              <a:ext uri="{FF2B5EF4-FFF2-40B4-BE49-F238E27FC236}">
                <a16:creationId xmlns:a16="http://schemas.microsoft.com/office/drawing/2014/main" id="{3F8CF8BD-CF6C-AE2B-8086-9FBBDA1654A2}"/>
              </a:ext>
            </a:extLst>
          </p:cNvPr>
          <p:cNvSpPr>
            <a:spLocks noGrp="1"/>
          </p:cNvSpPr>
          <p:nvPr>
            <p:ph sz="quarter" idx="11"/>
          </p:nvPr>
        </p:nvSpPr>
        <p:spPr/>
        <p:txBody>
          <a:bodyPr/>
          <a:lstStyle/>
          <a:p>
            <a:endParaRPr lang="en-US"/>
          </a:p>
        </p:txBody>
      </p:sp>
      <p:sp>
        <p:nvSpPr>
          <p:cNvPr id="5" name="Content Placeholder 4">
            <a:extLst>
              <a:ext uri="{FF2B5EF4-FFF2-40B4-BE49-F238E27FC236}">
                <a16:creationId xmlns:a16="http://schemas.microsoft.com/office/drawing/2014/main" id="{F224BF36-C508-6B6F-C692-D8B462B39070}"/>
              </a:ext>
            </a:extLst>
          </p:cNvPr>
          <p:cNvSpPr>
            <a:spLocks noGrp="1"/>
          </p:cNvSpPr>
          <p:nvPr>
            <p:ph sz="quarter" idx="12"/>
          </p:nvPr>
        </p:nvSpPr>
        <p:spPr/>
        <p:txBody>
          <a:bodyPr/>
          <a:lstStyle/>
          <a:p>
            <a:endParaRPr lang="en-US"/>
          </a:p>
        </p:txBody>
      </p:sp>
      <p:sp>
        <p:nvSpPr>
          <p:cNvPr id="6" name="Text Placeholder 5">
            <a:extLst>
              <a:ext uri="{FF2B5EF4-FFF2-40B4-BE49-F238E27FC236}">
                <a16:creationId xmlns:a16="http://schemas.microsoft.com/office/drawing/2014/main" id="{E09B78F2-CB48-B729-F45B-6DB13A4BA5DA}"/>
              </a:ext>
            </a:extLst>
          </p:cNvPr>
          <p:cNvSpPr>
            <a:spLocks noGrp="1"/>
          </p:cNvSpPr>
          <p:nvPr>
            <p:ph type="body" sz="quarter" idx="13"/>
          </p:nvPr>
        </p:nvSpPr>
        <p:spPr/>
        <p:txBody>
          <a:bodyPr/>
          <a:lstStyle/>
          <a:p>
            <a:endParaRPr lang="en-US" dirty="0"/>
          </a:p>
        </p:txBody>
      </p:sp>
      <p:sp>
        <p:nvSpPr>
          <p:cNvPr id="7" name="Slide Number Placeholder 4">
            <a:extLst>
              <a:ext uri="{FF2B5EF4-FFF2-40B4-BE49-F238E27FC236}">
                <a16:creationId xmlns:a16="http://schemas.microsoft.com/office/drawing/2014/main" id="{853DD846-8261-3F23-76F9-712F8758AFBA}"/>
              </a:ext>
            </a:extLst>
          </p:cNvPr>
          <p:cNvSpPr txBox="1">
            <a:spLocks/>
          </p:cNvSpPr>
          <p:nvPr/>
        </p:nvSpPr>
        <p:spPr>
          <a:xfrm>
            <a:off x="6553200" y="490220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5</a:t>
            </a:fld>
            <a:endParaRPr lang="en-US" dirty="0"/>
          </a:p>
        </p:txBody>
      </p:sp>
    </p:spTree>
    <p:extLst>
      <p:ext uri="{BB962C8B-B14F-4D97-AF65-F5344CB8AC3E}">
        <p14:creationId xmlns:p14="http://schemas.microsoft.com/office/powerpoint/2010/main" val="410859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C852-DA21-97AB-D024-ABCF68BA6184}"/>
              </a:ext>
            </a:extLst>
          </p:cNvPr>
          <p:cNvSpPr>
            <a:spLocks noGrp="1"/>
          </p:cNvSpPr>
          <p:nvPr>
            <p:ph type="title"/>
          </p:nvPr>
        </p:nvSpPr>
        <p:spPr/>
        <p:txBody>
          <a:bodyPr/>
          <a:lstStyle/>
          <a:p>
            <a:r>
              <a:rPr lang="en-US" dirty="0"/>
              <a:t>Where do you work?</a:t>
            </a:r>
          </a:p>
        </p:txBody>
      </p:sp>
      <p:sp>
        <p:nvSpPr>
          <p:cNvPr id="3" name="Content Placeholder 2">
            <a:extLst>
              <a:ext uri="{FF2B5EF4-FFF2-40B4-BE49-F238E27FC236}">
                <a16:creationId xmlns:a16="http://schemas.microsoft.com/office/drawing/2014/main" id="{240A2DB5-86B0-1231-7809-5A5ADD3B71E8}"/>
              </a:ext>
            </a:extLst>
          </p:cNvPr>
          <p:cNvSpPr>
            <a:spLocks noGrp="1"/>
          </p:cNvSpPr>
          <p:nvPr>
            <p:ph idx="1"/>
          </p:nvPr>
        </p:nvSpPr>
        <p:spPr/>
        <p:txBody>
          <a:bodyPr/>
          <a:lstStyle/>
          <a:p>
            <a:pPr marL="342900" indent="-342900">
              <a:buFont typeface="Arial" panose="020B0604020202020204" pitchFamily="34" charset="0"/>
              <a:buChar char="•"/>
            </a:pPr>
            <a:r>
              <a:rPr lang="en-US" dirty="0"/>
              <a:t>How big is the org?</a:t>
            </a:r>
          </a:p>
          <a:p>
            <a:pPr marL="342900" indent="-342900">
              <a:buFont typeface="Arial" panose="020B0604020202020204" pitchFamily="34" charset="0"/>
              <a:buChar char="•"/>
            </a:pPr>
            <a:r>
              <a:rPr lang="en-US" dirty="0"/>
              <a:t>Why design now?</a:t>
            </a:r>
          </a:p>
          <a:p>
            <a:pPr marL="342900" indent="-342900">
              <a:buFont typeface="Arial" panose="020B0604020202020204" pitchFamily="34" charset="0"/>
              <a:buChar char="•"/>
            </a:pPr>
            <a:r>
              <a:rPr lang="en-US" dirty="0"/>
              <a:t>Who is the executive sponsor for this role?</a:t>
            </a:r>
          </a:p>
          <a:p>
            <a:pPr marL="342900" indent="-342900">
              <a:buFont typeface="Arial" panose="020B0604020202020204" pitchFamily="34" charset="0"/>
              <a:buChar char="•"/>
            </a:pPr>
            <a:r>
              <a:rPr lang="en-US" dirty="0"/>
              <a:t>Does this organization have design experience?</a:t>
            </a:r>
          </a:p>
          <a:p>
            <a:pPr marL="342900" indent="-342900">
              <a:buFont typeface="Arial" panose="020B0604020202020204" pitchFamily="34" charset="0"/>
              <a:buChar char="•"/>
            </a:pPr>
            <a:r>
              <a:rPr lang="en-US" dirty="0"/>
              <a:t>How do they make decisions?</a:t>
            </a:r>
          </a:p>
        </p:txBody>
      </p:sp>
      <p:sp>
        <p:nvSpPr>
          <p:cNvPr id="4" name="Slide Number Placeholder 4">
            <a:extLst>
              <a:ext uri="{FF2B5EF4-FFF2-40B4-BE49-F238E27FC236}">
                <a16:creationId xmlns:a16="http://schemas.microsoft.com/office/drawing/2014/main" id="{FF862234-F478-61EF-AAE3-2984690CB30F}"/>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6</a:t>
            </a:fld>
            <a:endParaRPr lang="en-US" dirty="0"/>
          </a:p>
        </p:txBody>
      </p:sp>
    </p:spTree>
    <p:extLst>
      <p:ext uri="{BB962C8B-B14F-4D97-AF65-F5344CB8AC3E}">
        <p14:creationId xmlns:p14="http://schemas.microsoft.com/office/powerpoint/2010/main" val="408733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8E0A-6CDF-F35A-9B6B-EDFF6A804740}"/>
              </a:ext>
            </a:extLst>
          </p:cNvPr>
          <p:cNvSpPr>
            <a:spLocks noGrp="1"/>
          </p:cNvSpPr>
          <p:nvPr>
            <p:ph type="title"/>
          </p:nvPr>
        </p:nvSpPr>
        <p:spPr/>
        <p:txBody>
          <a:bodyPr/>
          <a:lstStyle/>
          <a:p>
            <a:r>
              <a:rPr lang="en-US" dirty="0"/>
              <a:t>Solo designers:</a:t>
            </a:r>
          </a:p>
        </p:txBody>
      </p:sp>
      <p:sp>
        <p:nvSpPr>
          <p:cNvPr id="3" name="Content Placeholder 2">
            <a:extLst>
              <a:ext uri="{FF2B5EF4-FFF2-40B4-BE49-F238E27FC236}">
                <a16:creationId xmlns:a16="http://schemas.microsoft.com/office/drawing/2014/main" id="{D418A1FE-E283-C2E9-3A00-62135B8690DC}"/>
              </a:ext>
            </a:extLst>
          </p:cNvPr>
          <p:cNvSpPr>
            <a:spLocks noGrp="1"/>
          </p:cNvSpPr>
          <p:nvPr>
            <p:ph sz="half" idx="1"/>
          </p:nvPr>
        </p:nvSpPr>
        <p:spPr/>
        <p:txBody>
          <a:bodyPr/>
          <a:lstStyle/>
          <a:p>
            <a:r>
              <a:rPr lang="en-US" sz="1800" dirty="0"/>
              <a:t>“Founder Designer”</a:t>
            </a:r>
          </a:p>
          <a:p>
            <a:pPr marL="342900" indent="-342900">
              <a:buFont typeface="Arial" panose="020B0604020202020204" pitchFamily="34" charset="0"/>
              <a:buChar char="•"/>
            </a:pPr>
            <a:r>
              <a:rPr lang="en-US" sz="1800" dirty="0"/>
              <a:t>Team is small</a:t>
            </a:r>
          </a:p>
          <a:p>
            <a:pPr marL="342900" indent="-342900">
              <a:buFont typeface="Arial" panose="020B0604020202020204" pitchFamily="34" charset="0"/>
              <a:buChar char="•"/>
            </a:pPr>
            <a:r>
              <a:rPr lang="en-US" sz="1800" dirty="0"/>
              <a:t>They do it all because they have to</a:t>
            </a:r>
          </a:p>
          <a:p>
            <a:pPr marL="342900" indent="-342900">
              <a:buFont typeface="Arial" panose="020B0604020202020204" pitchFamily="34" charset="0"/>
              <a:buChar char="•"/>
            </a:pPr>
            <a:r>
              <a:rPr lang="en-US" sz="1800" dirty="0"/>
              <a:t>Might be working with a design experienced team but few resources or</a:t>
            </a:r>
          </a:p>
          <a:p>
            <a:pPr marL="342900" indent="-342900">
              <a:buFont typeface="Arial" panose="020B0604020202020204" pitchFamily="34" charset="0"/>
              <a:buChar char="•"/>
            </a:pPr>
            <a:r>
              <a:rPr lang="en-US" sz="1800" dirty="0"/>
              <a:t>Might be part of a team who hired them because “we should”</a:t>
            </a:r>
          </a:p>
        </p:txBody>
      </p:sp>
      <p:sp>
        <p:nvSpPr>
          <p:cNvPr id="4" name="Content Placeholder 3">
            <a:extLst>
              <a:ext uri="{FF2B5EF4-FFF2-40B4-BE49-F238E27FC236}">
                <a16:creationId xmlns:a16="http://schemas.microsoft.com/office/drawing/2014/main" id="{656A3CAD-E471-C377-A3CF-6A848B075A2C}"/>
              </a:ext>
            </a:extLst>
          </p:cNvPr>
          <p:cNvSpPr>
            <a:spLocks noGrp="1"/>
          </p:cNvSpPr>
          <p:nvPr>
            <p:ph sz="half" idx="2"/>
          </p:nvPr>
        </p:nvSpPr>
        <p:spPr/>
        <p:txBody>
          <a:bodyPr/>
          <a:lstStyle/>
          <a:p>
            <a:r>
              <a:rPr lang="en-US" sz="2000" dirty="0"/>
              <a:t>“’UX/UI’ Designer”</a:t>
            </a:r>
          </a:p>
          <a:p>
            <a:pPr marL="342900" indent="-342900">
              <a:buFont typeface="Arial" panose="020B0604020202020204" pitchFamily="34" charset="0"/>
              <a:buChar char="•"/>
            </a:pPr>
            <a:r>
              <a:rPr lang="en-US" sz="2000" dirty="0"/>
              <a:t>Makes a lot of wireframes</a:t>
            </a:r>
          </a:p>
          <a:p>
            <a:pPr marL="342900" indent="-342900">
              <a:buFont typeface="Arial" panose="020B0604020202020204" pitchFamily="34" charset="0"/>
              <a:buChar char="•"/>
            </a:pPr>
            <a:r>
              <a:rPr lang="en-US" sz="2000" dirty="0"/>
              <a:t>Might make prototypes</a:t>
            </a:r>
          </a:p>
          <a:p>
            <a:pPr marL="342900" indent="-342900">
              <a:buFont typeface="Arial" panose="020B0604020202020204" pitchFamily="34" charset="0"/>
              <a:buChar char="•"/>
            </a:pPr>
            <a:r>
              <a:rPr lang="en-US" sz="2000" dirty="0"/>
              <a:t>Might do usability testing</a:t>
            </a:r>
          </a:p>
          <a:p>
            <a:pPr marL="342900" indent="-342900">
              <a:buFont typeface="Arial" panose="020B0604020202020204" pitchFamily="34" charset="0"/>
              <a:buChar char="•"/>
            </a:pPr>
            <a:r>
              <a:rPr lang="en-US" sz="2000" dirty="0"/>
              <a:t>Doesn’t do end-to-end design work (no discovery, no IA, </a:t>
            </a:r>
            <a:r>
              <a:rPr lang="en-US" sz="2000" dirty="0" err="1"/>
              <a:t>etc</a:t>
            </a:r>
            <a:r>
              <a:rPr lang="en-US" sz="2000" dirty="0"/>
              <a:t>)</a:t>
            </a:r>
          </a:p>
          <a:p>
            <a:pPr marL="342900" indent="-342900">
              <a:buFont typeface="Arial" panose="020B0604020202020204" pitchFamily="34" charset="0"/>
              <a:buChar char="•"/>
            </a:pPr>
            <a:r>
              <a:rPr lang="en-US" sz="2000" dirty="0"/>
              <a:t>Team/leadership “doesn’t get it”</a:t>
            </a:r>
          </a:p>
        </p:txBody>
      </p:sp>
      <p:sp>
        <p:nvSpPr>
          <p:cNvPr id="5" name="Slide Number Placeholder 4">
            <a:extLst>
              <a:ext uri="{FF2B5EF4-FFF2-40B4-BE49-F238E27FC236}">
                <a16:creationId xmlns:a16="http://schemas.microsoft.com/office/drawing/2014/main" id="{4FEB0F9A-AB40-9909-5DFA-392846AD6353}"/>
              </a:ext>
            </a:extLst>
          </p:cNvPr>
          <p:cNvSpPr>
            <a:spLocks noGrp="1"/>
          </p:cNvSpPr>
          <p:nvPr>
            <p:ph type="sldNum" sz="quarter" idx="12"/>
          </p:nvPr>
        </p:nvSpPr>
        <p:spPr/>
        <p:txBody>
          <a:bodyPr/>
          <a:lstStyle/>
          <a:p>
            <a:fld id="{027BF9A6-4153-CD4E-8F55-8E0136569F8B}" type="slidenum">
              <a:rPr lang="en-US" smtClean="0"/>
              <a:t>7</a:t>
            </a:fld>
            <a:endParaRPr lang="en-US" dirty="0"/>
          </a:p>
        </p:txBody>
      </p:sp>
    </p:spTree>
    <p:extLst>
      <p:ext uri="{BB962C8B-B14F-4D97-AF65-F5344CB8AC3E}">
        <p14:creationId xmlns:p14="http://schemas.microsoft.com/office/powerpoint/2010/main" val="1509456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7C1A-73EA-430C-3A11-545413006484}"/>
              </a:ext>
            </a:extLst>
          </p:cNvPr>
          <p:cNvSpPr>
            <a:spLocks noGrp="1"/>
          </p:cNvSpPr>
          <p:nvPr>
            <p:ph type="title"/>
          </p:nvPr>
        </p:nvSpPr>
        <p:spPr/>
        <p:txBody>
          <a:bodyPr/>
          <a:lstStyle/>
          <a:p>
            <a:r>
              <a:rPr lang="en-US" dirty="0"/>
              <a:t>Understand Your Org’s Maturity</a:t>
            </a:r>
          </a:p>
        </p:txBody>
      </p:sp>
      <p:sp>
        <p:nvSpPr>
          <p:cNvPr id="3" name="Text Placeholder 2">
            <a:extLst>
              <a:ext uri="{FF2B5EF4-FFF2-40B4-BE49-F238E27FC236}">
                <a16:creationId xmlns:a16="http://schemas.microsoft.com/office/drawing/2014/main" id="{DEFD637E-7981-62D8-C704-B861C8272CBA}"/>
              </a:ext>
            </a:extLst>
          </p:cNvPr>
          <p:cNvSpPr>
            <a:spLocks noGrp="1"/>
          </p:cNvSpPr>
          <p:nvPr>
            <p:ph type="body" idx="1"/>
          </p:nvPr>
        </p:nvSpPr>
        <p:spPr/>
        <p:txBody>
          <a:bodyPr/>
          <a:lstStyle/>
          <a:p>
            <a:r>
              <a:rPr lang="en-US" dirty="0"/>
              <a:t>There are many models</a:t>
            </a:r>
          </a:p>
        </p:txBody>
      </p:sp>
      <p:sp>
        <p:nvSpPr>
          <p:cNvPr id="4" name="Slide Number Placeholder 3">
            <a:extLst>
              <a:ext uri="{FF2B5EF4-FFF2-40B4-BE49-F238E27FC236}">
                <a16:creationId xmlns:a16="http://schemas.microsoft.com/office/drawing/2014/main" id="{390864EE-9F55-2B63-1FE2-F5038E13A704}"/>
              </a:ext>
            </a:extLst>
          </p:cNvPr>
          <p:cNvSpPr>
            <a:spLocks noGrp="1"/>
          </p:cNvSpPr>
          <p:nvPr>
            <p:ph type="sldNum" sz="quarter" idx="12"/>
          </p:nvPr>
        </p:nvSpPr>
        <p:spPr/>
        <p:txBody>
          <a:bodyPr/>
          <a:lstStyle/>
          <a:p>
            <a:fld id="{027BF9A6-4153-CD4E-8F55-8E0136569F8B}" type="slidenum">
              <a:rPr lang="en-US" smtClean="0"/>
              <a:t>8</a:t>
            </a:fld>
            <a:endParaRPr lang="en-US"/>
          </a:p>
        </p:txBody>
      </p:sp>
    </p:spTree>
    <p:extLst>
      <p:ext uri="{BB962C8B-B14F-4D97-AF65-F5344CB8AC3E}">
        <p14:creationId xmlns:p14="http://schemas.microsoft.com/office/powerpoint/2010/main" val="377914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9F5E-C98E-634E-93E4-73EA556CA48A}"/>
              </a:ext>
            </a:extLst>
          </p:cNvPr>
          <p:cNvSpPr>
            <a:spLocks noGrp="1"/>
          </p:cNvSpPr>
          <p:nvPr>
            <p:ph type="title"/>
          </p:nvPr>
        </p:nvSpPr>
        <p:spPr/>
        <p:txBody>
          <a:bodyPr/>
          <a:lstStyle/>
          <a:p>
            <a:r>
              <a:rPr lang="en-US" dirty="0"/>
              <a:t>What is UX Maturity?</a:t>
            </a:r>
          </a:p>
        </p:txBody>
      </p:sp>
      <p:sp>
        <p:nvSpPr>
          <p:cNvPr id="3" name="Content Placeholder 2">
            <a:extLst>
              <a:ext uri="{FF2B5EF4-FFF2-40B4-BE49-F238E27FC236}">
                <a16:creationId xmlns:a16="http://schemas.microsoft.com/office/drawing/2014/main" id="{B288B5BC-FF43-ED4B-B6CD-7B1D36CAAF70}"/>
              </a:ext>
            </a:extLst>
          </p:cNvPr>
          <p:cNvSpPr>
            <a:spLocks noGrp="1"/>
          </p:cNvSpPr>
          <p:nvPr>
            <p:ph idx="1"/>
          </p:nvPr>
        </p:nvSpPr>
        <p:spPr/>
        <p:txBody>
          <a:bodyPr/>
          <a:lstStyle/>
          <a:p>
            <a:r>
              <a:rPr lang="en-US" dirty="0"/>
              <a:t>As teams adopt UX practices, they embark on a journey toward meeting user needs effectively</a:t>
            </a:r>
          </a:p>
        </p:txBody>
      </p:sp>
      <p:sp>
        <p:nvSpPr>
          <p:cNvPr id="4" name="Slide Number Placeholder 4">
            <a:extLst>
              <a:ext uri="{FF2B5EF4-FFF2-40B4-BE49-F238E27FC236}">
                <a16:creationId xmlns:a16="http://schemas.microsoft.com/office/drawing/2014/main" id="{542FAF1D-9DC6-2AEA-1458-0179E7A1D8E4}"/>
              </a:ext>
            </a:extLst>
          </p:cNvPr>
          <p:cNvSpPr txBox="1">
            <a:spLocks/>
          </p:cNvSpPr>
          <p:nvPr/>
        </p:nvSpPr>
        <p:spPr>
          <a:xfrm>
            <a:off x="6553200" y="4857750"/>
            <a:ext cx="21336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27BF9A6-4153-CD4E-8F55-8E0136569F8B}" type="slidenum">
              <a:rPr lang="en-US" smtClean="0"/>
              <a:pPr algn="r"/>
              <a:t>9</a:t>
            </a:fld>
            <a:endParaRPr lang="en-US" dirty="0"/>
          </a:p>
        </p:txBody>
      </p:sp>
    </p:spTree>
    <p:extLst>
      <p:ext uri="{BB962C8B-B14F-4D97-AF65-F5344CB8AC3E}">
        <p14:creationId xmlns:p14="http://schemas.microsoft.com/office/powerpoint/2010/main" val="4094617892"/>
      </p:ext>
    </p:extLst>
  </p:cSld>
  <p:clrMapOvr>
    <a:masterClrMapping/>
  </p:clrMapOvr>
</p:sld>
</file>

<file path=ppt/theme/theme1.xml><?xml version="1.0" encoding="utf-8"?>
<a:theme xmlns:a="http://schemas.openxmlformats.org/drawingml/2006/main" name="USCIS_Ribbon_PPT_Temp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OI of CX-Measuring Success" id="{B4641FE8-B15B-EA48-BF6F-3FFBC9C7DF91}" vid="{571DAB38-7DD7-714D-9739-FC2C75CE53F5}"/>
    </a:ext>
  </a:extLst>
</a:theme>
</file>

<file path=ppt/theme/theme2.xml><?xml version="1.0" encoding="utf-8"?>
<a:theme xmlns:a="http://schemas.openxmlformats.org/drawingml/2006/main" name="Text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OI of CX-Measuring Success" id="{B4641FE8-B15B-EA48-BF6F-3FFBC9C7DF91}" vid="{88A5F99E-6786-104D-A76D-47396A30F4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ED48E82F48C34EBA514B4B97E69D49" ma:contentTypeVersion="4" ma:contentTypeDescription="Create a new document." ma:contentTypeScope="" ma:versionID="715c37d70c9b2df34801107b1033aecf">
  <xsd:schema xmlns:xsd="http://www.w3.org/2001/XMLSchema" xmlns:xs="http://www.w3.org/2001/XMLSchema" xmlns:p="http://schemas.microsoft.com/office/2006/metadata/properties" xmlns:ns2="046c6da3-23de-4e4e-ab33-3ce7f33d0f0d" xmlns:ns3="7d94eb82-c6be-466f-b993-0d254964e809" targetNamespace="http://schemas.microsoft.com/office/2006/metadata/properties" ma:root="true" ma:fieldsID="c1c360ff092d5a90a5eade1c477ca109" ns2:_="" ns3:_="">
    <xsd:import namespace="046c6da3-23de-4e4e-ab33-3ce7f33d0f0d"/>
    <xsd:import namespace="7d94eb82-c6be-466f-b993-0d254964e809"/>
    <xsd:element name="properties">
      <xsd:complexType>
        <xsd:sequence>
          <xsd:element name="documentManagement">
            <xsd:complexType>
              <xsd:all>
                <xsd:element ref="ns2:Document_x0020_Type" minOccurs="0"/>
                <xsd:element ref="ns2:Printing_x0020_Type" minOccurs="0"/>
                <xsd:element ref="ns2:File_x0020_Type0"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c6da3-23de-4e4e-ab33-3ce7f33d0f0d" elementFormDefault="qualified">
    <xsd:import namespace="http://schemas.microsoft.com/office/2006/documentManagement/types"/>
    <xsd:import namespace="http://schemas.microsoft.com/office/infopath/2007/PartnerControls"/>
    <xsd:element name="Document_x0020_Type" ma:index="8" nillable="true" ma:displayName="Document Type" ma:format="Dropdown" ma:internalName="Document_x0020_Type">
      <xsd:simpleType>
        <xsd:restriction base="dms:Choice">
          <xsd:enumeration value="Presentation"/>
          <xsd:enumeration value="Certificate"/>
          <xsd:enumeration value="Presentation"/>
          <xsd:enumeration value="Poster"/>
          <xsd:enumeration value="Flier"/>
          <xsd:enumeration value="Newsletter"/>
          <xsd:enumeration value="Ceremony"/>
          <xsd:enumeration value="Memoranda"/>
          <xsd:enumeration value="Envelope"/>
          <xsd:enumeration value="Letterhead"/>
          <xsd:enumeration value="Brochure"/>
        </xsd:restriction>
      </xsd:simpleType>
    </xsd:element>
    <xsd:element name="Printing_x0020_Type" ma:index="9" nillable="true" ma:displayName="Printing Type" ma:format="Dropdown" ma:internalName="Printing_x0020_Type">
      <xsd:simpleType>
        <xsd:restriction base="dms:Choice">
          <xsd:enumeration value="Desktop"/>
          <xsd:enumeration value="Offset"/>
          <xsd:enumeration value="Both"/>
          <xsd:enumeration value="Other"/>
          <xsd:enumeration value="Not Applicable"/>
        </xsd:restriction>
      </xsd:simpleType>
    </xsd:element>
    <xsd:element name="File_x0020_Type0" ma:index="10" nillable="true" ma:displayName="File Type" ma:format="Dropdown" ma:internalName="File_x0020_Type0">
      <xsd:simpleType>
        <xsd:restriction base="dms:Choice">
          <xsd:enumeration value="PDF"/>
          <xsd:enumeration value="Publisher"/>
          <xsd:enumeration value="PowerPoint"/>
          <xsd:enumeration value="PNG"/>
        </xsd:restriction>
      </xsd:simpleType>
    </xsd:element>
  </xsd:schema>
  <xsd:schema xmlns:xsd="http://www.w3.org/2001/XMLSchema" xmlns:xs="http://www.w3.org/2001/XMLSchema" xmlns:dms="http://schemas.microsoft.com/office/2006/documentManagement/types" xmlns:pc="http://schemas.microsoft.com/office/infopath/2007/PartnerControls" targetNamespace="7d94eb82-c6be-466f-b993-0d254964e809"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rinting_x0020_Type xmlns="046c6da3-23de-4e4e-ab33-3ce7f33d0f0d" xsi:nil="true"/>
    <File_x0020_Type0 xmlns="046c6da3-23de-4e4e-ab33-3ce7f33d0f0d">PowerPoint</File_x0020_Type0>
    <Document_x0020_Type xmlns="046c6da3-23de-4e4e-ab33-3ce7f33d0f0d">Presentation</Docum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878171-CDD4-4F66-9F99-3AAA86542FF0}">
  <ds:schemaRefs>
    <ds:schemaRef ds:uri="046c6da3-23de-4e4e-ab33-3ce7f33d0f0d"/>
    <ds:schemaRef ds:uri="7d94eb82-c6be-466f-b993-0d254964e80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6A63953-9009-49F9-84C1-F259C7EF06D8}">
  <ds:schemaRefs>
    <ds:schemaRef ds:uri="http://schemas.microsoft.com/office/2006/metadata/properties"/>
    <ds:schemaRef ds:uri="7d94eb82-c6be-466f-b993-0d254964e809"/>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46c6da3-23de-4e4e-ab33-3ce7f33d0f0d"/>
  </ds:schemaRefs>
</ds:datastoreItem>
</file>

<file path=customXml/itemProps3.xml><?xml version="1.0" encoding="utf-8"?>
<ds:datastoreItem xmlns:ds="http://schemas.openxmlformats.org/officeDocument/2006/customXml" ds:itemID="{ADA4B796-BE85-45E5-8FB9-5CD75EE1DF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USCIS_Ribbon_PPT_Temp_V1</Template>
  <TotalTime>114</TotalTime>
  <Words>1740</Words>
  <Application>Microsoft Macintosh PowerPoint</Application>
  <PresentationFormat>On-screen Show (16:9)</PresentationFormat>
  <Paragraphs>239</Paragraphs>
  <Slides>44</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Arial</vt:lpstr>
      <vt:lpstr>Calibri</vt:lpstr>
      <vt:lpstr>Source Sans Pro</vt:lpstr>
      <vt:lpstr>Source Sans Pro Semibold</vt:lpstr>
      <vt:lpstr>USCIS_Ribbon_PPT_Temp_V1</vt:lpstr>
      <vt:lpstr>Text Master</vt:lpstr>
      <vt:lpstr>You Are The User: Recognizing Systemic Challenges for the Design Team of One</vt:lpstr>
      <vt:lpstr>About Me</vt:lpstr>
      <vt:lpstr>Contents</vt:lpstr>
      <vt:lpstr>Problem Statement</vt:lpstr>
      <vt:lpstr>Understand Your Environment</vt:lpstr>
      <vt:lpstr>Where do you work?</vt:lpstr>
      <vt:lpstr>Solo designers:</vt:lpstr>
      <vt:lpstr>Understand Your Org’s Maturity</vt:lpstr>
      <vt:lpstr>What is UX Maturity?</vt:lpstr>
      <vt:lpstr>Maturity Framework</vt:lpstr>
      <vt:lpstr>What to think about</vt:lpstr>
      <vt:lpstr>Lower Maturity Stages:  Commonly Team of 1 (1/3)</vt:lpstr>
      <vt:lpstr>Lower Maturity Stages:  Commonly Team of 1 (2/3) </vt:lpstr>
      <vt:lpstr>Lower Maturity Stages:  Commonly Team of 1 (3/3) </vt:lpstr>
      <vt:lpstr>Higher Maturity Stages –  Not usually 1 designer (1/3) </vt:lpstr>
      <vt:lpstr>Higher Maturity Stages –  Not usually 1 designer (2/3)</vt:lpstr>
      <vt:lpstr>Higher Maturity Stages –  Not usually 1 designer (3/3)</vt:lpstr>
      <vt:lpstr>Teams pass through each  stage before getting to the next.</vt:lpstr>
      <vt:lpstr>Stage 1: Absent – “UX/UI”</vt:lpstr>
      <vt:lpstr>Stage 2: Limited – “Lone Wolves”</vt:lpstr>
      <vt:lpstr>Stage 3: Emergent – Team or Agency Staffing</vt:lpstr>
      <vt:lpstr>Reflection:  Why are you a team of one?</vt:lpstr>
      <vt:lpstr>Stage 4: Structured</vt:lpstr>
      <vt:lpstr>Stage 5: Integrated</vt:lpstr>
      <vt:lpstr>Stage 6: User Driven</vt:lpstr>
      <vt:lpstr>Reflection:  Where is your next stage?  What is reasonable?</vt:lpstr>
      <vt:lpstr>Tailor Your Communication</vt:lpstr>
      <vt:lpstr>More mature environments</vt:lpstr>
      <vt:lpstr>Lower maturity environments</vt:lpstr>
      <vt:lpstr>Bake in teaching and learning</vt:lpstr>
      <vt:lpstr>Keep the big picture in mind.</vt:lpstr>
      <vt:lpstr>Learn and Iterate</vt:lpstr>
      <vt:lpstr>Reflect</vt:lpstr>
      <vt:lpstr>Balance</vt:lpstr>
      <vt:lpstr>Plan</vt:lpstr>
      <vt:lpstr>Share</vt:lpstr>
      <vt:lpstr>Grow</vt:lpstr>
      <vt:lpstr>Understand Yourself</vt:lpstr>
      <vt:lpstr>How’s it feeling?</vt:lpstr>
      <vt:lpstr>The Starter</vt:lpstr>
      <vt:lpstr>The Builder</vt:lpstr>
      <vt:lpstr>The Maintainer</vt:lpstr>
      <vt:lpstr>Are you aligned?</vt:lpstr>
      <vt:lpstr>Keep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Are The User: Recognizing Systemic Challenges for the Design Team of One</dc:title>
  <dc:creator>Damewood, Amanda F</dc:creator>
  <cp:lastModifiedBy>Microsoft Office User</cp:lastModifiedBy>
  <cp:revision>7</cp:revision>
  <dcterms:created xsi:type="dcterms:W3CDTF">2022-06-01T12:32:56Z</dcterms:created>
  <dcterms:modified xsi:type="dcterms:W3CDTF">2022-06-03T20:33:55Z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0x010100CAED48E82F48C34EBA514B4B97E69D49</vt:lpwstr>
  </property>
  <property fmtid="{D5CDD505-2E9C-101B-9397-08002B2CF9AE}" pid="3" name="Order">
    <vt:r8>2900</vt:r8>
  </property>
</Properties>
</file>