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5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72" r:id="rId16"/>
    <p:sldId id="268" r:id="rId17"/>
    <p:sldId id="278" r:id="rId18"/>
    <p:sldId id="274" r:id="rId19"/>
    <p:sldId id="273" r:id="rId20"/>
    <p:sldId id="275" r:id="rId21"/>
    <p:sldId id="276" r:id="rId22"/>
    <p:sldId id="281" r:id="rId23"/>
    <p:sldId id="277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Segoe UI" panose="020B0502040204020203" pitchFamily="34" charset="0"/>
      <p:regular r:id="rId34"/>
      <p:bold r:id="rId35"/>
      <p:italic r:id="rId36"/>
      <p:boldItalic r:id="rId37"/>
    </p:embeddedFont>
    <p:embeddedFont>
      <p:font typeface="Source Sans Pro" panose="020B0503030403020204" pitchFamily="34" charset="0"/>
      <p:regular r:id="rId38"/>
      <p:bold r:id="rId39"/>
      <p:italic r:id="rId4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rin Elzi" initials="" lastIdx="1" clrIdx="0"/>
  <p:cmAuthor id="1" name="CHISNELL, DANA" initials="CD" lastIdx="3" clrIdx="1">
    <p:extLst>
      <p:ext uri="{19B8F6BF-5375-455C-9EA6-DF929625EA0E}">
        <p15:presenceInfo xmlns:p15="http://schemas.microsoft.com/office/powerpoint/2012/main" userId="S::dana.chisnell@hq.dhs.gov::543916cd-c2ce-4b2e-962b-43970ed31f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3042"/>
    <a:srgbClr val="357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8"/>
    <p:restoredTop sz="74792"/>
  </p:normalViewPr>
  <p:slideViewPr>
    <p:cSldViewPr snapToGrid="0">
      <p:cViewPr varScale="1">
        <p:scale>
          <a:sx n="109" d="100"/>
          <a:sy n="109" d="100"/>
        </p:scale>
        <p:origin x="148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5-12T20:31:32.490" idx="1">
    <p:pos x="196" y="280"/>
    <p:text>I think from our meeting we talked about me covering the form being a hold over from IRB/higher ed (first part), Dana will cover the DEI implications, and Shannon will talk about privacy - feel free to reword or change!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Dana kicks off 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3f8704c9a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3f8704c9a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Dana covers this and the next 2 slides 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3f8704c9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3f8704c9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3f8704c9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3f8704c9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3f8704c9a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3f8704c9a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Shannon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3f8704c9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3f8704c9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3f8704c9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3f8704c9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2638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3f8704c9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3f8704c9a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3f8704c9a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3f8704c9a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0185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3f8704c9a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3f8704c9a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4607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3f8704c9a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3f8704c9a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445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Dana walks through the journey closes with a statement about how the power imbalance is bonkers and the consent step probably messed up the veracity / usefulness of the data</a:t>
            </a:r>
          </a:p>
        </p:txBody>
      </p:sp>
    </p:spTree>
    <p:extLst>
      <p:ext uri="{BB962C8B-B14F-4D97-AF65-F5344CB8AC3E}">
        <p14:creationId xmlns:p14="http://schemas.microsoft.com/office/powerpoint/2010/main" val="10267610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3f8704c9a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3f8704c9a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4377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Dana </a:t>
            </a:r>
          </a:p>
        </p:txBody>
      </p:sp>
    </p:spTree>
    <p:extLst>
      <p:ext uri="{BB962C8B-B14F-4D97-AF65-F5344CB8AC3E}">
        <p14:creationId xmlns:p14="http://schemas.microsoft.com/office/powerpoint/2010/main" val="4223669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3d01fa62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3d01fa62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Erin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3f8704c9a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3f8704c9a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Erin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3f8704c9a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3f8704c9a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Erin covers this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3d01fa62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3d01fa62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3d01fa62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3d01fa62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Erin</a:t>
            </a:r>
            <a:r>
              <a:rPr lang="en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In UX the human isn’t the subject. The design is.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3d01fa62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3d01fa62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3f8704c9a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3f8704c9a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IRBs exist to protect the institution by safeguarding human subjects in clinical and other types of studies where the human is the subject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5191-0569-4DC4-91C0-32BE2B3AB9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"/>
            <a:ext cx="9143999" cy="51434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1509" y="2074665"/>
            <a:ext cx="4665076" cy="994172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2163523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976" y="1496600"/>
            <a:ext cx="6856048" cy="46166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000" b="1" i="0" kern="1200" cap="none" spc="-38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47231" y="2445529"/>
            <a:ext cx="5849540" cy="115106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3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499687"/>
            <a:ext cx="9144000" cy="64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059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9807" y="536971"/>
            <a:ext cx="4857750" cy="89177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750"/>
              </a:spcBef>
              <a:defRPr sz="3000" b="1" spc="-38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99807" y="1428750"/>
            <a:ext cx="4857750" cy="24574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350" b="1">
                <a:solidFill>
                  <a:schemeClr val="bg1"/>
                </a:solidFill>
              </a:defRPr>
            </a:lvl1pPr>
            <a:lvl2pPr marL="171450" indent="-171450">
              <a:lnSpc>
                <a:spcPct val="100000"/>
              </a:lnSpc>
              <a:spcBef>
                <a:spcPts val="750"/>
              </a:spcBef>
              <a:defRPr sz="135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35759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945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9435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218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500" y="536971"/>
            <a:ext cx="4857750" cy="89177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750"/>
              </a:spcBef>
              <a:defRPr sz="3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1428750"/>
            <a:ext cx="4755697" cy="24574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350" b="1">
                <a:solidFill>
                  <a:schemeClr val="bg1"/>
                </a:solidFill>
              </a:defRPr>
            </a:lvl1pPr>
            <a:lvl2pPr marL="171450">
              <a:lnSpc>
                <a:spcPct val="100000"/>
              </a:lnSpc>
              <a:spcBef>
                <a:spcPts val="750"/>
              </a:spcBef>
              <a:defRPr sz="135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0374" y="0"/>
            <a:ext cx="357362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7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976" y="1496600"/>
            <a:ext cx="6856048" cy="46166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000" b="1" i="0" kern="1200" cap="none" spc="-3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47231" y="2445529"/>
            <a:ext cx="5849540" cy="115106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261991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>
          <p15:clr>
            <a:srgbClr val="5ACBF0"/>
          </p15:clr>
        </p15:guide>
        <p15:guide id="4" orient="horz" pos="24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500" y="536973"/>
            <a:ext cx="7943850" cy="484749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750"/>
              </a:spcBef>
              <a:defRPr sz="3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501" y="1074422"/>
            <a:ext cx="8000999" cy="86867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bg1"/>
                </a:solidFill>
              </a:defRPr>
            </a:lvl1pPr>
            <a:lvl2pPr marL="171450">
              <a:lnSpc>
                <a:spcPct val="100000"/>
              </a:lnSpc>
              <a:spcBef>
                <a:spcPts val="750"/>
              </a:spcBef>
              <a:defRPr sz="135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568036" y="1943747"/>
            <a:ext cx="8000999" cy="2125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492689"/>
            <a:ext cx="9144000" cy="65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222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9807" y="536971"/>
            <a:ext cx="4857750" cy="89177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750"/>
              </a:spcBef>
              <a:defRPr sz="3000" b="1" spc="-38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99807" y="1428750"/>
            <a:ext cx="4857750" cy="24574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350" b="1">
                <a:solidFill>
                  <a:schemeClr val="bg1"/>
                </a:solidFill>
              </a:defRPr>
            </a:lvl1pPr>
            <a:lvl2pPr marL="171450" indent="-171450">
              <a:lnSpc>
                <a:spcPct val="100000"/>
              </a:lnSpc>
              <a:spcBef>
                <a:spcPts val="750"/>
              </a:spcBef>
              <a:defRPr sz="135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35759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2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500" y="536973"/>
            <a:ext cx="7943850" cy="484749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750"/>
              </a:spcBef>
              <a:defRPr sz="3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501" y="1074422"/>
            <a:ext cx="8000999" cy="6955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bg1"/>
                </a:solidFill>
              </a:defRPr>
            </a:lvl1pPr>
            <a:lvl2pPr marL="171450">
              <a:lnSpc>
                <a:spcPct val="100000"/>
              </a:lnSpc>
              <a:spcBef>
                <a:spcPts val="750"/>
              </a:spcBef>
              <a:defRPr sz="135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571501" y="1776847"/>
            <a:ext cx="8000999" cy="2507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499687"/>
            <a:ext cx="9144000" cy="64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430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500" y="536972"/>
            <a:ext cx="4000500" cy="89177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750"/>
              </a:spcBef>
              <a:defRPr sz="3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1428750"/>
            <a:ext cx="4000500" cy="24574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350" b="1"/>
            </a:lvl1pPr>
            <a:lvl2pPr marL="171450">
              <a:lnSpc>
                <a:spcPct val="100000"/>
              </a:lnSpc>
              <a:spcBef>
                <a:spcPts val="750"/>
              </a:spcBef>
              <a:defRPr sz="135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43500" y="536972"/>
            <a:ext cx="3429000" cy="177165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43500" y="2479156"/>
            <a:ext cx="3429000" cy="177165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485691"/>
            <a:ext cx="9144000" cy="65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3911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36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500" y="536971"/>
            <a:ext cx="4857750" cy="89177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750"/>
              </a:spcBef>
              <a:defRPr sz="3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1428750"/>
            <a:ext cx="4857750" cy="24574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350" b="1">
                <a:solidFill>
                  <a:schemeClr val="bg1"/>
                </a:solidFill>
              </a:defRPr>
            </a:lvl1pPr>
            <a:lvl2pPr marL="171450">
              <a:lnSpc>
                <a:spcPct val="100000"/>
              </a:lnSpc>
              <a:spcBef>
                <a:spcPts val="750"/>
              </a:spcBef>
              <a:defRPr sz="135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0374" y="0"/>
            <a:ext cx="357362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0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976" y="1496600"/>
            <a:ext cx="6856048" cy="46166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000" b="1" i="0" kern="1200" cap="none" spc="-3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47231" y="2445529"/>
            <a:ext cx="5849540" cy="115106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4375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>
          <p15:clr>
            <a:srgbClr val="5ACBF0"/>
          </p15:clr>
        </p15:guide>
        <p15:guide id="4" orient="horz" pos="24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563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chives.gov/files/records-mgmt/grs/grs-trs33-sch-only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mcHarg.shannon.M@dol.gov" TargetMode="External"/><Relationship Id="rId2" Type="http://schemas.openxmlformats.org/officeDocument/2006/relationships/hyperlink" Target="mailto:dana.chisnell@hq.dhs.gov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erin.Elzi@onrr.go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333374" y="202394"/>
            <a:ext cx="8683963" cy="14003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dirty="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Reconsidering the Consent Form:</a:t>
            </a:r>
            <a:br>
              <a:rPr lang="en-US" b="1" dirty="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US" b="1" dirty="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Least User-Friendly Aspect of UX Research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E38B3-26F2-DAF1-829A-7E8B87F21B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2786" y="1602747"/>
            <a:ext cx="8105775" cy="581025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3578AF"/>
                </a:solidFill>
                <a:effectLst/>
                <a:latin typeface="Arial" panose="020B0604020202020204" pitchFamily="34" charset="0"/>
              </a:rPr>
              <a:t>2023 Government UX Summit</a:t>
            </a:r>
            <a:r>
              <a:rPr lang="en-US" sz="1600" b="1" dirty="0">
                <a:solidFill>
                  <a:srgbClr val="3578AF"/>
                </a:solidFill>
              </a:rPr>
              <a:t>: </a:t>
            </a:r>
            <a:r>
              <a:rPr lang="en-US" sz="1600" b="1" i="0" u="none" strike="noStrike" dirty="0">
                <a:solidFill>
                  <a:srgbClr val="3578AF"/>
                </a:solidFill>
                <a:effectLst/>
                <a:latin typeface="Arial" panose="020B0604020202020204" pitchFamily="34" charset="0"/>
              </a:rPr>
              <a:t>June 14, 2023</a:t>
            </a:r>
            <a:endParaRPr lang="en-US" sz="1600" b="1" dirty="0">
              <a:solidFill>
                <a:srgbClr val="3578AF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69" name="Google Shape;69;p16"/>
          <p:cNvSpPr txBox="1"/>
          <p:nvPr/>
        </p:nvSpPr>
        <p:spPr>
          <a:xfrm>
            <a:off x="79038" y="2571749"/>
            <a:ext cx="2747750" cy="1564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Dana Chisnell</a:t>
            </a:r>
            <a:endParaRPr sz="1600" b="1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Acting Executive Director for Customer Experience</a:t>
            </a:r>
          </a:p>
          <a:p>
            <a:pPr marL="45720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Department of Homeland Security (DHS)</a:t>
            </a:r>
            <a:endParaRPr sz="1200" dirty="0"/>
          </a:p>
        </p:txBody>
      </p:sp>
      <p:sp>
        <p:nvSpPr>
          <p:cNvPr id="70" name="Google Shape;70;p16"/>
          <p:cNvSpPr txBox="1"/>
          <p:nvPr/>
        </p:nvSpPr>
        <p:spPr>
          <a:xfrm>
            <a:off x="2960137" y="2540325"/>
            <a:ext cx="2931075" cy="2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Shannon McHarg</a:t>
            </a:r>
            <a:endParaRPr sz="1600" b="1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User Experience Designer</a:t>
            </a:r>
          </a:p>
          <a:p>
            <a:pPr marL="45720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Department of Labor (DOL), Office of the Chief Information Officer (OCIO)</a:t>
            </a:r>
            <a:endParaRPr sz="1200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3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16"/>
          <p:cNvSpPr txBox="1"/>
          <p:nvPr/>
        </p:nvSpPr>
        <p:spPr>
          <a:xfrm>
            <a:off x="6086261" y="2364088"/>
            <a:ext cx="2931076" cy="2296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Erin Elzi</a:t>
            </a:r>
            <a:endParaRPr sz="1600" b="1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Digital Services Specialist</a:t>
            </a:r>
          </a:p>
          <a:p>
            <a:pPr marL="45720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Department of the Interior (DOI), Office of Natural Resources Revenue (ONRR)</a:t>
            </a:r>
            <a:endParaRPr sz="1200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3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EFB89F-46C6-1C44-7AAB-4E2A1F204ABE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633900" y="2412489"/>
            <a:ext cx="7895249" cy="461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How do we get true </a:t>
            </a:r>
            <a:br>
              <a:rPr lang="en" sz="4000" dirty="0"/>
            </a:br>
            <a:r>
              <a:rPr lang="en" sz="4000" dirty="0"/>
              <a:t>informed consent?</a:t>
            </a:r>
            <a:endParaRPr sz="40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25D22DC-F21B-24BD-86B7-132497449ECC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409575" y="536971"/>
            <a:ext cx="5019675" cy="8917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578AF"/>
                </a:solidFill>
              </a:rPr>
              <a:t>Participants don’t know what they’re consenting to</a:t>
            </a:r>
            <a:endParaRPr dirty="0">
              <a:solidFill>
                <a:srgbClr val="3578AF"/>
              </a:solidFill>
            </a:endParaRPr>
          </a:p>
        </p:txBody>
      </p:sp>
      <p:sp>
        <p:nvSpPr>
          <p:cNvPr id="122" name="Google Shape;122;p25"/>
          <p:cNvSpPr txBox="1">
            <a:spLocks noGrp="1"/>
          </p:cNvSpPr>
          <p:nvPr>
            <p:ph type="body" sz="quarter" idx="11"/>
          </p:nvPr>
        </p:nvSpPr>
        <p:spPr>
          <a:xfrm>
            <a:off x="247650" y="1647825"/>
            <a:ext cx="5181600" cy="3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dirty="0"/>
              <a:t>It’s difficult to know what a user research session looks like before you participate in one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dirty="0"/>
              <a:t>You can’t get true informed consent if people don’t know what they’re consenting to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dirty="0"/>
              <a:t>It’s better to explain a little in the beginning then ask for permission to use the data at the end, after the participant has completed the session</a:t>
            </a:r>
            <a:endParaRPr sz="18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26AA27B-5916-2099-620A-E1ABFF2AFA65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title"/>
          </p:nvPr>
        </p:nvSpPr>
        <p:spPr>
          <a:xfrm>
            <a:off x="571500" y="249435"/>
            <a:ext cx="4857750" cy="8917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578AF"/>
                </a:solidFill>
              </a:rPr>
              <a:t>Power balance with government</a:t>
            </a:r>
            <a:endParaRPr dirty="0">
              <a:solidFill>
                <a:srgbClr val="3578AF"/>
              </a:solidFill>
            </a:endParaRPr>
          </a:p>
        </p:txBody>
      </p:sp>
      <p:sp>
        <p:nvSpPr>
          <p:cNvPr id="128" name="Google Shape;128;p26"/>
          <p:cNvSpPr txBox="1">
            <a:spLocks noGrp="1"/>
          </p:cNvSpPr>
          <p:nvPr>
            <p:ph type="body" sz="quarter" idx="11"/>
          </p:nvPr>
        </p:nvSpPr>
        <p:spPr>
          <a:xfrm>
            <a:off x="0" y="1141214"/>
            <a:ext cx="5429250" cy="40022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dirty="0"/>
              <a:t>Consent forms perpetuate the power balance inequities with government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dirty="0"/>
              <a:t>There are power dynamics at play when a government employee asks you to sign something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dirty="0"/>
              <a:t>Consent forms are not a good practice with power dynamic when the government is providing benefits to marginalized people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dirty="0"/>
              <a:t>Many participants have low literacy and / or low English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dirty="0"/>
              <a:t>We need to shift the power to the participant</a:t>
            </a:r>
            <a:endParaRPr sz="14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460748D-BAA4-FC86-CABB-01A8FA745663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1048726" y="2340917"/>
            <a:ext cx="6856048" cy="461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Privacy and other considerations</a:t>
            </a:r>
            <a:endParaRPr sz="40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691C205-64C8-64A6-493C-7EDAB008809B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23042"/>
                </a:solidFill>
              </a:rPr>
              <a:t>Privacy in the federal government</a:t>
            </a:r>
            <a:endParaRPr dirty="0">
              <a:solidFill>
                <a:srgbClr val="E23042"/>
              </a:solidFill>
            </a:endParaRPr>
          </a:p>
        </p:txBody>
      </p:sp>
      <p:sp>
        <p:nvSpPr>
          <p:cNvPr id="134" name="Google Shape;134;p27"/>
          <p:cNvSpPr txBox="1"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dirty="0"/>
              <a:t>Privacy protects Personally Identifiable Information (PII)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dirty="0"/>
              <a:t>We need to be transparent about PII use, which is separate from consent to conduct the study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dirty="0"/>
              <a:t>It’s a good practice to not tie PII to session notes or recordings</a:t>
            </a:r>
            <a:endParaRPr sz="18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2263C3B-5EC9-4722-BD47-3C2B6F152201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xfrm>
            <a:off x="3899807" y="409575"/>
            <a:ext cx="4857750" cy="8917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23042"/>
                </a:solidFill>
              </a:rPr>
              <a:t>Records management</a:t>
            </a:r>
            <a:endParaRPr dirty="0">
              <a:solidFill>
                <a:srgbClr val="E23042"/>
              </a:solidFill>
            </a:endParaRPr>
          </a:p>
        </p:txBody>
      </p:sp>
      <p:sp>
        <p:nvSpPr>
          <p:cNvPr id="134" name="Google Shape;134;p27"/>
          <p:cNvSpPr txBox="1">
            <a:spLocks noGrp="1"/>
          </p:cNvSpPr>
          <p:nvPr>
            <p:ph type="body" sz="quarter" idx="11"/>
          </p:nvPr>
        </p:nvSpPr>
        <p:spPr>
          <a:xfrm>
            <a:off x="3629025" y="1838325"/>
            <a:ext cx="5128532" cy="29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600"/>
              </a:spcAft>
              <a:buSzPts val="1400"/>
            </a:pPr>
            <a:r>
              <a:rPr lang="en" sz="1800" dirty="0"/>
              <a:t>We need to be clear about who has access to the participant’s data and how long it’s kept</a:t>
            </a:r>
          </a:p>
          <a:p>
            <a:pPr marL="139700" lvl="0" algn="l" rtl="0">
              <a:spcBef>
                <a:spcPts val="0"/>
              </a:spcBef>
              <a:spcAft>
                <a:spcPts val="600"/>
              </a:spcAft>
              <a:buSzPts val="1400"/>
            </a:pPr>
            <a:endParaRPr lang="en" sz="300" dirty="0"/>
          </a:p>
          <a:p>
            <a:pPr marL="425450" lvl="0" indent="-285750" algn="l" rtl="0">
              <a:spcBef>
                <a:spcPts val="0"/>
              </a:spcBef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</a:rPr>
              <a:t>User research records most likely fall under the General Records Schedule, item 3.1-011 (System Development Records). See pages 64 and 65: </a:t>
            </a:r>
            <a:r>
              <a:rPr lang="en-US" sz="1600" b="0" i="0" u="sng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https://www.archives.gov/files/records-mgmt/grs/grs-trs33-sch-only.pdf</a:t>
            </a:r>
            <a:endParaRPr lang="en-US" sz="1600" b="0" dirty="0"/>
          </a:p>
          <a:p>
            <a:pPr marL="425450" lvl="0" indent="-285750" algn="l" rtl="0">
              <a:spcBef>
                <a:spcPts val="0"/>
              </a:spcBef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</a:rPr>
              <a:t>Generally, notes should be destroyed 5 years after the system they’re related to is decommissioned</a:t>
            </a:r>
          </a:p>
          <a:p>
            <a:pPr marL="425450" lvl="0" indent="-285750" algn="l" rtl="0">
              <a:spcBef>
                <a:spcPts val="0"/>
              </a:spcBef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</a:rPr>
              <a:t>If the study is for something that never gets attached to a system, notes may need to be destroyed sooner</a:t>
            </a:r>
          </a:p>
          <a:p>
            <a:pPr marL="139700" lvl="0" algn="l" rtl="0">
              <a:spcBef>
                <a:spcPts val="0"/>
              </a:spcBef>
              <a:spcAft>
                <a:spcPts val="600"/>
              </a:spcAft>
              <a:buSzPts val="1400"/>
            </a:pPr>
            <a:endParaRPr sz="18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8AFCA4C-B2C3-44C1-075C-2F774C47D88A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0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23042"/>
                </a:solidFill>
              </a:rPr>
              <a:t>Paperwork Reduction Act (PRA) implications</a:t>
            </a:r>
            <a:endParaRPr dirty="0">
              <a:solidFill>
                <a:srgbClr val="E23042"/>
              </a:solidFill>
            </a:endParaRPr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sz="quarter" idx="11"/>
          </p:nvPr>
        </p:nvSpPr>
        <p:spPr>
          <a:xfrm>
            <a:off x="3899807" y="1714500"/>
            <a:ext cx="4857750" cy="2724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effectLst/>
              </a:rPr>
              <a:t>Asking the same consent question in every session probably requires PRA clearance</a:t>
            </a:r>
          </a:p>
          <a:p>
            <a:pPr marL="285750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effectLst/>
              </a:rPr>
              <a:t>If your study is for 9 or fewer participants, verbal consent should be sufficient</a:t>
            </a:r>
          </a:p>
          <a:p>
            <a:pPr marL="285750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effectLst/>
              </a:rPr>
              <a:t>If your study has 10 or more participants, it will trigger PRA and Office of Management and Budget (OMB) may require written consent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22618DA-C12F-F249-059D-8D4270FBB430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4C65-C7D2-02D0-3B69-3879386D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Cases that might require a consent 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8AE0B-FCEC-A21E-CD70-E0A387E0B9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99806" y="1428750"/>
            <a:ext cx="5126747" cy="245745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-US" sz="1800" dirty="0"/>
              <a:t>Statistical agencies (like the Bureau of Labor Statistics) have a data confidentiality requirement.</a:t>
            </a:r>
          </a:p>
          <a:p>
            <a:pPr marL="457200" indent="-31750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-US" sz="1800" dirty="0"/>
              <a:t>Agencies with claimants need formal consent because of the relationship with claimants.</a:t>
            </a:r>
          </a:p>
          <a:p>
            <a:pPr marL="457200" indent="-31750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-US" sz="1800" dirty="0"/>
              <a:t>Studies that trigger PRA (more than 9 participants) may need consent.</a:t>
            </a:r>
          </a:p>
          <a:p>
            <a:pPr marL="457200" indent="-31750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-US" sz="1800" dirty="0"/>
              <a:t>Recording sessions requires up front consent.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B6BAA76-24D3-9A03-6B05-469D176C3850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633900" y="2412489"/>
            <a:ext cx="7895249" cy="461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What does getting rid of consent forms actually look like?</a:t>
            </a:r>
            <a:endParaRPr sz="40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A0CBC85-9FC0-5BAB-2380-BC2AFD428EA7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9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571500" y="471067"/>
            <a:ext cx="4857750" cy="8917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578AF"/>
                </a:solidFill>
              </a:rPr>
              <a:t>What we’re doing: DOL</a:t>
            </a:r>
            <a:endParaRPr dirty="0">
              <a:solidFill>
                <a:srgbClr val="3578AF"/>
              </a:solidFill>
            </a:endParaRPr>
          </a:p>
        </p:txBody>
      </p:sp>
      <p:sp>
        <p:nvSpPr>
          <p:cNvPr id="146" name="Google Shape;146;p29"/>
          <p:cNvSpPr txBox="1">
            <a:spLocks noGrp="1"/>
          </p:cNvSpPr>
          <p:nvPr>
            <p:ph type="body" sz="quarter" idx="11"/>
          </p:nvPr>
        </p:nvSpPr>
        <p:spPr>
          <a:xfrm>
            <a:off x="571500" y="2833556"/>
            <a:ext cx="4755697" cy="962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 fontAlgn="base">
              <a:spcBef>
                <a:spcPts val="1100"/>
              </a:spcBef>
              <a:spcAft>
                <a:spcPts val="600"/>
              </a:spcAft>
            </a:pP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We’re doing verbal consent at the end for studies that:</a:t>
            </a:r>
          </a:p>
          <a:p>
            <a:pPr marL="285750" indent="-285750" rtl="0" fontAlgn="base">
              <a:spcBef>
                <a:spcPts val="11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Include 9 or fewer participants</a:t>
            </a:r>
          </a:p>
          <a:p>
            <a:pPr marL="285750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Are not recorded</a:t>
            </a:r>
            <a:endParaRPr lang="en-US" sz="180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Don't include PII in interview notes</a:t>
            </a:r>
          </a:p>
          <a:p>
            <a:pPr marL="285750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Plan to destroy notes in accordance with record management policies</a:t>
            </a:r>
          </a:p>
          <a:p>
            <a:pPr rtl="0">
              <a:spcBef>
                <a:spcPts val="1100"/>
              </a:spcBef>
              <a:spcAft>
                <a:spcPts val="0"/>
              </a:spcAft>
            </a:pPr>
            <a:endParaRPr lang="en-US" sz="800" i="0" u="none" strike="noStrike" dirty="0">
              <a:solidFill>
                <a:srgbClr val="000000"/>
              </a:solidFill>
              <a:effectLst/>
            </a:endParaRPr>
          </a:p>
          <a:p>
            <a:pPr rtl="0">
              <a:spcBef>
                <a:spcPts val="11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</a:rPr>
              <a:t>For studies that fall into the special cases mentioned previously, we’re doing written consent up front.</a:t>
            </a:r>
            <a:endParaRPr lang="en-US" dirty="0">
              <a:effectLst/>
            </a:endParaRPr>
          </a:p>
          <a:p>
            <a:br>
              <a:rPr lang="en-US" dirty="0"/>
            </a:br>
            <a:endParaRPr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5820769-FB2D-35B2-A749-DEB06649F71B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3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026D-7FD5-522B-0F0B-E833F95E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process for doing </a:t>
            </a:r>
            <a:br>
              <a:rPr lang="en-US" dirty="0"/>
            </a:br>
            <a:r>
              <a:rPr lang="en-US" dirty="0"/>
              <a:t>“informed” consent </a:t>
            </a:r>
          </a:p>
        </p:txBody>
      </p:sp>
      <p:cxnSp>
        <p:nvCxnSpPr>
          <p:cNvPr id="6" name="Straight Connector 5" descr="Dotted line with two endpoints">
            <a:extLst>
              <a:ext uri="{FF2B5EF4-FFF2-40B4-BE49-F238E27FC236}">
                <a16:creationId xmlns:a16="http://schemas.microsoft.com/office/drawing/2014/main" id="{5C15D21E-F3E6-4362-851F-31D55782EFC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/>
        </p:nvCxnSpPr>
        <p:spPr>
          <a:xfrm>
            <a:off x="600075" y="1776212"/>
            <a:ext cx="7943850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 descr="Curved line with multiple points showing the process for doing informed consent">
            <a:extLst>
              <a:ext uri="{FF2B5EF4-FFF2-40B4-BE49-F238E27FC236}">
                <a16:creationId xmlns:a16="http://schemas.microsoft.com/office/drawing/2014/main" id="{0E65699B-39C1-630B-4C10-0CD80BD77D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94360" y="1752600"/>
            <a:ext cx="7924800" cy="1237629"/>
          </a:xfrm>
          <a:custGeom>
            <a:avLst/>
            <a:gdLst>
              <a:gd name="connsiteX0" fmla="*/ 0 w 7924800"/>
              <a:gd name="connsiteY0" fmla="*/ 0 h 1237629"/>
              <a:gd name="connsiteX1" fmla="*/ 1478280 w 7924800"/>
              <a:gd name="connsiteY1" fmla="*/ 467360 h 1237629"/>
              <a:gd name="connsiteX2" fmla="*/ 2667000 w 7924800"/>
              <a:gd name="connsiteY2" fmla="*/ 711200 h 1237629"/>
              <a:gd name="connsiteX3" fmla="*/ 3728720 w 7924800"/>
              <a:gd name="connsiteY3" fmla="*/ 980440 h 1237629"/>
              <a:gd name="connsiteX4" fmla="*/ 4668520 w 7924800"/>
              <a:gd name="connsiteY4" fmla="*/ 960120 h 1237629"/>
              <a:gd name="connsiteX5" fmla="*/ 5887720 w 7924800"/>
              <a:gd name="connsiteY5" fmla="*/ 1198880 h 1237629"/>
              <a:gd name="connsiteX6" fmla="*/ 7924800 w 7924800"/>
              <a:gd name="connsiteY6" fmla="*/ 30480 h 123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24800" h="1237629">
                <a:moveTo>
                  <a:pt x="0" y="0"/>
                </a:moveTo>
                <a:cubicBezTo>
                  <a:pt x="516890" y="174413"/>
                  <a:pt x="1033780" y="348827"/>
                  <a:pt x="1478280" y="467360"/>
                </a:cubicBezTo>
                <a:cubicBezTo>
                  <a:pt x="1922780" y="585893"/>
                  <a:pt x="2291927" y="625687"/>
                  <a:pt x="2667000" y="711200"/>
                </a:cubicBezTo>
                <a:cubicBezTo>
                  <a:pt x="3042073" y="796713"/>
                  <a:pt x="3395133" y="938953"/>
                  <a:pt x="3728720" y="980440"/>
                </a:cubicBezTo>
                <a:cubicBezTo>
                  <a:pt x="4062307" y="1021927"/>
                  <a:pt x="4308687" y="923713"/>
                  <a:pt x="4668520" y="960120"/>
                </a:cubicBezTo>
                <a:cubicBezTo>
                  <a:pt x="5028353" y="996527"/>
                  <a:pt x="5345007" y="1353820"/>
                  <a:pt x="5887720" y="1198880"/>
                </a:cubicBezTo>
                <a:cubicBezTo>
                  <a:pt x="6430433" y="1043940"/>
                  <a:pt x="7177616" y="537210"/>
                  <a:pt x="7924800" y="304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87575-B29B-164E-EB7F-6A4C85B81DB7}"/>
              </a:ext>
            </a:extLst>
          </p:cNvPr>
          <p:cNvSpPr txBox="1"/>
          <p:nvPr/>
        </p:nvSpPr>
        <p:spPr>
          <a:xfrm>
            <a:off x="127518" y="1841606"/>
            <a:ext cx="1368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+mn-lt"/>
              </a:rPr>
              <a:t>Researcher shares a 1-2 page written document with a participant (either via email or at the start of the session)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90D67-704C-97E8-F8BA-246219654572}"/>
              </a:ext>
            </a:extLst>
          </p:cNvPr>
          <p:cNvSpPr txBox="1"/>
          <p:nvPr/>
        </p:nvSpPr>
        <p:spPr>
          <a:xfrm>
            <a:off x="1467753" y="2284667"/>
            <a:ext cx="11838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</a:rPr>
              <a:t>Participant struggles reading or doesn’t read at all – this feels weird, official, and uncomfortable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596974-0173-9D85-1D9C-D5EADA01E33F}"/>
              </a:ext>
            </a:extLst>
          </p:cNvPr>
          <p:cNvSpPr txBox="1"/>
          <p:nvPr/>
        </p:nvSpPr>
        <p:spPr>
          <a:xfrm>
            <a:off x="2792962" y="2530703"/>
            <a:ext cx="1041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</a:rPr>
              <a:t>Participant starts to wonder what they’ve signed up 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D46DD-F9B4-23E9-CB65-B6D42BE6EEB8}"/>
              </a:ext>
            </a:extLst>
          </p:cNvPr>
          <p:cNvSpPr txBox="1"/>
          <p:nvPr/>
        </p:nvSpPr>
        <p:spPr>
          <a:xfrm>
            <a:off x="3833042" y="2798427"/>
            <a:ext cx="1041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</a:rPr>
              <a:t>Participant struggles to form a mental model of what this event actually 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756F80-9D61-982B-F88E-898D73A6477A}"/>
              </a:ext>
            </a:extLst>
          </p:cNvPr>
          <p:cNvSpPr txBox="1"/>
          <p:nvPr/>
        </p:nvSpPr>
        <p:spPr>
          <a:xfrm>
            <a:off x="4839604" y="2765433"/>
            <a:ext cx="1041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</a:rPr>
              <a:t>Participant signs the form, unsure of what they’re agreeing to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CE04CC-58F0-F1B1-59B4-3D17FA1E3FE7}"/>
              </a:ext>
            </a:extLst>
          </p:cNvPr>
          <p:cNvSpPr txBox="1"/>
          <p:nvPr/>
        </p:nvSpPr>
        <p:spPr>
          <a:xfrm>
            <a:off x="5802806" y="3038534"/>
            <a:ext cx="17628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</a:rPr>
              <a:t>Participant continues to try to figure out what is going on and what they just signed while </a:t>
            </a:r>
            <a:r>
              <a:rPr lang="en-US" sz="1200" dirty="0">
                <a:solidFill>
                  <a:schemeClr val="accent6"/>
                </a:solidFill>
                <a:latin typeface="+mn-lt"/>
              </a:rPr>
              <a:t>Researcher goes through the intro to the session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FAE5D-A90E-B981-DED3-6FF39AB22026}"/>
              </a:ext>
            </a:extLst>
          </p:cNvPr>
          <p:cNvSpPr txBox="1"/>
          <p:nvPr/>
        </p:nvSpPr>
        <p:spPr>
          <a:xfrm>
            <a:off x="8131904" y="1971904"/>
            <a:ext cx="10419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</a:rPr>
              <a:t>Participant completes the session </a:t>
            </a:r>
            <a:r>
              <a:rPr lang="en-US" sz="1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</a:rPr>
              <a:t>only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</a:rPr>
              <a:t>now realizing what it was about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4207246-888A-9002-47D7-82B26A4E7A79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C14A0C-D8C7-6A97-E2AE-74ABB2482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294" y="1698168"/>
            <a:ext cx="136849" cy="1340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50180E-0754-8034-D2D2-3958A6692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74802" y="2393856"/>
            <a:ext cx="136849" cy="134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94443D-33BE-DFDF-65D2-B232F304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7873" y="2664402"/>
            <a:ext cx="136849" cy="134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7C5A92-F54D-656D-A03E-419DC7ED5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9021" y="2635658"/>
            <a:ext cx="136849" cy="134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0853E81-2258-6573-F64B-82CC3C867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3623" y="2884916"/>
            <a:ext cx="136849" cy="134024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8EBA63-824E-6B2F-BBDC-FEC3F579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17096" y="2033280"/>
            <a:ext cx="91135" cy="89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C404948-A8B0-CC17-9324-633FF4DF2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60005" y="2040230"/>
            <a:ext cx="91135" cy="89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4ADF763-1275-122A-E699-FB76F3402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7300" y="2047191"/>
            <a:ext cx="91135" cy="89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EF542C-1B5F-3D8F-717C-94D468C1C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35407" y="1711831"/>
            <a:ext cx="136849" cy="134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2E7D12C-971B-9218-3E8B-EB3FDD93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62850" y="2136799"/>
            <a:ext cx="136849" cy="134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35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571500" y="372211"/>
            <a:ext cx="4857750" cy="8917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578AF"/>
                </a:solidFill>
              </a:rPr>
              <a:t>What we’re doing: ONRR</a:t>
            </a:r>
            <a:endParaRPr dirty="0">
              <a:solidFill>
                <a:srgbClr val="3578AF"/>
              </a:solidFill>
            </a:endParaRPr>
          </a:p>
        </p:txBody>
      </p:sp>
      <p:sp>
        <p:nvSpPr>
          <p:cNvPr id="146" name="Google Shape;146;p29"/>
          <p:cNvSpPr txBox="1">
            <a:spLocks noGrp="1"/>
          </p:cNvSpPr>
          <p:nvPr>
            <p:ph type="body" sz="quarter" idx="11"/>
          </p:nvPr>
        </p:nvSpPr>
        <p:spPr>
          <a:xfrm>
            <a:off x="357869" y="1452687"/>
            <a:ext cx="5071381" cy="3295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rtl="0" fontAlgn="base">
              <a:spcBef>
                <a:spcPts val="11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User Research Process and User Research Agreement posted on our wiki and linked to in recruitment messages</a:t>
            </a:r>
          </a:p>
          <a:p>
            <a:pPr marL="285750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User Research Agreement includes how we handle and store data</a:t>
            </a:r>
          </a:p>
          <a:p>
            <a:pPr marL="285750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Verbal consent at the end of interview: opt-in to their feedback being included in data analysis and reports</a:t>
            </a:r>
          </a:p>
          <a:p>
            <a:pPr rtl="0" fontAlgn="base">
              <a:spcBef>
                <a:spcPts val="0"/>
              </a:spcBef>
              <a:spcAft>
                <a:spcPts val="600"/>
              </a:spcAft>
            </a:pPr>
            <a:endParaRPr lang="en-US" sz="80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US" sz="1800" dirty="0"/>
              <a:t>Our focus is on ensuring participants are informed and have multiple opportunities to opt-in.</a:t>
            </a:r>
            <a:br>
              <a:rPr lang="en-US" dirty="0"/>
            </a:br>
            <a:endParaRPr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250164E-37C5-47C0-962C-2206CA548CA6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4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578AF"/>
                </a:solidFill>
              </a:rPr>
              <a:t>What we’re doing: DHS</a:t>
            </a:r>
            <a:endParaRPr dirty="0">
              <a:solidFill>
                <a:srgbClr val="3578A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F7C1C3-4838-D016-6A63-E0C5244D47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rtl="0" fontAlgn="base">
              <a:spcBef>
                <a:spcPts val="1100"/>
              </a:spcBef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  <a:latin typeface="+mn-lt"/>
                <a:cs typeface="Arial"/>
                <a:sym typeface="Arial"/>
              </a:rPr>
              <a:t>Focused on centering the safety and comfort of the participant and clear respect for the participant’s lived experience</a:t>
            </a:r>
          </a:p>
          <a:p>
            <a:pPr rtl="0" fontAlgn="base">
              <a:spcBef>
                <a:spcPts val="1100"/>
              </a:spcBef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  <a:latin typeface="+mn-lt"/>
                <a:cs typeface="Arial"/>
                <a:sym typeface="Arial"/>
              </a:rPr>
              <a:t>Verbal consent at the end for: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+mn-lt"/>
                <a:cs typeface="Arial"/>
                <a:sym typeface="Arial"/>
              </a:rPr>
              <a:t>9 or fewer participants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+mn-lt"/>
                <a:cs typeface="Arial"/>
                <a:sym typeface="Arial"/>
              </a:rPr>
              <a:t>Non-human subjects research</a:t>
            </a:r>
          </a:p>
          <a:p>
            <a:pPr marL="285750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+mn-lt"/>
                <a:cs typeface="Arial"/>
                <a:sym typeface="Arial"/>
              </a:rPr>
              <a:t>No recording or transcripts</a:t>
            </a:r>
          </a:p>
          <a:p>
            <a:pPr marL="285750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+mn-lt"/>
                <a:cs typeface="Arial"/>
                <a:sym typeface="Arial"/>
              </a:rPr>
              <a:t>Don't include PII in interview notes</a:t>
            </a:r>
          </a:p>
          <a:p>
            <a:pPr marL="285750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+mn-lt"/>
                <a:cs typeface="Arial"/>
                <a:sym typeface="Arial"/>
              </a:rPr>
              <a:t>Plan to destroy notes in accordance with record management policies</a:t>
            </a:r>
          </a:p>
          <a:p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85717D3-7D9D-A50C-38F0-CE0AD019A285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026D-7FD5-522B-0F0B-E833F95E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consent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87575-B29B-164E-EB7F-6A4C85B81DB7}"/>
              </a:ext>
            </a:extLst>
          </p:cNvPr>
          <p:cNvSpPr txBox="1"/>
          <p:nvPr/>
        </p:nvSpPr>
        <p:spPr>
          <a:xfrm>
            <a:off x="127518" y="1841606"/>
            <a:ext cx="13684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+mn-lt"/>
              </a:rPr>
              <a:t>Researcher verbally explains the session and tells the participant that, at the end, we’ll ask whether it is okay to use what we learned from them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90D67-704C-97E8-F8BA-246219654572}"/>
              </a:ext>
            </a:extLst>
          </p:cNvPr>
          <p:cNvSpPr txBox="1"/>
          <p:nvPr/>
        </p:nvSpPr>
        <p:spPr>
          <a:xfrm>
            <a:off x="1467574" y="1846036"/>
            <a:ext cx="11838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</a:rPr>
              <a:t>Participant asks any questions they have, relaxes, participates in the study / conversation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596974-0173-9D85-1D9C-D5EADA01E33F}"/>
              </a:ext>
            </a:extLst>
          </p:cNvPr>
          <p:cNvSpPr txBox="1"/>
          <p:nvPr/>
        </p:nvSpPr>
        <p:spPr>
          <a:xfrm>
            <a:off x="2718970" y="1832192"/>
            <a:ext cx="1903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+mn-lt"/>
              </a:rPr>
              <a:t>Researcher continues to work on rapport, trust</a:t>
            </a:r>
          </a:p>
          <a:p>
            <a:endParaRPr lang="en-US" sz="12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D46DD-F9B4-23E9-CB65-B6D42BE6EEB8}"/>
              </a:ext>
            </a:extLst>
          </p:cNvPr>
          <p:cNvSpPr txBox="1"/>
          <p:nvPr/>
        </p:nvSpPr>
        <p:spPr>
          <a:xfrm>
            <a:off x="3765305" y="2269174"/>
            <a:ext cx="1903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</a:rPr>
              <a:t>Participant feels respected for their lived experience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FAE5D-A90E-B981-DED3-6FF39AB22026}"/>
              </a:ext>
            </a:extLst>
          </p:cNvPr>
          <p:cNvSpPr txBox="1"/>
          <p:nvPr/>
        </p:nvSpPr>
        <p:spPr>
          <a:xfrm>
            <a:off x="6715469" y="1832192"/>
            <a:ext cx="1368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</a:rPr>
              <a:t>Participant completes the session. </a:t>
            </a:r>
          </a:p>
          <a:p>
            <a:endParaRPr lang="en-US" sz="1200" b="1" dirty="0">
              <a:solidFill>
                <a:schemeClr val="accent1"/>
              </a:solidFill>
              <a:latin typeface="+mn-lt"/>
            </a:endParaRPr>
          </a:p>
          <a:p>
            <a:r>
              <a:rPr lang="en-US" sz="1200" dirty="0">
                <a:solidFill>
                  <a:schemeClr val="accent6"/>
                </a:solidFill>
                <a:latin typeface="+mn-lt"/>
              </a:rPr>
              <a:t>Researcher asks, “Are you okay with us using what we learned from you today?” Explains how data will be used and protected.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F280E-107E-28B8-98C2-14A068ED4E80}"/>
              </a:ext>
            </a:extLst>
          </p:cNvPr>
          <p:cNvSpPr txBox="1"/>
          <p:nvPr/>
        </p:nvSpPr>
        <p:spPr>
          <a:xfrm>
            <a:off x="8065236" y="1857412"/>
            <a:ext cx="11838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</a:rPr>
              <a:t>Participant approves, trusts the government just a little bit more than before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1D27DBE-8E7C-172B-F4C9-B74E618C3AE2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E65699B-39C1-630B-4C10-0CD80BD77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360" y="1752600"/>
            <a:ext cx="7924800" cy="1237629"/>
          </a:xfrm>
          <a:custGeom>
            <a:avLst/>
            <a:gdLst>
              <a:gd name="connsiteX0" fmla="*/ 0 w 7924800"/>
              <a:gd name="connsiteY0" fmla="*/ 0 h 1237629"/>
              <a:gd name="connsiteX1" fmla="*/ 1478280 w 7924800"/>
              <a:gd name="connsiteY1" fmla="*/ 467360 h 1237629"/>
              <a:gd name="connsiteX2" fmla="*/ 2667000 w 7924800"/>
              <a:gd name="connsiteY2" fmla="*/ 711200 h 1237629"/>
              <a:gd name="connsiteX3" fmla="*/ 3728720 w 7924800"/>
              <a:gd name="connsiteY3" fmla="*/ 980440 h 1237629"/>
              <a:gd name="connsiteX4" fmla="*/ 4668520 w 7924800"/>
              <a:gd name="connsiteY4" fmla="*/ 960120 h 1237629"/>
              <a:gd name="connsiteX5" fmla="*/ 5887720 w 7924800"/>
              <a:gd name="connsiteY5" fmla="*/ 1198880 h 1237629"/>
              <a:gd name="connsiteX6" fmla="*/ 7924800 w 7924800"/>
              <a:gd name="connsiteY6" fmla="*/ 30480 h 123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24800" h="1237629">
                <a:moveTo>
                  <a:pt x="0" y="0"/>
                </a:moveTo>
                <a:cubicBezTo>
                  <a:pt x="516890" y="174413"/>
                  <a:pt x="1033780" y="348827"/>
                  <a:pt x="1478280" y="467360"/>
                </a:cubicBezTo>
                <a:cubicBezTo>
                  <a:pt x="1922780" y="585893"/>
                  <a:pt x="2291927" y="625687"/>
                  <a:pt x="2667000" y="711200"/>
                </a:cubicBezTo>
                <a:cubicBezTo>
                  <a:pt x="3042073" y="796713"/>
                  <a:pt x="3395133" y="938953"/>
                  <a:pt x="3728720" y="980440"/>
                </a:cubicBezTo>
                <a:cubicBezTo>
                  <a:pt x="4062307" y="1021927"/>
                  <a:pt x="4308687" y="923713"/>
                  <a:pt x="4668520" y="960120"/>
                </a:cubicBezTo>
                <a:cubicBezTo>
                  <a:pt x="5028353" y="996527"/>
                  <a:pt x="5345007" y="1353820"/>
                  <a:pt x="5887720" y="1198880"/>
                </a:cubicBezTo>
                <a:cubicBezTo>
                  <a:pt x="6430433" y="1043940"/>
                  <a:pt x="7177616" y="537210"/>
                  <a:pt x="7924800" y="3048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15D21E-F3E6-4362-851F-31D55782E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0075" y="1776212"/>
            <a:ext cx="7943850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AC14A0C-D8C7-6A97-E2AE-74ABB2482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294" y="1698168"/>
            <a:ext cx="136849" cy="1340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50180E-0754-8034-D2D2-3958A6692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4035" y="1711723"/>
            <a:ext cx="136849" cy="1340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94443D-33BE-DFDF-65D2-B232F304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60593" y="1723388"/>
            <a:ext cx="136849" cy="134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8EBA63-824E-6B2F-BBDC-FEC3F579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9681" y="2165655"/>
            <a:ext cx="91135" cy="89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C404948-A8B0-CC17-9324-633FF4DF2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82590" y="2172605"/>
            <a:ext cx="91135" cy="89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4ADF763-1275-122A-E699-FB76F3402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19885" y="2179566"/>
            <a:ext cx="91135" cy="89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EF542C-1B5F-3D8F-717C-94D468C1C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22526" y="1702417"/>
            <a:ext cx="136849" cy="134024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2E7D12C-971B-9218-3E8B-EB3FDD93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37271" y="1698168"/>
            <a:ext cx="136849" cy="134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132D47-6CEC-9106-19EF-CD8E4BF64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20028" y="1715224"/>
            <a:ext cx="136849" cy="134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8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EAA027-1EEA-69BD-2932-B8BD46F1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915949"/>
            <a:ext cx="7943850" cy="682227"/>
          </a:xfrm>
        </p:spPr>
        <p:txBody>
          <a:bodyPr/>
          <a:lstStyle/>
          <a:p>
            <a:r>
              <a:rPr lang="en-US" sz="3600" dirty="0">
                <a:solidFill>
                  <a:srgbClr val="E23042"/>
                </a:solidFill>
              </a:rPr>
              <a:t>Let’s hear from you: </a:t>
            </a:r>
            <a:br>
              <a:rPr lang="en-US" sz="3600" dirty="0">
                <a:solidFill>
                  <a:srgbClr val="E23042"/>
                </a:solidFill>
              </a:rPr>
            </a:br>
            <a:r>
              <a:rPr lang="en-US" sz="3600" dirty="0">
                <a:solidFill>
                  <a:srgbClr val="E23042"/>
                </a:solidFill>
              </a:rPr>
              <a:t>Questions, concerns, hot takes!</a:t>
            </a:r>
          </a:p>
        </p:txBody>
      </p:sp>
      <p:sp>
        <p:nvSpPr>
          <p:cNvPr id="7" name="Google Shape;69;p16">
            <a:extLst>
              <a:ext uri="{FF2B5EF4-FFF2-40B4-BE49-F238E27FC236}">
                <a16:creationId xmlns:a16="http://schemas.microsoft.com/office/drawing/2014/main" id="{4E4E92E0-7719-9B14-6445-DF0DB289985E}"/>
              </a:ext>
            </a:extLst>
          </p:cNvPr>
          <p:cNvSpPr txBox="1"/>
          <p:nvPr/>
        </p:nvSpPr>
        <p:spPr>
          <a:xfrm>
            <a:off x="314324" y="2656387"/>
            <a:ext cx="3686175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Dana Chisnell</a:t>
            </a: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dana.chisnell@hq.dhs.gov</a:t>
            </a:r>
            <a:endParaRPr lang="en" sz="1600" b="1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70;p16">
            <a:extLst>
              <a:ext uri="{FF2B5EF4-FFF2-40B4-BE49-F238E27FC236}">
                <a16:creationId xmlns:a16="http://schemas.microsoft.com/office/drawing/2014/main" id="{0B6A3D86-3E3F-EE42-B5A1-100499996573}"/>
              </a:ext>
            </a:extLst>
          </p:cNvPr>
          <p:cNvSpPr txBox="1"/>
          <p:nvPr/>
        </p:nvSpPr>
        <p:spPr>
          <a:xfrm>
            <a:off x="4733925" y="2656387"/>
            <a:ext cx="4251250" cy="123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Shannon McHarg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mcHarg.shannon.m@dol.gov</a:t>
            </a:r>
            <a:endParaRPr sz="1600" b="1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3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70;p16">
            <a:extLst>
              <a:ext uri="{FF2B5EF4-FFF2-40B4-BE49-F238E27FC236}">
                <a16:creationId xmlns:a16="http://schemas.microsoft.com/office/drawing/2014/main" id="{ABD789ED-250E-79EC-A319-4FF5646C3864}"/>
              </a:ext>
            </a:extLst>
          </p:cNvPr>
          <p:cNvSpPr txBox="1"/>
          <p:nvPr/>
        </p:nvSpPr>
        <p:spPr>
          <a:xfrm>
            <a:off x="3181349" y="3493267"/>
            <a:ext cx="4251250" cy="786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Erin Elzi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erin.elzi@onrr.gov</a:t>
            </a:r>
            <a:endParaRPr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B7E1792-F2CB-6E20-E40F-98209BBFD304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1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We’ve all been doing consent wrong</a:t>
            </a:r>
            <a:endParaRPr dirty="0"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sz="quarter" idx="11"/>
          </p:nvPr>
        </p:nvSpPr>
        <p:spPr>
          <a:xfrm>
            <a:off x="3695700" y="1428750"/>
            <a:ext cx="5381625" cy="2990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b="0" dirty="0"/>
              <a:t>Why we think we need consent forms…. and why we actually don’t</a:t>
            </a:r>
            <a:endParaRPr sz="1800" b="0" dirty="0"/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b="0" dirty="0"/>
              <a:t>Diversity, Equity and Inclusion (DEI) implications: popular implied consent methods and who they actually benefit</a:t>
            </a:r>
            <a:endParaRPr sz="1800" b="0" dirty="0"/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b="0" dirty="0"/>
              <a:t>Privacy and other considerations</a:t>
            </a:r>
            <a:endParaRPr sz="1800" b="0" dirty="0"/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b="0" dirty="0"/>
              <a:t>What we’re doing at our agencies to reconsider the consent process</a:t>
            </a:r>
            <a:endParaRPr sz="1800" b="0" dirty="0"/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b="0" dirty="0"/>
              <a:t>Questions and discussion</a:t>
            </a:r>
            <a:endParaRPr sz="1800" b="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DCFE628-92C7-DD4C-7240-2C225B26FF29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1143976" y="2201450"/>
            <a:ext cx="6856048" cy="461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Why we use consent forms</a:t>
            </a:r>
            <a:endParaRPr sz="40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A0D56C2-620E-D997-F796-9693A603BF44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00075" y="1956198"/>
            <a:ext cx="7943850" cy="4847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Hint:</a:t>
            </a:r>
            <a:br>
              <a:rPr lang="en" sz="4000" dirty="0"/>
            </a:br>
            <a:br>
              <a:rPr lang="en" sz="4000" dirty="0"/>
            </a:br>
            <a:r>
              <a:rPr lang="en" sz="4000" dirty="0"/>
              <a:t>It’s a holdover from </a:t>
            </a:r>
            <a:br>
              <a:rPr lang="en" sz="4000" dirty="0"/>
            </a:br>
            <a:r>
              <a:rPr lang="en" sz="4000" dirty="0"/>
              <a:t>academic research</a:t>
            </a:r>
            <a:endParaRPr sz="40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02AA73F-D68D-2254-EF34-931B0A5D69E7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Academic research and </a:t>
            </a:r>
            <a:r>
              <a:rPr lang="en" dirty="0">
                <a:solidFill>
                  <a:srgbClr val="3578AF"/>
                </a:solidFill>
              </a:rPr>
              <a:t>consent</a:t>
            </a:r>
            <a:endParaRPr dirty="0">
              <a:solidFill>
                <a:srgbClr val="3578AF"/>
              </a:solidFill>
            </a:endParaRPr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sz="quarter" idx="11"/>
          </p:nvPr>
        </p:nvSpPr>
        <p:spPr>
          <a:xfrm>
            <a:off x="3899807" y="1304924"/>
            <a:ext cx="4857750" cy="3171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400"/>
              </a:spcAft>
              <a:buSzPts val="1400"/>
            </a:pPr>
            <a:r>
              <a:rPr lang="en" sz="1800" dirty="0"/>
              <a:t>Institutional Review Board (IRB) requires informed consent for human subjects research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400"/>
              </a:spcAft>
              <a:buSzPts val="1400"/>
              <a:buChar char="○"/>
            </a:pPr>
            <a:r>
              <a:rPr lang="en" sz="1800" dirty="0"/>
              <a:t>Intended to protect the participants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400"/>
              </a:spcAft>
              <a:buSzPts val="1400"/>
              <a:buChar char="○"/>
            </a:pPr>
            <a:r>
              <a:rPr lang="en" sz="1800" dirty="0"/>
              <a:t>Strict rules and lengthy approval process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400"/>
              </a:spcAft>
              <a:buSzPts val="1400"/>
              <a:buChar char="○"/>
            </a:pPr>
            <a:r>
              <a:rPr lang="en" sz="1800" dirty="0"/>
              <a:t>Each institution has its own IRB - you might need approval from multiple IRB panels!</a:t>
            </a:r>
            <a:endParaRPr sz="18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3DA12B0-AA72-84B3-9953-FC7EEC42600C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1143976" y="2110085"/>
            <a:ext cx="6856048" cy="461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User research is not </a:t>
            </a:r>
            <a:br>
              <a:rPr lang="en" sz="4000" dirty="0"/>
            </a:br>
            <a:r>
              <a:rPr lang="en" sz="4000" dirty="0"/>
              <a:t>human subjects research!</a:t>
            </a:r>
            <a:endParaRPr sz="40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7B9DC30-C0FF-CF08-B89E-AF8B98578080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3790950" y="285751"/>
            <a:ext cx="4857750" cy="8917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research &amp; IRB</a:t>
            </a:r>
            <a:endParaRPr dirty="0"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sz="quarter" idx="11"/>
          </p:nvPr>
        </p:nvSpPr>
        <p:spPr>
          <a:xfrm>
            <a:off x="3790950" y="1057275"/>
            <a:ext cx="5157107" cy="38004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400"/>
              </a:spcAft>
              <a:buSzPts val="1400"/>
              <a:buChar char="●"/>
            </a:pPr>
            <a:r>
              <a:rPr lang="en" sz="1600" dirty="0"/>
              <a:t>IRB not required for research used only to improve services or programing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400"/>
              </a:spcAft>
              <a:buSzPts val="1400"/>
              <a:buChar char="○"/>
            </a:pPr>
            <a:r>
              <a:rPr lang="en" sz="1600" dirty="0"/>
              <a:t>UX research is not human subjects research!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400"/>
              </a:spcAft>
              <a:buSzPts val="1400"/>
              <a:buChar char="●"/>
            </a:pPr>
            <a:r>
              <a:rPr lang="en" sz="1600" dirty="0"/>
              <a:t>IRB style consent forms are long and overwhelming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400"/>
              </a:spcAft>
              <a:buSzPts val="1400"/>
              <a:buChar char="○"/>
            </a:pPr>
            <a:r>
              <a:rPr lang="en" sz="1600" dirty="0"/>
              <a:t>Not in line with UX or plain language expectations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400"/>
              </a:spcAft>
              <a:buSzPts val="1400"/>
              <a:buChar char="●"/>
            </a:pPr>
            <a:r>
              <a:rPr lang="en" sz="1600" dirty="0"/>
              <a:t>IRB does have other aspects we can learn from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400"/>
              </a:spcAft>
              <a:buSzPts val="1400"/>
              <a:buChar char="○"/>
            </a:pPr>
            <a:r>
              <a:rPr lang="en" sz="1600" dirty="0"/>
              <a:t>Rules for studies where protected groups are targeted for participation: under 18, incarcerated, members of Indigenous nations</a:t>
            </a:r>
          </a:p>
          <a:p>
            <a:pPr marL="914400" lvl="1" indent="-317500" algn="l" rtl="0">
              <a:spcBef>
                <a:spcPts val="0"/>
              </a:spcBef>
              <a:spcAft>
                <a:spcPts val="400"/>
              </a:spcAft>
              <a:buSzPts val="1400"/>
              <a:buChar char="○"/>
            </a:pPr>
            <a:r>
              <a:rPr lang="en" sz="1600" dirty="0"/>
              <a:t>Informed consent format options vary based on the type of study</a:t>
            </a:r>
            <a:endParaRPr sz="16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6C95B47-E915-A943-E142-8E0F573209E4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Consent forms don’t do what we </a:t>
            </a:r>
            <a:r>
              <a:rPr lang="en" dirty="0">
                <a:solidFill>
                  <a:srgbClr val="E23042"/>
                </a:solidFill>
              </a:rPr>
              <a:t>want</a:t>
            </a:r>
            <a:r>
              <a:rPr lang="en" dirty="0"/>
              <a:t> them to do</a:t>
            </a:r>
            <a:endParaRPr dirty="0"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sz="quarter" idx="11"/>
          </p:nvPr>
        </p:nvSpPr>
        <p:spPr>
          <a:xfrm>
            <a:off x="3899807" y="1685925"/>
            <a:ext cx="4857750" cy="2466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-US" sz="1800" i="0" u="none" strike="noStrike" dirty="0">
                <a:effectLst/>
              </a:rPr>
              <a:t>Who does the consent form protect?</a:t>
            </a:r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dirty="0"/>
              <a:t>You can’t get true informed consent if the participant doesn’t know what they’re consenting to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dirty="0"/>
              <a:t>Consent forms make the process clinical and not trusting</a:t>
            </a:r>
            <a:endParaRPr sz="18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CD00787-F3CA-51F0-2A07-C71662AC3F90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whitebluetemplat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dwhitebluetemplate.ppt" id="{04A9D032-9FC9-43AB-8DFA-22CDCF0D6BF2}" vid="{35A4FAC0-04DE-44C5-A1A1-C8BA8164589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redwhitebluetemplate</Template>
  <TotalTime>111</TotalTime>
  <Words>1296</Words>
  <Application>Microsoft Office PowerPoint</Application>
  <PresentationFormat>On-screen Show (16:9)</PresentationFormat>
  <Paragraphs>152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Roboto</vt:lpstr>
      <vt:lpstr>Source Sans Pro</vt:lpstr>
      <vt:lpstr>Calibri</vt:lpstr>
      <vt:lpstr>Segoe UI</vt:lpstr>
      <vt:lpstr>Arial</vt:lpstr>
      <vt:lpstr>redwhitebluetemplate</vt:lpstr>
      <vt:lpstr>Reconsidering the Consent Form: The Least User-Friendly Aspect of UX Research</vt:lpstr>
      <vt:lpstr>Typical process for doing  “informed” consent </vt:lpstr>
      <vt:lpstr>We’ve all been doing consent wrong</vt:lpstr>
      <vt:lpstr>Why we use consent forms</vt:lpstr>
      <vt:lpstr>Hint:  It’s a holdover from  academic research</vt:lpstr>
      <vt:lpstr>Academic research and consent</vt:lpstr>
      <vt:lpstr>User research is not  human subjects research!</vt:lpstr>
      <vt:lpstr>User research &amp; IRB</vt:lpstr>
      <vt:lpstr>Consent forms don’t do what we want them to do</vt:lpstr>
      <vt:lpstr>How do we get true  informed consent?</vt:lpstr>
      <vt:lpstr>Participants don’t know what they’re consenting to</vt:lpstr>
      <vt:lpstr>Power balance with government</vt:lpstr>
      <vt:lpstr>Privacy and other considerations</vt:lpstr>
      <vt:lpstr>Privacy in the federal government</vt:lpstr>
      <vt:lpstr>Records management</vt:lpstr>
      <vt:lpstr>Paperwork Reduction Act (PRA) implications</vt:lpstr>
      <vt:lpstr>Cases that might require a consent form</vt:lpstr>
      <vt:lpstr>What does getting rid of consent forms actually look like?</vt:lpstr>
      <vt:lpstr>What we’re doing: DOL</vt:lpstr>
      <vt:lpstr>What we’re doing: ONRR</vt:lpstr>
      <vt:lpstr>What we’re doing: DHS</vt:lpstr>
      <vt:lpstr>Better consent process</vt:lpstr>
      <vt:lpstr>Let’s hear from you:  Questions, concerns, hot takes!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Reconsidering the Consent Form: The Least User-Friendly Aspect of UX Research</dc:title>
  <cp:lastModifiedBy>JeannieYoon</cp:lastModifiedBy>
  <cp:revision>8</cp:revision>
  <dcterms:modified xsi:type="dcterms:W3CDTF">2023-05-30T13:22:26Z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2eef23d-2e95-4428-9a3c-2526d95b164a_Enabled">
    <vt:lpwstr>true</vt:lpwstr>
  </property>
  <property fmtid="{D5CDD505-2E9C-101B-9397-08002B2CF9AE}" pid="3" name="MSIP_Label_a2eef23d-2e95-4428-9a3c-2526d95b164a_SetDate">
    <vt:lpwstr>2023-05-23T21:45:11Z</vt:lpwstr>
  </property>
  <property fmtid="{D5CDD505-2E9C-101B-9397-08002B2CF9AE}" pid="4" name="MSIP_Label_a2eef23d-2e95-4428-9a3c-2526d95b164a_Method">
    <vt:lpwstr>Standard</vt:lpwstr>
  </property>
  <property fmtid="{D5CDD505-2E9C-101B-9397-08002B2CF9AE}" pid="5" name="MSIP_Label_a2eef23d-2e95-4428-9a3c-2526d95b164a_Name">
    <vt:lpwstr>For Official Use Only (FOUO)</vt:lpwstr>
  </property>
  <property fmtid="{D5CDD505-2E9C-101B-9397-08002B2CF9AE}" pid="6" name="MSIP_Label_a2eef23d-2e95-4428-9a3c-2526d95b164a_SiteId">
    <vt:lpwstr>3ccde76c-946d-4a12-bb7a-fc9d0842354a</vt:lpwstr>
  </property>
  <property fmtid="{D5CDD505-2E9C-101B-9397-08002B2CF9AE}" pid="7" name="MSIP_Label_a2eef23d-2e95-4428-9a3c-2526d95b164a_ActionId">
    <vt:lpwstr>50ae8858-3560-4bbb-af84-f2d0d47a4643</vt:lpwstr>
  </property>
  <property fmtid="{D5CDD505-2E9C-101B-9397-08002B2CF9AE}" pid="8" name="MSIP_Label_a2eef23d-2e95-4428-9a3c-2526d95b164a_ContentBits">
    <vt:lpwstr>0</vt:lpwstr>
  </property>
</Properties>
</file>