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33"/>
  </p:notesMasterIdLst>
  <p:sldIdLst>
    <p:sldId id="330" r:id="rId3"/>
    <p:sldId id="257" r:id="rId4"/>
    <p:sldId id="376" r:id="rId5"/>
    <p:sldId id="260" r:id="rId6"/>
    <p:sldId id="261" r:id="rId7"/>
    <p:sldId id="471" r:id="rId8"/>
    <p:sldId id="265" r:id="rId9"/>
    <p:sldId id="444" r:id="rId10"/>
    <p:sldId id="445" r:id="rId11"/>
    <p:sldId id="446" r:id="rId12"/>
    <p:sldId id="540" r:id="rId13"/>
    <p:sldId id="451" r:id="rId14"/>
    <p:sldId id="459" r:id="rId15"/>
    <p:sldId id="538" r:id="rId16"/>
    <p:sldId id="474" r:id="rId17"/>
    <p:sldId id="536" r:id="rId18"/>
    <p:sldId id="539" r:id="rId19"/>
    <p:sldId id="537" r:id="rId20"/>
    <p:sldId id="389" r:id="rId21"/>
    <p:sldId id="414" r:id="rId22"/>
    <p:sldId id="541" r:id="rId23"/>
    <p:sldId id="475" r:id="rId24"/>
    <p:sldId id="542" r:id="rId25"/>
    <p:sldId id="546" r:id="rId26"/>
    <p:sldId id="545" r:id="rId27"/>
    <p:sldId id="547" r:id="rId28"/>
    <p:sldId id="544" r:id="rId29"/>
    <p:sldId id="543" r:id="rId30"/>
    <p:sldId id="328" r:id="rId31"/>
    <p:sldId id="329" r:id="rId32"/>
  </p:sldIdLst>
  <p:sldSz cx="9144000" cy="5143500" type="screen16x9"/>
  <p:notesSz cx="6858000" cy="9144000"/>
  <p:embeddedFontLst>
    <p:embeddedFont>
      <p:font typeface="Helvetica Neue" panose="02000503000000020004" pitchFamily="2" charset="0"/>
      <p:regular r:id="rId34"/>
      <p:bold r:id="rId35"/>
      <p:italic r:id="rId36"/>
      <p:boldItalic r:id="rId37"/>
    </p:embeddedFont>
    <p:embeddedFont>
      <p:font typeface="Libre Franklin" pitchFamily="2" charset="77"/>
      <p:regular r:id="rId38"/>
      <p:bold r:id="rId39"/>
      <p:italic r:id="rId40"/>
      <p:boldItalic r:id="rId41"/>
    </p:embeddedFont>
    <p:embeddedFont>
      <p:font typeface="Public Sans" pitchFamily="2" charset="77"/>
      <p:regular r:id="rId42"/>
      <p:bold r:id="rId43"/>
      <p:italic r:id="rId44"/>
      <p:boldItalic r:id="rId45"/>
    </p:embeddedFont>
    <p:embeddedFont>
      <p:font typeface="Public Sans Thin" pitchFamily="2" charset="77"/>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7" roundtripDataSignature="AMtx7mhyBx7hKT3jCTSxbEAYregr5Isg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B"/>
    <a:srgbClr val="FFBE2E"/>
    <a:srgbClr val="AD8B65"/>
    <a:srgbClr val="967EFB"/>
    <a:srgbClr val="EF5E25"/>
    <a:srgbClr val="04CF85"/>
    <a:srgbClr val="EF38A3"/>
    <a:srgbClr val="00A910"/>
    <a:srgbClr val="936F38"/>
    <a:srgbClr val="4F97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66489"/>
  </p:normalViewPr>
  <p:slideViewPr>
    <p:cSldViewPr snapToGrid="0">
      <p:cViewPr varScale="1">
        <p:scale>
          <a:sx n="97" d="100"/>
          <a:sy n="97" d="100"/>
        </p:scale>
        <p:origin x="976" y="184"/>
      </p:cViewPr>
      <p:guideLst>
        <p:guide orient="horz" pos="1620"/>
        <p:guide pos="2880"/>
      </p:guideLst>
    </p:cSldViewPr>
  </p:slideViewPr>
  <p:outlineViewPr>
    <p:cViewPr>
      <p:scale>
        <a:sx n="33" d="100"/>
        <a:sy n="33" d="100"/>
      </p:scale>
      <p:origin x="0" y="-2880"/>
    </p:cViewPr>
  </p:outlineViewPr>
  <p:notesTextViewPr>
    <p:cViewPr>
      <p:scale>
        <a:sx n="1" d="1"/>
        <a:sy n="1" d="1"/>
      </p:scale>
      <p:origin x="0" y="0"/>
    </p:cViewPr>
  </p:notesTextViewPr>
  <p:notesViewPr>
    <p:cSldViewPr snapToGrid="0">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97"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100" Type="http://schemas.openxmlformats.org/officeDocument/2006/relationships/theme" Target="theme/theme1.xml"/><Relationship Id="rId8" Type="http://schemas.openxmlformats.org/officeDocument/2006/relationships/slide" Target="slides/slide6.xml"/><Relationship Id="rId98"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863424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158187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400123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604446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778022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3520622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1981529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3987936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1322614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400" dirty="0"/>
          </a:p>
        </p:txBody>
      </p:sp>
    </p:spTree>
    <p:extLst>
      <p:ext uri="{BB962C8B-B14F-4D97-AF65-F5344CB8AC3E}">
        <p14:creationId xmlns:p14="http://schemas.microsoft.com/office/powerpoint/2010/main" val="130574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rtl="0" fontAlgn="base">
              <a:buNone/>
            </a:pPr>
            <a:r>
              <a:rPr lang="en-US" sz="1100" b="0" i="0" u="none" strike="noStrike" cap="none" dirty="0">
                <a:solidFill>
                  <a:srgbClr val="000000"/>
                </a:solidFill>
                <a:effectLst/>
                <a:latin typeface="Arial"/>
                <a:ea typeface="Arial"/>
                <a:cs typeface="Arial"/>
                <a:sym typeface="Arial"/>
              </a:rPr>
              <a:t>My name is Dan Williams, and I'm the USWDS product lead and this is my avatar, which maybe looks a bit like my best self — bright-eyed and positive perhaps! Thanks for being here!</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First, I'd like to mention that we're recording this monthly call, so please refrain from turning on your camera. We will manually turn off any cameras to ensure the recording doesn't show us on camera.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I’d also like to remind you that all attendees must abide by the TTS Code of Conduct, which is available at </a:t>
            </a:r>
            <a:r>
              <a:rPr lang="en-US" sz="1100" b="0" i="0" u="none" strike="noStrike" cap="none" dirty="0" err="1">
                <a:solidFill>
                  <a:srgbClr val="000000"/>
                </a:solidFill>
                <a:effectLst/>
                <a:latin typeface="Arial"/>
                <a:ea typeface="Arial"/>
                <a:cs typeface="Arial"/>
                <a:sym typeface="Arial"/>
              </a:rPr>
              <a:t>handbook.tts.gsa.gov</a:t>
            </a:r>
            <a:r>
              <a:rPr lang="en-US" sz="1100" b="0" i="0" u="none" strike="noStrike" cap="none" dirty="0">
                <a:solidFill>
                  <a:srgbClr val="000000"/>
                </a:solidFill>
                <a:effectLst/>
                <a:latin typeface="Arial"/>
                <a:ea typeface="Arial"/>
                <a:cs typeface="Arial"/>
                <a:sym typeface="Arial"/>
              </a:rPr>
              <a:t>/code-of-conduct. We’ve posted the link to the code of conduct in the chat.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We'll be posting other links and references into the chat as we go along, and I encourage you to ask questions in the chat at any time. If any member of our team can answer your question in the chat, we'll do so, otherwise there'll be some time for questions and answers at the end of the hour. Also, be sure to introduce yourself in the chat as well — it's nice to know who's here. It's good to have you here today.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For those of you who find the chat distracting, you’re welcome to close or hide the chat window during the main presentation. You can reopen it later during the Q&amp;A session at the end of this call.</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So thanks! And, with that, let's get started!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sz="1400" dirty="0"/>
          </a:p>
        </p:txBody>
      </p:sp>
    </p:spTree>
    <p:extLst>
      <p:ext uri="{BB962C8B-B14F-4D97-AF65-F5344CB8AC3E}">
        <p14:creationId xmlns:p14="http://schemas.microsoft.com/office/powerpoint/2010/main" val="1863651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903618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4109764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2204557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2756304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879487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1287500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980065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603841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1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308445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sz="1400" dirty="0">
              <a:latin typeface="Public Sans"/>
              <a:ea typeface="Public Sans"/>
              <a:cs typeface="Public Sans"/>
              <a:sym typeface="Public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0620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344787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21902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21212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pic>
        <p:nvPicPr>
          <p:cNvPr id="52" name="Google Shape;52;p86" descr="Unisted States Census Bureau"/>
          <p:cNvPicPr preferRelativeResize="0"/>
          <p:nvPr/>
        </p:nvPicPr>
        <p:blipFill rotWithShape="1">
          <a:blip r:embed="rId2">
            <a:alphaModFix/>
          </a:blip>
          <a:srcRect/>
          <a:stretch/>
        </p:blipFill>
        <p:spPr>
          <a:xfrm>
            <a:off x="6274617" y="2218618"/>
            <a:ext cx="1343024" cy="876300"/>
          </a:xfrm>
          <a:prstGeom prst="rect">
            <a:avLst/>
          </a:prstGeom>
          <a:noFill/>
          <a:ln>
            <a:noFill/>
          </a:ln>
        </p:spPr>
      </p:pic>
      <p:sp>
        <p:nvSpPr>
          <p:cNvPr id="53" name="Google Shape;53;p86"/>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6"/>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86"/>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56" name="Google Shape;56;p86" descr="GSA Starmark logo"/>
          <p:cNvPicPr preferRelativeResize="0"/>
          <p:nvPr/>
        </p:nvPicPr>
        <p:blipFill rotWithShape="1">
          <a:blip r:embed="rId3">
            <a:alphaModFix/>
          </a:blip>
          <a:srcRect/>
          <a:stretch/>
        </p:blipFill>
        <p:spPr>
          <a:xfrm>
            <a:off x="5349240" y="2311146"/>
            <a:ext cx="704850" cy="704850"/>
          </a:xfrm>
          <a:prstGeom prst="rect">
            <a:avLst/>
          </a:prstGeom>
          <a:noFill/>
          <a:ln>
            <a:noFill/>
          </a:ln>
        </p:spPr>
      </p:pic>
      <p:pic>
        <p:nvPicPr>
          <p:cNvPr id="57" name="Google Shape;57;p86" descr="Seal of the CIO Council"/>
          <p:cNvPicPr preferRelativeResize="0"/>
          <p:nvPr/>
        </p:nvPicPr>
        <p:blipFill rotWithShape="1">
          <a:blip r:embed="rId4">
            <a:alphaModFix/>
          </a:blip>
          <a:srcRect/>
          <a:stretch/>
        </p:blipFill>
        <p:spPr>
          <a:xfrm>
            <a:off x="7842083" y="2228850"/>
            <a:ext cx="866775" cy="866775"/>
          </a:xfrm>
          <a:prstGeom prst="rect">
            <a:avLst/>
          </a:prstGeom>
          <a:noFill/>
          <a:ln>
            <a:noFill/>
          </a:ln>
        </p:spPr>
      </p:pic>
      <p:sp>
        <p:nvSpPr>
          <p:cNvPr id="58" name="Google Shape;58;p86"/>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86"/>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60"/>
        <p:cNvGrpSpPr/>
        <p:nvPr/>
      </p:nvGrpSpPr>
      <p:grpSpPr>
        <a:xfrm>
          <a:off x="0" y="0"/>
          <a:ext cx="0" cy="0"/>
          <a:chOff x="0" y="0"/>
          <a:chExt cx="0" cy="0"/>
        </a:xfrm>
      </p:grpSpPr>
      <p:sp>
        <p:nvSpPr>
          <p:cNvPr id="61" name="Google Shape;61;p87"/>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7"/>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87"/>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87"/>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87"/>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11"/>
        <p:cNvGrpSpPr/>
        <p:nvPr/>
      </p:nvGrpSpPr>
      <p:grpSpPr>
        <a:xfrm>
          <a:off x="0" y="0"/>
          <a:ext cx="0" cy="0"/>
          <a:chOff x="0" y="0"/>
          <a:chExt cx="0" cy="0"/>
        </a:xfrm>
      </p:grpSpPr>
      <p:sp>
        <p:nvSpPr>
          <p:cNvPr id="12" name="Google Shape;12;p7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7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4" name="Google Shape;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15"/>
        <p:cNvGrpSpPr/>
        <p:nvPr/>
      </p:nvGrpSpPr>
      <p:grpSpPr>
        <a:xfrm>
          <a:off x="0" y="0"/>
          <a:ext cx="0" cy="0"/>
          <a:chOff x="0" y="0"/>
          <a:chExt cx="0" cy="0"/>
        </a:xfrm>
      </p:grpSpPr>
      <p:sp>
        <p:nvSpPr>
          <p:cNvPr id="16" name="Google Shape;1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8"/>
          <p:cNvPicPr preferRelativeResize="0"/>
          <p:nvPr/>
        </p:nvPicPr>
        <p:blipFill rotWithShape="1">
          <a:blip r:embed="rId2">
            <a:alphaModFix/>
          </a:blip>
          <a:srcRect/>
          <a:stretch/>
        </p:blipFill>
        <p:spPr>
          <a:xfrm>
            <a:off x="3547725" y="1006850"/>
            <a:ext cx="2048550" cy="2048550"/>
          </a:xfrm>
          <a:prstGeom prst="rect">
            <a:avLst/>
          </a:prstGeom>
          <a:noFill/>
          <a:ln>
            <a:noFill/>
          </a:ln>
        </p:spPr>
      </p:pic>
      <p:pic>
        <p:nvPicPr>
          <p:cNvPr id="18" name="Google Shape;18;p78"/>
          <p:cNvPicPr preferRelativeResize="0"/>
          <p:nvPr/>
        </p:nvPicPr>
        <p:blipFill rotWithShape="1">
          <a:blip r:embed="rId3">
            <a:alphaModFix/>
          </a:blip>
          <a:srcRect/>
          <a:stretch/>
        </p:blipFill>
        <p:spPr>
          <a:xfrm>
            <a:off x="8276044" y="4291275"/>
            <a:ext cx="695492" cy="687650"/>
          </a:xfrm>
          <a:prstGeom prst="rect">
            <a:avLst/>
          </a:prstGeom>
          <a:noFill/>
          <a:ln>
            <a:noFill/>
          </a:ln>
        </p:spPr>
      </p:pic>
      <p:sp>
        <p:nvSpPr>
          <p:cNvPr id="19" name="Google Shape;19;p78"/>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78"/>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78"/>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7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8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8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8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8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3" name="Google Shape;3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8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8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7" name="Google Shape;37;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40"/>
        <p:cNvGrpSpPr/>
        <p:nvPr/>
      </p:nvGrpSpPr>
      <p:grpSpPr>
        <a:xfrm>
          <a:off x="0" y="0"/>
          <a:ext cx="0" cy="0"/>
          <a:chOff x="0" y="0"/>
          <a:chExt cx="0" cy="0"/>
        </a:xfrm>
      </p:grpSpPr>
      <p:sp>
        <p:nvSpPr>
          <p:cNvPr id="41" name="Google Shape;41;p8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43" name="Google Shape;43;p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
        <p:cNvGrpSpPr/>
        <p:nvPr/>
      </p:nvGrpSpPr>
      <p:grpSpPr>
        <a:xfrm>
          <a:off x="0" y="0"/>
          <a:ext cx="0" cy="0"/>
          <a:chOff x="0" y="0"/>
          <a:chExt cx="0" cy="0"/>
        </a:xfrm>
      </p:grpSpPr>
      <p:sp>
        <p:nvSpPr>
          <p:cNvPr id="6" name="Google Shape;6;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7" name="Google Shape;7;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8" name="Google Shape;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85"/>
          <p:cNvSpPr/>
          <p:nvPr/>
        </p:nvSpPr>
        <p:spPr>
          <a:xfrm>
            <a:off x="0" y="3429000"/>
            <a:ext cx="9144000" cy="1599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5"/>
          <p:cNvSpPr txBox="1"/>
          <p:nvPr/>
        </p:nvSpPr>
        <p:spPr>
          <a:xfrm>
            <a:off x="628650" y="273844"/>
            <a:ext cx="7886700" cy="994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400"/>
              <a:buFont typeface="Helvetica Neue"/>
              <a:buNone/>
            </a:pPr>
            <a:r>
              <a:rPr lang="en-US" sz="3400" b="1" i="0" u="none" strike="noStrike" cap="none">
                <a:solidFill>
                  <a:schemeClr val="lt1"/>
                </a:solidFill>
                <a:latin typeface="Helvetica Neue"/>
                <a:ea typeface="Helvetica Neue"/>
                <a:cs typeface="Helvetica Neue"/>
                <a:sym typeface="Helvetica Neue"/>
              </a:rPr>
              <a:t>Click to edit Master title style</a:t>
            </a:r>
            <a:endParaRPr sz="3400" b="1" i="0" u="none" strike="noStrike" cap="none">
              <a:solidFill>
                <a:schemeClr val="lt1"/>
              </a:solidFill>
              <a:latin typeface="Helvetica Neue"/>
              <a:ea typeface="Helvetica Neue"/>
              <a:cs typeface="Helvetica Neue"/>
              <a:sym typeface="Helvetica Neue"/>
            </a:endParaRPr>
          </a:p>
        </p:txBody>
      </p:sp>
      <p:sp>
        <p:nvSpPr>
          <p:cNvPr id="49" name="Google Shape;49;p85"/>
          <p:cNvSpPr txBox="1"/>
          <p:nvPr/>
        </p:nvSpPr>
        <p:spPr>
          <a:xfrm>
            <a:off x="628650" y="1314450"/>
            <a:ext cx="7886700" cy="80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b="1" i="1" u="none" strike="noStrike" cap="none">
                <a:solidFill>
                  <a:schemeClr val="lt1"/>
                </a:solidFill>
                <a:latin typeface="Helvetica Neue"/>
                <a:ea typeface="Helvetica Neue"/>
                <a:cs typeface="Helvetica Neue"/>
                <a:sym typeface="Helvetica Neue"/>
              </a:rPr>
              <a:t>Click to edit Subtitle</a:t>
            </a:r>
            <a:endParaRPr sz="2300" b="1" i="1" u="none" strike="noStrike" cap="none">
              <a:solidFill>
                <a:schemeClr val="lt1"/>
              </a:solidFill>
              <a:latin typeface="Helvetica Neue"/>
              <a:ea typeface="Helvetica Neue"/>
              <a:cs typeface="Helvetica Neue"/>
              <a:sym typeface="Helvetica Neue"/>
            </a:endParaRPr>
          </a:p>
        </p:txBody>
      </p:sp>
      <p:pic>
        <p:nvPicPr>
          <p:cNvPr id="50" name="Google Shape;50;p85"/>
          <p:cNvPicPr preferRelativeResize="0"/>
          <p:nvPr/>
        </p:nvPicPr>
        <p:blipFill rotWithShape="1">
          <a:blip r:embed="rId4">
            <a:alphaModFix/>
          </a:blip>
          <a:srcRect/>
          <a:stretch/>
        </p:blipFill>
        <p:spPr>
          <a:xfrm>
            <a:off x="0" y="0"/>
            <a:ext cx="9143999" cy="3429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uswds" TargetMode="External"/><Relationship Id="rId7"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designsystem.digital.go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odirect.gov/"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nationalmap.gov/"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3346043"/>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chemeClr val="lt1"/>
                </a:solidFill>
              </a:rPr>
              <a:t>USWDS Monthly Call</a:t>
            </a:r>
            <a:endParaRPr sz="4000" b="1" dirty="0">
              <a:solidFill>
                <a:schemeClr val="lt1"/>
              </a:solidFill>
            </a:endParaRPr>
          </a:p>
          <a:p>
            <a:pPr marL="0" lvl="0" indent="0" algn="ctr" rtl="0">
              <a:lnSpc>
                <a:spcPct val="95000"/>
              </a:lnSpc>
              <a:spcBef>
                <a:spcPts val="0"/>
              </a:spcBef>
              <a:spcAft>
                <a:spcPts val="0"/>
              </a:spcAft>
              <a:buSzPts val="2800"/>
              <a:buNone/>
            </a:pPr>
            <a:r>
              <a:rPr lang="en" sz="4000" dirty="0">
                <a:solidFill>
                  <a:srgbClr val="FFBE2E"/>
                </a:solidFill>
                <a:latin typeface="Public Sans Thin" pitchFamily="2" charset="77"/>
              </a:rPr>
              <a:t>March 2022</a:t>
            </a:r>
            <a:endParaRPr dirty="0">
              <a:latin typeface="Public Sans Thin" pitchFamily="2" charset="77"/>
            </a:endParaRPr>
          </a:p>
        </p:txBody>
      </p:sp>
      <p:pic>
        <p:nvPicPr>
          <p:cNvPr id="6" name="logo 1" descr="USWDS logo">
            <a:extLst>
              <a:ext uri="{FF2B5EF4-FFF2-40B4-BE49-F238E27FC236}">
                <a16:creationId xmlns:a16="http://schemas.microsoft.com/office/drawing/2014/main" id="{E75CF879-C1AF-6A43-BEA6-0C9EEF9C9F4C}"/>
              </a:ext>
            </a:extLst>
          </p:cNvPr>
          <p:cNvPicPr>
            <a:picLocks noChangeAspect="1"/>
          </p:cNvPicPr>
          <p:nvPr/>
        </p:nvPicPr>
        <p:blipFill>
          <a:blip r:embed="rId3"/>
          <a:stretch>
            <a:fillRect/>
          </a:stretch>
        </p:blipFill>
        <p:spPr>
          <a:xfrm>
            <a:off x="3230256" y="630958"/>
            <a:ext cx="2648330" cy="2504622"/>
          </a:xfrm>
          <a:prstGeom prst="rect">
            <a:avLst/>
          </a:prstGeom>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6922180" y="4780203"/>
            <a:ext cx="2057400"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1</a:t>
            </a:fld>
            <a:endParaRPr lang="en-US" kern="1200" dirty="0">
              <a:solidFill>
                <a:schemeClr val="bg1"/>
              </a:solidFill>
              <a:latin typeface="Franklin Gothic Book" panose="020B0503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FFBE2E"/>
                </a:solidFill>
              </a:rPr>
              <a:t>High contrast mode and </a:t>
            </a:r>
            <a:br>
              <a:rPr lang="en-US" sz="4000" dirty="0">
                <a:solidFill>
                  <a:srgbClr val="FFBE2E"/>
                </a:solidFill>
              </a:rPr>
            </a:br>
            <a:r>
              <a:rPr lang="en-US" sz="4000" dirty="0">
                <a:solidFill>
                  <a:srgbClr val="FFBE2E"/>
                </a:solidFill>
              </a:rPr>
              <a:t>forced colors</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10</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83401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FFBE2E"/>
                </a:solidFill>
              </a:rPr>
              <a:t>Improved Footer accessibility</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11</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2190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04CF85"/>
                </a:solidFill>
                <a:latin typeface="Public Sans"/>
                <a:ea typeface="Public Sans"/>
                <a:cs typeface="Public Sans"/>
                <a:sym typeface="Public Sans"/>
              </a:rPr>
              <a:t>USWDS 2.13.3</a:t>
            </a:r>
            <a:br>
              <a:rPr lang="en-US" sz="4000" dirty="0">
                <a:solidFill>
                  <a:srgbClr val="04CF85"/>
                </a:solidFill>
                <a:latin typeface="Public Sans"/>
                <a:ea typeface="Public Sans"/>
                <a:cs typeface="Public Sans"/>
                <a:sym typeface="Public Sans"/>
              </a:rPr>
            </a:br>
            <a:r>
              <a:rPr lang="en-US" sz="4000" b="0" dirty="0">
                <a:solidFill>
                  <a:schemeClr val="bg1"/>
                </a:solidFill>
                <a:latin typeface="Public Sans"/>
                <a:ea typeface="Public Sans"/>
                <a:cs typeface="Public Sans"/>
                <a:sym typeface="Public Sans"/>
              </a:rPr>
              <a:t>Available next week.</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12</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63904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967EFB"/>
                </a:solidFill>
                <a:latin typeface="Public Sans"/>
                <a:ea typeface="Public Sans"/>
                <a:cs typeface="Public Sans"/>
                <a:sym typeface="Public Sans"/>
              </a:rPr>
              <a:t>USWDS 3.0.0 Beta 4</a:t>
            </a:r>
            <a:br>
              <a:rPr lang="en-US" sz="4000" dirty="0">
                <a:solidFill>
                  <a:srgbClr val="967EFB"/>
                </a:solidFill>
                <a:latin typeface="Public Sans"/>
                <a:ea typeface="Public Sans"/>
                <a:cs typeface="Public Sans"/>
                <a:sym typeface="Public Sans"/>
              </a:rPr>
            </a:br>
            <a:r>
              <a:rPr lang="en-US" sz="4000" b="0" dirty="0">
                <a:solidFill>
                  <a:schemeClr val="bg1"/>
                </a:solidFill>
                <a:latin typeface="Public Sans"/>
                <a:ea typeface="Public Sans"/>
                <a:cs typeface="Public Sans"/>
                <a:sym typeface="Public Sans"/>
              </a:rPr>
              <a:t>@</a:t>
            </a:r>
            <a:r>
              <a:rPr lang="en-US" sz="4000" b="0" dirty="0" err="1">
                <a:solidFill>
                  <a:schemeClr val="bg1"/>
                </a:solidFill>
                <a:latin typeface="Public Sans"/>
                <a:ea typeface="Public Sans"/>
                <a:cs typeface="Public Sans"/>
                <a:sym typeface="Public Sans"/>
              </a:rPr>
              <a:t>uswds</a:t>
            </a:r>
            <a:r>
              <a:rPr lang="en-US" sz="4000" b="0" dirty="0">
                <a:solidFill>
                  <a:schemeClr val="bg1"/>
                </a:solidFill>
                <a:latin typeface="Public Sans"/>
                <a:ea typeface="Public Sans"/>
                <a:cs typeface="Public Sans"/>
                <a:sym typeface="Public Sans"/>
              </a:rPr>
              <a:t>/</a:t>
            </a:r>
            <a:r>
              <a:rPr lang="en-US" sz="4000" b="0" dirty="0" err="1">
                <a:solidFill>
                  <a:schemeClr val="bg1"/>
                </a:solidFill>
                <a:latin typeface="Public Sans"/>
                <a:ea typeface="Public Sans"/>
                <a:cs typeface="Public Sans"/>
                <a:sym typeface="Public Sans"/>
              </a:rPr>
              <a:t>uswds</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13</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167120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FFBE2E"/>
                </a:solidFill>
              </a:rPr>
              <a:t>Modular architecture and package structure</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14</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38420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967EFB"/>
                </a:solidFill>
                <a:latin typeface="Public Sans"/>
                <a:ea typeface="Public Sans"/>
                <a:cs typeface="Public Sans"/>
                <a:sym typeface="Public Sans"/>
              </a:rPr>
              <a:t>USWDS 3.0.0 Beta 4</a:t>
            </a:r>
            <a:br>
              <a:rPr lang="en-US" sz="4000" dirty="0">
                <a:solidFill>
                  <a:srgbClr val="967EFB"/>
                </a:solidFill>
                <a:latin typeface="Public Sans"/>
                <a:ea typeface="Public Sans"/>
                <a:cs typeface="Public Sans"/>
                <a:sym typeface="Public Sans"/>
              </a:rPr>
            </a:br>
            <a:r>
              <a:rPr lang="en-US" sz="4000" b="0" dirty="0">
                <a:solidFill>
                  <a:schemeClr val="bg1"/>
                </a:solidFill>
                <a:latin typeface="Public Sans"/>
                <a:ea typeface="Public Sans"/>
                <a:cs typeface="Public Sans"/>
                <a:sym typeface="Public Sans"/>
              </a:rPr>
              <a:t>Out now</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15</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72790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USWDS Compile Beta 2</a:t>
            </a:r>
            <a:br>
              <a:rPr lang="en-US" sz="4000" dirty="0">
                <a:solidFill>
                  <a:srgbClr val="967EFB"/>
                </a:solidFill>
                <a:latin typeface="Public Sans"/>
                <a:ea typeface="Public Sans"/>
                <a:cs typeface="Public Sans"/>
                <a:sym typeface="Public Sans"/>
              </a:rPr>
            </a:br>
            <a:r>
              <a:rPr lang="en-US" sz="4000" b="0" dirty="0">
                <a:solidFill>
                  <a:schemeClr val="bg1"/>
                </a:solidFill>
                <a:latin typeface="Public Sans"/>
                <a:ea typeface="Public Sans"/>
                <a:cs typeface="Public Sans"/>
                <a:sym typeface="Public Sans"/>
              </a:rPr>
              <a:t>USWDS 3.0 compatibility</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16</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5616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FFBE2E"/>
                </a:solidFill>
              </a:rPr>
              <a:t>The best way to migrate to USWDS 3.0</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09608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USWDS Compile Beta 2</a:t>
            </a:r>
            <a:br>
              <a:rPr lang="en-US" sz="4000" dirty="0">
                <a:solidFill>
                  <a:srgbClr val="EF5E25"/>
                </a:solidFill>
                <a:latin typeface="Public Sans"/>
                <a:ea typeface="Public Sans"/>
                <a:cs typeface="Public Sans"/>
                <a:sym typeface="Public Sans"/>
              </a:rPr>
            </a:br>
            <a:r>
              <a:rPr lang="en-US" sz="4000" b="0" dirty="0">
                <a:solidFill>
                  <a:schemeClr val="bg1"/>
                </a:solidFill>
                <a:latin typeface="Public Sans"/>
                <a:ea typeface="Public Sans"/>
                <a:cs typeface="Public Sans"/>
                <a:sym typeface="Public Sans"/>
              </a:rPr>
              <a:t>Out now</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18</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25420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47"/>
        <p:cNvGrpSpPr/>
        <p:nvPr/>
      </p:nvGrpSpPr>
      <p:grpSpPr>
        <a:xfrm>
          <a:off x="0" y="0"/>
          <a:ext cx="0" cy="0"/>
          <a:chOff x="0" y="0"/>
          <a:chExt cx="0" cy="0"/>
        </a:xfrm>
      </p:grpSpPr>
      <p:sp>
        <p:nvSpPr>
          <p:cNvPr id="148" name="name"/>
          <p:cNvSpPr txBox="1">
            <a:spLocks noGrp="1"/>
          </p:cNvSpPr>
          <p:nvPr>
            <p:ph type="title" idx="4294967295"/>
          </p:nvPr>
        </p:nvSpPr>
        <p:spPr>
          <a:xfrm>
            <a:off x="526942" y="1624720"/>
            <a:ext cx="8066017" cy="65664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4000" b="1" dirty="0">
                <a:solidFill>
                  <a:srgbClr val="FFBE2E"/>
                </a:solidFill>
                <a:latin typeface="Public Sans" pitchFamily="2" charset="77"/>
                <a:ea typeface="Public Sans Thin"/>
                <a:cs typeface="Public Sans Thin"/>
                <a:sym typeface="Public Sans Thin"/>
              </a:rPr>
              <a:t>USWDS 3.0 Preview</a:t>
            </a:r>
            <a:endParaRPr sz="4000" dirty="0">
              <a:solidFill>
                <a:srgbClr val="FFBE2E"/>
              </a:solidFill>
              <a:latin typeface="Public Sans" pitchFamily="2" charset="77"/>
            </a:endParaRPr>
          </a:p>
        </p:txBody>
      </p:sp>
      <p:pic>
        <p:nvPicPr>
          <p:cNvPr id="6" name="Picture 5">
            <a:extLst>
              <a:ext uri="{FF2B5EF4-FFF2-40B4-BE49-F238E27FC236}">
                <a16:creationId xmlns:a16="http://schemas.microsoft.com/office/drawing/2014/main" id="{3B8D6026-B0E3-8349-B30B-E6813C6E5799}"/>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1997075" y="2862131"/>
            <a:ext cx="5149849" cy="2710447"/>
          </a:xfrm>
          <a:prstGeom prst="rect">
            <a:avLst/>
          </a:prstGeom>
        </p:spPr>
      </p:pic>
      <p:sp>
        <p:nvSpPr>
          <p:cNvPr id="5" name="Slide Number Placeholder 10">
            <a:extLst>
              <a:ext uri="{FF2B5EF4-FFF2-40B4-BE49-F238E27FC236}">
                <a16:creationId xmlns:a16="http://schemas.microsoft.com/office/drawing/2014/main" id="{E6560333-000C-4140-80C7-90997C662E46}"/>
              </a:ext>
            </a:extLst>
          </p:cNvPr>
          <p:cNvSpPr>
            <a:spLocks noGrp="1"/>
          </p:cNvSpPr>
          <p:nvPr>
            <p:ph type="sldNum" sz="quarter" idx="12"/>
          </p:nvPr>
        </p:nvSpPr>
        <p:spPr>
          <a:xfrm>
            <a:off x="6909813" y="4774379"/>
            <a:ext cx="2057400" cy="273844"/>
          </a:xfrm>
        </p:spPr>
        <p:txBody>
          <a:bodyPr/>
          <a:lstStyle/>
          <a:p>
            <a:pPr defTabSz="685800">
              <a:buClrTx/>
              <a:defRPr/>
            </a:pPr>
            <a:fld id="{25AFEA32-29CA-4500-92AF-A0C955316540}" type="slidenum">
              <a:rPr lang="en-US" kern="1200">
                <a:solidFill>
                  <a:schemeClr val="bg1"/>
                </a:solidFill>
                <a:latin typeface="Franklin Gothic Book" panose="020B0503020102020204" pitchFamily="34" charset="0"/>
                <a:ea typeface="+mn-ea"/>
                <a:cs typeface="+mn-cs"/>
              </a:rPr>
              <a:pPr defTabSz="685800">
                <a:buClrTx/>
                <a:defRPr/>
              </a:pPr>
              <a:t>19</a:t>
            </a:fld>
            <a:endParaRPr lang="en-US" kern="1200" dirty="0">
              <a:solidFill>
                <a:schemeClr val="bg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380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title" idx="4294967295"/>
          </p:nvPr>
        </p:nvSpPr>
        <p:spPr>
          <a:xfrm>
            <a:off x="499908" y="1146242"/>
            <a:ext cx="8144183" cy="1994104"/>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rgbClr val="FFBE2E"/>
                </a:solidFill>
              </a:rPr>
              <a:t>Hi!</a:t>
            </a:r>
            <a:endParaRPr sz="4000" b="1" dirty="0">
              <a:solidFill>
                <a:srgbClr val="FFBE2E"/>
              </a:solidFill>
            </a:endParaRPr>
          </a:p>
          <a:p>
            <a:pPr marL="0" lvl="0" indent="0" algn="ctr" rtl="0">
              <a:lnSpc>
                <a:spcPct val="95000"/>
              </a:lnSpc>
              <a:spcBef>
                <a:spcPts val="0"/>
              </a:spcBef>
              <a:spcAft>
                <a:spcPts val="0"/>
              </a:spcAft>
              <a:buSzPts val="2800"/>
              <a:buNone/>
            </a:pPr>
            <a:r>
              <a:rPr lang="en-US" sz="4000" dirty="0">
                <a:solidFill>
                  <a:schemeClr val="lt1"/>
                </a:solidFill>
                <a:latin typeface="Public Sans Thin"/>
                <a:ea typeface="Public Sans Thin"/>
                <a:cs typeface="Public Sans Thin"/>
                <a:sym typeface="Public Sans Thin"/>
              </a:rPr>
              <a:t>Thanks for being here!</a:t>
            </a:r>
            <a:endParaRPr dirty="0">
              <a:solidFill>
                <a:schemeClr val="lt1"/>
              </a:solidFill>
              <a:latin typeface="Public Sans Thin"/>
              <a:ea typeface="Public Sans Thin"/>
              <a:cs typeface="Public Sans Thin"/>
              <a:sym typeface="Public Sans Thin"/>
            </a:endParaRPr>
          </a:p>
        </p:txBody>
      </p:sp>
      <p:pic>
        <p:nvPicPr>
          <p:cNvPr id="78" name="Google Shape;78;p2" descr="Picture of Dan Williams"/>
          <p:cNvPicPr preferRelativeResize="0"/>
          <p:nvPr/>
        </p:nvPicPr>
        <p:blipFill rotWithShape="1">
          <a:blip r:embed="rId3">
            <a:alphaModFix/>
          </a:blip>
          <a:srcRect/>
          <a:stretch/>
        </p:blipFill>
        <p:spPr>
          <a:xfrm>
            <a:off x="3898199" y="3464700"/>
            <a:ext cx="1347600" cy="1678800"/>
          </a:xfrm>
          <a:prstGeom prst="rect">
            <a:avLst/>
          </a:prstGeom>
          <a:noFill/>
          <a:ln>
            <a:noFill/>
          </a:ln>
        </p:spPr>
      </p:pic>
      <p:sp>
        <p:nvSpPr>
          <p:cNvPr id="79" name="Google Shape;79;p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47"/>
        <p:cNvGrpSpPr/>
        <p:nvPr/>
      </p:nvGrpSpPr>
      <p:grpSpPr>
        <a:xfrm>
          <a:off x="0" y="0"/>
          <a:ext cx="0" cy="0"/>
          <a:chOff x="0" y="0"/>
          <a:chExt cx="0" cy="0"/>
        </a:xfrm>
      </p:grpSpPr>
      <p:sp>
        <p:nvSpPr>
          <p:cNvPr id="148" name="name"/>
          <p:cNvSpPr txBox="1">
            <a:spLocks noGrp="1"/>
          </p:cNvSpPr>
          <p:nvPr>
            <p:ph type="title" idx="4294967295"/>
          </p:nvPr>
        </p:nvSpPr>
        <p:spPr>
          <a:xfrm>
            <a:off x="337551" y="1536312"/>
            <a:ext cx="4664765" cy="656649"/>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800"/>
              <a:buNone/>
            </a:pPr>
            <a:r>
              <a:rPr lang="en" sz="3200" b="1" dirty="0">
                <a:solidFill>
                  <a:srgbClr val="FFBE2E"/>
                </a:solidFill>
                <a:latin typeface="Public Sans" pitchFamily="2" charset="77"/>
                <a:ea typeface="Public Sans Thin"/>
                <a:cs typeface="Public Sans Thin"/>
                <a:sym typeface="Public Sans Thin"/>
              </a:rPr>
              <a:t>James Mejia</a:t>
            </a:r>
            <a:endParaRPr sz="3200" b="1" dirty="0">
              <a:solidFill>
                <a:srgbClr val="FFBE2E"/>
              </a:solidFill>
              <a:latin typeface="Public Sans" pitchFamily="2" charset="77"/>
            </a:endParaRPr>
          </a:p>
        </p:txBody>
      </p:sp>
      <p:sp>
        <p:nvSpPr>
          <p:cNvPr id="149" name="attrib"/>
          <p:cNvSpPr txBox="1">
            <a:spLocks noGrp="1"/>
          </p:cNvSpPr>
          <p:nvPr>
            <p:ph type="body" idx="4294967295"/>
          </p:nvPr>
        </p:nvSpPr>
        <p:spPr>
          <a:xfrm>
            <a:off x="4125683" y="1052832"/>
            <a:ext cx="4754442" cy="1279623"/>
          </a:xfrm>
          <a:prstGeom prst="rect">
            <a:avLst/>
          </a:prstGeom>
          <a:noFill/>
          <a:ln>
            <a:noFill/>
          </a:ln>
        </p:spPr>
        <p:txBody>
          <a:bodyPr spcFirstLastPara="1" wrap="square" lIns="91425" tIns="91425" rIns="91425" bIns="91425" anchor="ctr" anchorCtr="0">
            <a:noAutofit/>
          </a:bodyPr>
          <a:lstStyle/>
          <a:p>
            <a:pPr marL="0" lvl="0" indent="0" algn="r">
              <a:lnSpc>
                <a:spcPct val="95000"/>
              </a:lnSpc>
              <a:buNone/>
            </a:pPr>
            <a:r>
              <a:rPr lang="en-US" sz="2800" b="1" dirty="0">
                <a:solidFill>
                  <a:schemeClr val="bg1"/>
                </a:solidFill>
                <a:latin typeface="Public Sans" pitchFamily="2" charset="77"/>
              </a:rPr>
              <a:t>USWDS Core Team</a:t>
            </a:r>
          </a:p>
          <a:p>
            <a:pPr marL="0" lvl="0" indent="0" algn="r">
              <a:lnSpc>
                <a:spcPct val="95000"/>
              </a:lnSpc>
              <a:buNone/>
            </a:pPr>
            <a:r>
              <a:rPr lang="en-US" sz="2800" dirty="0">
                <a:solidFill>
                  <a:srgbClr val="FFBE2E"/>
                </a:solidFill>
                <a:latin typeface="Public Sans" pitchFamily="2" charset="77"/>
              </a:rPr>
              <a:t>Contractor</a:t>
            </a:r>
            <a:endParaRPr sz="2800" dirty="0">
              <a:solidFill>
                <a:srgbClr val="FFBE2E"/>
              </a:solidFill>
              <a:latin typeface="Public Sans" pitchFamily="2" charset="77"/>
            </a:endParaRPr>
          </a:p>
        </p:txBody>
      </p:sp>
      <p:sp>
        <p:nvSpPr>
          <p:cNvPr id="5" name="Slide Number Placeholder 10">
            <a:extLst>
              <a:ext uri="{FF2B5EF4-FFF2-40B4-BE49-F238E27FC236}">
                <a16:creationId xmlns:a16="http://schemas.microsoft.com/office/drawing/2014/main" id="{E6560333-000C-4140-80C7-90997C662E46}"/>
              </a:ext>
            </a:extLst>
          </p:cNvPr>
          <p:cNvSpPr>
            <a:spLocks noGrp="1"/>
          </p:cNvSpPr>
          <p:nvPr>
            <p:ph type="sldNum" sz="quarter" idx="12"/>
          </p:nvPr>
        </p:nvSpPr>
        <p:spPr>
          <a:xfrm>
            <a:off x="6909813" y="4774379"/>
            <a:ext cx="2057400" cy="273844"/>
          </a:xfrm>
        </p:spPr>
        <p:txBody>
          <a:bodyPr/>
          <a:lstStyle/>
          <a:p>
            <a:pPr defTabSz="685800">
              <a:buClrTx/>
              <a:defRPr/>
            </a:pPr>
            <a:fld id="{25AFEA32-29CA-4500-92AF-A0C955316540}" type="slidenum">
              <a:rPr lang="en-US" kern="1200">
                <a:solidFill>
                  <a:schemeClr val="bg1"/>
                </a:solidFill>
                <a:latin typeface="Franklin Gothic Book" panose="020B0503020102020204" pitchFamily="34" charset="0"/>
                <a:ea typeface="+mn-ea"/>
                <a:cs typeface="+mn-cs"/>
              </a:rPr>
              <a:pPr defTabSz="685800">
                <a:buClrTx/>
                <a:defRPr/>
              </a:pPr>
              <a:t>20</a:t>
            </a:fld>
            <a:endParaRPr lang="en-US" kern="1200">
              <a:solidFill>
                <a:schemeClr val="bg1"/>
              </a:solidFill>
              <a:latin typeface="Franklin Gothic Book" panose="020B0503020102020204" pitchFamily="34" charset="0"/>
              <a:ea typeface="+mn-ea"/>
              <a:cs typeface="+mn-cs"/>
            </a:endParaRPr>
          </a:p>
        </p:txBody>
      </p:sp>
      <p:pic>
        <p:nvPicPr>
          <p:cNvPr id="3" name="Picture 2">
            <a:extLst>
              <a:ext uri="{FF2B5EF4-FFF2-40B4-BE49-F238E27FC236}">
                <a16:creationId xmlns:a16="http://schemas.microsoft.com/office/drawing/2014/main" id="{06308623-475C-FA47-9A1F-8AEB26A2B47D}"/>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1997075" y="2862131"/>
            <a:ext cx="5149849" cy="2710447"/>
          </a:xfrm>
          <a:prstGeom prst="rect">
            <a:avLst/>
          </a:prstGeom>
        </p:spPr>
      </p:pic>
    </p:spTree>
    <p:extLst>
      <p:ext uri="{BB962C8B-B14F-4D97-AF65-F5344CB8AC3E}">
        <p14:creationId xmlns:p14="http://schemas.microsoft.com/office/powerpoint/2010/main" val="2433865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8000" b="0" dirty="0">
                <a:solidFill>
                  <a:schemeClr val="bg1"/>
                </a:solidFill>
                <a:latin typeface="Apple Chancery" panose="03020702040506060504" pitchFamily="66" charset="-79"/>
                <a:cs typeface="Apple Chancery" panose="03020702040506060504" pitchFamily="66" charset="-79"/>
              </a:rPr>
              <a:t>Demo</a:t>
            </a:r>
            <a:endParaRPr sz="8000" b="0" dirty="0">
              <a:solidFill>
                <a:schemeClr val="bg1"/>
              </a:solidFill>
              <a:latin typeface="Apple Chancery" panose="03020702040506060504" pitchFamily="66" charset="-79"/>
              <a:cs typeface="Apple Chancery" panose="03020702040506060504" pitchFamily="66" charset="-79"/>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21</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8035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967EFB"/>
                </a:solidFill>
              </a:rPr>
              <a:t>USWDS 3.0 will be here </a:t>
            </a:r>
            <a:br>
              <a:rPr lang="en-US" sz="4000" dirty="0">
                <a:solidFill>
                  <a:srgbClr val="967EFB"/>
                </a:solidFill>
              </a:rPr>
            </a:br>
            <a:r>
              <a:rPr lang="en-US" sz="4000" dirty="0">
                <a:solidFill>
                  <a:srgbClr val="967EFB"/>
                </a:solidFill>
              </a:rPr>
              <a:t>next month.</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22</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261071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967EFB"/>
                </a:solidFill>
              </a:rPr>
              <a:t>USWDS Packages </a:t>
            </a:r>
            <a:br>
              <a:rPr lang="en-US" sz="4000" dirty="0">
                <a:solidFill>
                  <a:srgbClr val="967EFB"/>
                </a:solidFill>
              </a:rPr>
            </a:br>
            <a:r>
              <a:rPr lang="en-US" sz="4000" dirty="0">
                <a:solidFill>
                  <a:srgbClr val="967EFB"/>
                </a:solidFill>
              </a:rPr>
              <a:t>have grown up.</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23</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872211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967EFB"/>
                </a:solidFill>
              </a:rPr>
              <a:t>USWDS unbundled.</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24</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4135462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FFBE2E"/>
                </a:solidFill>
              </a:rPr>
              <a:t>Define, </a:t>
            </a:r>
            <a:r>
              <a:rPr lang="en-US" sz="4000" dirty="0">
                <a:solidFill>
                  <a:srgbClr val="967EFB"/>
                </a:solidFill>
              </a:rPr>
              <a:t>customize, </a:t>
            </a:r>
            <a:r>
              <a:rPr lang="en-US" sz="4000" dirty="0">
                <a:solidFill>
                  <a:schemeClr val="bg1"/>
                </a:solidFill>
              </a:rPr>
              <a:t>update.</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25</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900354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967EFB"/>
                </a:solidFill>
              </a:rPr>
              <a:t>Above all, </a:t>
            </a:r>
            <a:r>
              <a:rPr lang="en-US" sz="4000" dirty="0">
                <a:solidFill>
                  <a:schemeClr val="bg1"/>
                </a:solidFill>
              </a:rPr>
              <a:t>simple migration.</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26</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429490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967EFB"/>
                </a:solidFill>
              </a:rPr>
              <a:t>Thinking of migrating?</a:t>
            </a:r>
            <a:br>
              <a:rPr lang="en-US" sz="4000" dirty="0">
                <a:solidFill>
                  <a:srgbClr val="967EFB"/>
                </a:solidFill>
              </a:rPr>
            </a:br>
            <a:r>
              <a:rPr lang="en-US" sz="4000" dirty="0">
                <a:solidFill>
                  <a:srgbClr val="FFBE2E"/>
                </a:solidFill>
              </a:rPr>
              <a:t>Check out USWDS Compile. </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022095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967EFB"/>
                </a:solidFill>
              </a:rPr>
              <a:t>Next month: </a:t>
            </a:r>
            <a:br>
              <a:rPr lang="en-US" sz="4000" dirty="0">
                <a:solidFill>
                  <a:srgbClr val="967EFB"/>
                </a:solidFill>
              </a:rPr>
            </a:br>
            <a:r>
              <a:rPr lang="en-US" sz="4000" dirty="0">
                <a:solidFill>
                  <a:srgbClr val="FFBE2E"/>
                </a:solidFill>
              </a:rPr>
              <a:t>More real-world examples</a:t>
            </a:r>
            <a:endParaRPr sz="4000" b="0" dirty="0">
              <a:solidFill>
                <a:srgbClr val="FFBE2E"/>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28</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881156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BE2E"/>
        </a:solidFill>
        <a:effectLst/>
      </p:bgPr>
    </p:bg>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171717"/>
                </a:solidFill>
                <a:latin typeface="Public Sans"/>
                <a:ea typeface="Public Sans"/>
                <a:cs typeface="Public Sans"/>
                <a:sym typeface="Public Sans"/>
              </a:rPr>
              <a:t>Q&amp;A</a:t>
            </a:r>
            <a:endParaRPr sz="4000" dirty="0">
              <a:solidFill>
                <a:srgbClr val="171717"/>
              </a:solidFill>
              <a:latin typeface="Public Sans"/>
              <a:ea typeface="Public Sans"/>
              <a:cs typeface="Public Sans"/>
              <a:sym typeface="Public Sans"/>
            </a:endParaRPr>
          </a:p>
        </p:txBody>
      </p:sp>
      <p:pic>
        <p:nvPicPr>
          <p:cNvPr id="552" name="Google Shape;552;p7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55172" y="3720369"/>
            <a:ext cx="8120743" cy="1423131"/>
          </a:xfrm>
          <a:prstGeom prst="rect">
            <a:avLst/>
          </a:prstGeom>
          <a:noFill/>
          <a:ln>
            <a:noFill/>
          </a:ln>
        </p:spPr>
      </p:pic>
      <p:sp>
        <p:nvSpPr>
          <p:cNvPr id="553" name="Google Shape;553;p7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171717"/>
              </a:buClr>
              <a:buSzPts val="1000"/>
              <a:buNone/>
            </a:pPr>
            <a:fld id="{00000000-1234-1234-1234-123412341234}" type="slidenum">
              <a:rPr lang="en-US">
                <a:solidFill>
                  <a:srgbClr val="171717"/>
                </a:solidFill>
                <a:latin typeface="Libre Franklin"/>
                <a:ea typeface="Libre Franklin"/>
                <a:cs typeface="Libre Franklin"/>
                <a:sym typeface="Libre Franklin"/>
              </a:rPr>
              <a:t>29</a:t>
            </a:fld>
            <a:endParaRPr>
              <a:solidFill>
                <a:srgbClr val="171717"/>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995700"/>
            <a:ext cx="8144183" cy="2839462"/>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3600" b="1" dirty="0">
                <a:solidFill>
                  <a:schemeClr val="bg1"/>
                </a:solidFill>
              </a:rPr>
              <a:t>Agenda</a:t>
            </a:r>
          </a:p>
          <a:p>
            <a:pPr marL="0" lvl="0" indent="0" algn="ctr" rtl="0">
              <a:lnSpc>
                <a:spcPct val="95000"/>
              </a:lnSpc>
              <a:spcBef>
                <a:spcPts val="0"/>
              </a:spcBef>
              <a:spcAft>
                <a:spcPts val="0"/>
              </a:spcAft>
              <a:buSzPts val="2800"/>
              <a:buNone/>
            </a:pPr>
            <a:r>
              <a:rPr lang="en-US" sz="3600" b="1" dirty="0">
                <a:solidFill>
                  <a:srgbClr val="FFBE2E"/>
                </a:solidFill>
                <a:latin typeface="Public Sans" pitchFamily="2" charset="77"/>
              </a:rPr>
              <a:t>Site launches</a:t>
            </a:r>
            <a:br>
              <a:rPr lang="en-US" sz="3600" b="1" dirty="0">
                <a:solidFill>
                  <a:srgbClr val="FFBE2E"/>
                </a:solidFill>
                <a:latin typeface="Public Sans" pitchFamily="2" charset="77"/>
              </a:rPr>
            </a:br>
            <a:r>
              <a:rPr lang="en-US" sz="3600" b="1" dirty="0">
                <a:solidFill>
                  <a:srgbClr val="FFBE2E"/>
                </a:solidFill>
                <a:latin typeface="Public Sans" pitchFamily="2" charset="77"/>
              </a:rPr>
              <a:t>Product updates</a:t>
            </a:r>
            <a:br>
              <a:rPr lang="en-US" sz="3600" b="1" dirty="0">
                <a:solidFill>
                  <a:srgbClr val="FFBE2E"/>
                </a:solidFill>
                <a:latin typeface="Public Sans" pitchFamily="2" charset="77"/>
              </a:rPr>
            </a:br>
            <a:r>
              <a:rPr lang="en-US" sz="3600" b="1" dirty="0">
                <a:solidFill>
                  <a:srgbClr val="FFBE2E"/>
                </a:solidFill>
                <a:latin typeface="Public Sans" pitchFamily="2" charset="77"/>
              </a:rPr>
              <a:t>USWDS 3.0 Preview</a:t>
            </a:r>
            <a:br>
              <a:rPr lang="en-US" sz="3600" b="1" dirty="0">
                <a:solidFill>
                  <a:srgbClr val="FFBE2E"/>
                </a:solidFill>
                <a:latin typeface="Public Sans" pitchFamily="2" charset="77"/>
              </a:rPr>
            </a:br>
            <a:r>
              <a:rPr lang="en-US" sz="3600" b="1" dirty="0">
                <a:solidFill>
                  <a:srgbClr val="FFBE2E"/>
                </a:solidFill>
                <a:latin typeface="Public Sans" pitchFamily="2" charset="77"/>
              </a:rPr>
              <a:t>Q&amp;A</a:t>
            </a:r>
            <a:br>
              <a:rPr lang="en-US" sz="3600" b="1" dirty="0">
                <a:solidFill>
                  <a:srgbClr val="FFBE2E"/>
                </a:solidFill>
                <a:latin typeface="Public Sans" pitchFamily="2" charset="77"/>
              </a:rPr>
            </a:br>
            <a:endParaRPr lang="en-US" sz="3600" b="1" dirty="0">
              <a:solidFill>
                <a:srgbClr val="FFBE2E"/>
              </a:solidFill>
              <a:latin typeface="Public Sans" pitchFamily="2" charset="77"/>
            </a:endParaRPr>
          </a:p>
        </p:txBody>
      </p:sp>
      <p:pic>
        <p:nvPicPr>
          <p:cNvPr id="8" name="avatar" descr="Picture of Dan Williams">
            <a:extLst>
              <a:ext uri="{FF2B5EF4-FFF2-40B4-BE49-F238E27FC236}">
                <a16:creationId xmlns:a16="http://schemas.microsoft.com/office/drawing/2014/main" id="{49F0F639-9DF9-6E45-A61A-EB9E0159AF7C}"/>
              </a:ext>
            </a:extLst>
          </p:cNvPr>
          <p:cNvPicPr preferRelativeResize="0"/>
          <p:nvPr/>
        </p:nvPicPr>
        <p:blipFill rotWithShape="1">
          <a:blip r:embed="rId3">
            <a:alphaModFix/>
          </a:blip>
          <a:srcRect/>
          <a:stretch/>
        </p:blipFill>
        <p:spPr>
          <a:xfrm>
            <a:off x="4235099" y="4304100"/>
            <a:ext cx="673800" cy="839400"/>
          </a:xfrm>
          <a:prstGeom prst="rect">
            <a:avLst/>
          </a:prstGeom>
          <a:noFill/>
          <a:ln>
            <a:noFill/>
          </a:ln>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7478628" y="4780203"/>
            <a:ext cx="1262457"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3</a:t>
            </a:fld>
            <a:endParaRPr lang="en-US" kern="1200" dirty="0">
              <a:solidFill>
                <a:schemeClr val="bg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42818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b="0" dirty="0">
                <a:solidFill>
                  <a:srgbClr val="FFBE2E"/>
                </a:solidFill>
                <a:latin typeface="Public Sans Thin"/>
                <a:ea typeface="Public Sans Thin"/>
                <a:cs typeface="Public Sans Thin"/>
                <a:sym typeface="Public Sans Thin"/>
              </a:rPr>
              <a:t>Next month</a:t>
            </a:r>
            <a:endParaRPr dirty="0">
              <a:solidFill>
                <a:srgbClr val="B3B3B3"/>
              </a:solidFill>
            </a:endParaRPr>
          </a:p>
        </p:txBody>
      </p:sp>
      <p:sp>
        <p:nvSpPr>
          <p:cNvPr id="559" name="Google Shape;559;p74"/>
          <p:cNvSpPr txBox="1">
            <a:spLocks noGrp="1"/>
          </p:cNvSpPr>
          <p:nvPr>
            <p:ph type="body" idx="1"/>
          </p:nvPr>
        </p:nvSpPr>
        <p:spPr>
          <a:xfrm>
            <a:off x="492274" y="851124"/>
            <a:ext cx="7985682" cy="1454371"/>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dirty="0">
                <a:solidFill>
                  <a:schemeClr val="lt1"/>
                </a:solidFill>
              </a:rPr>
              <a:t>March: </a:t>
            </a:r>
            <a:br>
              <a:rPr lang="en-US" sz="4000" b="1" dirty="0">
                <a:solidFill>
                  <a:schemeClr val="lt1"/>
                </a:solidFill>
              </a:rPr>
            </a:br>
            <a:r>
              <a:rPr lang="en-US" sz="4000" b="1" dirty="0">
                <a:solidFill>
                  <a:schemeClr val="lt1"/>
                </a:solidFill>
              </a:rPr>
              <a:t>USWDS 3.0 in the real world</a:t>
            </a:r>
          </a:p>
        </p:txBody>
      </p:sp>
      <p:sp>
        <p:nvSpPr>
          <p:cNvPr id="560" name="Google Shape;560;p74"/>
          <p:cNvSpPr txBox="1">
            <a:spLocks noGrp="1"/>
          </p:cNvSpPr>
          <p:nvPr>
            <p:ph type="body" idx="1"/>
          </p:nvPr>
        </p:nvSpPr>
        <p:spPr>
          <a:xfrm>
            <a:off x="1428086" y="2522157"/>
            <a:ext cx="6910372" cy="1770156"/>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r>
              <a:rPr lang="en-US" sz="2800" dirty="0">
                <a:solidFill>
                  <a:srgbClr val="FFBE2E"/>
                </a:solidFill>
                <a:latin typeface="Public Sans Thin"/>
                <a:ea typeface="Public Sans Thin"/>
                <a:cs typeface="Public Sans Thin"/>
                <a:sym typeface="Public Sans Thin"/>
              </a:rPr>
              <a:t>-public</a:t>
            </a:r>
            <a:endParaRPr dirty="0"/>
          </a:p>
          <a:p>
            <a:pPr marL="0" lvl="0" indent="0" algn="l" rtl="0">
              <a:lnSpc>
                <a:spcPct val="110000"/>
              </a:lnSpc>
              <a:spcBef>
                <a:spcPts val="1200"/>
              </a:spcBef>
              <a:spcAft>
                <a:spcPts val="0"/>
              </a:spcAft>
              <a:buSzPts val="1400"/>
              <a:buNone/>
            </a:pP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github.com</a:t>
            </a:r>
            <a:r>
              <a:rPr lang="en-US" sz="2800" dirty="0">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a:t>
            </a: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uswds</a:t>
            </a:r>
            <a:endParaRPr sz="2800" dirty="0">
              <a:solidFill>
                <a:srgbClr val="FFBE2E"/>
              </a:solidFill>
              <a:latin typeface="Public Sans Thin"/>
              <a:ea typeface="Public Sans Thin"/>
              <a:cs typeface="Public Sans Thin"/>
              <a:sym typeface="Public Sans Thin"/>
            </a:endParaRPr>
          </a:p>
          <a:p>
            <a:pPr marL="0" lvl="0" indent="0" algn="l" rtl="0">
              <a:lnSpc>
                <a:spcPct val="110000"/>
              </a:lnSpc>
              <a:spcBef>
                <a:spcPts val="1200"/>
              </a:spcBef>
              <a:spcAft>
                <a:spcPts val="1200"/>
              </a:spcAft>
              <a:buSzPts val="1400"/>
              <a:buNone/>
            </a:pPr>
            <a:r>
              <a:rPr lang="en-US" sz="2800" dirty="0" err="1">
                <a:solidFill>
                  <a:srgbClr val="FFBE2E"/>
                </a:solidFill>
                <a:latin typeface="Public Sans Thin"/>
                <a:ea typeface="Public Sans Thin"/>
                <a:cs typeface="Public Sans Thin"/>
                <a:sym typeface="Public Sans Thin"/>
                <a:hlinkClick r:id="rId4">
                  <a:extLst>
                    <a:ext uri="{A12FA001-AC4F-418D-AE19-62706E023703}">
                      <ahyp:hlinkClr xmlns:ahyp="http://schemas.microsoft.com/office/drawing/2018/hyperlinkcolor" val="tx"/>
                    </a:ext>
                  </a:extLst>
                </a:hlinkClick>
              </a:rPr>
              <a:t>designsystem.digital.gov</a:t>
            </a:r>
            <a:endParaRPr sz="2800" dirty="0">
              <a:solidFill>
                <a:srgbClr val="FFBE2E"/>
              </a:solidFill>
              <a:latin typeface="Public Sans Thin"/>
              <a:ea typeface="Public Sans Thin"/>
              <a:cs typeface="Public Sans Thin"/>
              <a:sym typeface="Public Sans Thin"/>
            </a:endParaRPr>
          </a:p>
        </p:txBody>
      </p:sp>
      <p:cxnSp>
        <p:nvCxnSpPr>
          <p:cNvPr id="561" name="Google Shape;561;p74">
            <a:extLst>
              <a:ext uri="{C183D7F6-B498-43B3-948B-1728B52AA6E4}">
                <adec:decorative xmlns:adec="http://schemas.microsoft.com/office/drawing/2017/decorative" val="1"/>
              </a:ext>
            </a:extLst>
          </p:cNvPr>
          <p:cNvCxnSpPr/>
          <p:nvPr/>
        </p:nvCxnSpPr>
        <p:spPr>
          <a:xfrm>
            <a:off x="683089" y="2514604"/>
            <a:ext cx="7655368" cy="0"/>
          </a:xfrm>
          <a:prstGeom prst="straightConnector1">
            <a:avLst/>
          </a:prstGeom>
          <a:noFill/>
          <a:ln w="9525" cap="flat" cmpd="sng">
            <a:solidFill>
              <a:srgbClr val="FFBE2E"/>
            </a:solidFill>
            <a:prstDash val="solid"/>
            <a:round/>
            <a:headEnd type="none" w="sm" len="sm"/>
            <a:tailEnd type="none" w="sm" len="sm"/>
          </a:ln>
        </p:spPr>
      </p:cxnSp>
      <p:pic>
        <p:nvPicPr>
          <p:cNvPr id="562" name="Google Shape;562;p74">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896876" y="2646250"/>
            <a:ext cx="387637" cy="387637"/>
          </a:xfrm>
          <a:prstGeom prst="rect">
            <a:avLst/>
          </a:prstGeom>
          <a:noFill/>
          <a:ln>
            <a:noFill/>
          </a:ln>
        </p:spPr>
      </p:pic>
      <p:cxnSp>
        <p:nvCxnSpPr>
          <p:cNvPr id="563" name="Google Shape;563;p74">
            <a:extLst>
              <a:ext uri="{C183D7F6-B498-43B3-948B-1728B52AA6E4}">
                <adec:decorative xmlns:adec="http://schemas.microsoft.com/office/drawing/2017/decorative" val="1"/>
              </a:ext>
            </a:extLst>
          </p:cNvPr>
          <p:cNvCxnSpPr/>
          <p:nvPr/>
        </p:nvCxnSpPr>
        <p:spPr>
          <a:xfrm>
            <a:off x="683089" y="3167746"/>
            <a:ext cx="7655368" cy="0"/>
          </a:xfrm>
          <a:prstGeom prst="straightConnector1">
            <a:avLst/>
          </a:prstGeom>
          <a:noFill/>
          <a:ln w="9525" cap="flat" cmpd="sng">
            <a:solidFill>
              <a:srgbClr val="FFBE2E"/>
            </a:solidFill>
            <a:prstDash val="solid"/>
            <a:round/>
            <a:headEnd type="none" w="sm" len="sm"/>
            <a:tailEnd type="none" w="sm" len="sm"/>
          </a:ln>
        </p:spPr>
      </p:cxnSp>
      <p:pic>
        <p:nvPicPr>
          <p:cNvPr id="564" name="Google Shape;564;p74">
            <a:extLst>
              <a:ext uri="{C183D7F6-B498-43B3-948B-1728B52AA6E4}">
                <adec:decorative xmlns:adec="http://schemas.microsoft.com/office/drawing/2017/decorative" val="1"/>
              </a:ext>
            </a:extLst>
          </p:cNvPr>
          <p:cNvPicPr preferRelativeResize="0"/>
          <p:nvPr/>
        </p:nvPicPr>
        <p:blipFill rotWithShape="1">
          <a:blip r:embed="rId6">
            <a:alphaModFix/>
          </a:blip>
          <a:srcRect/>
          <a:stretch/>
        </p:blipFill>
        <p:spPr>
          <a:xfrm>
            <a:off x="859959" y="3272477"/>
            <a:ext cx="424554" cy="415325"/>
          </a:xfrm>
          <a:prstGeom prst="rect">
            <a:avLst/>
          </a:prstGeom>
          <a:noFill/>
          <a:ln>
            <a:noFill/>
          </a:ln>
        </p:spPr>
      </p:pic>
      <p:cxnSp>
        <p:nvCxnSpPr>
          <p:cNvPr id="565" name="Google Shape;565;p74">
            <a:extLst>
              <a:ext uri="{C183D7F6-B498-43B3-948B-1728B52AA6E4}">
                <adec:decorative xmlns:adec="http://schemas.microsoft.com/office/drawing/2017/decorative" val="1"/>
              </a:ext>
            </a:extLst>
          </p:cNvPr>
          <p:cNvCxnSpPr/>
          <p:nvPr/>
        </p:nvCxnSpPr>
        <p:spPr>
          <a:xfrm>
            <a:off x="683089" y="3799118"/>
            <a:ext cx="7655368" cy="0"/>
          </a:xfrm>
          <a:prstGeom prst="straightConnector1">
            <a:avLst/>
          </a:prstGeom>
          <a:noFill/>
          <a:ln w="9525" cap="flat" cmpd="sng">
            <a:solidFill>
              <a:srgbClr val="FFBE2E"/>
            </a:solidFill>
            <a:prstDash val="solid"/>
            <a:round/>
            <a:headEnd type="none" w="sm" len="sm"/>
            <a:tailEnd type="none" w="sm" len="sm"/>
          </a:ln>
        </p:spPr>
      </p:cxnSp>
      <p:pic>
        <p:nvPicPr>
          <p:cNvPr id="566" name="Google Shape;566;p74">
            <a:extLst>
              <a:ext uri="{C183D7F6-B498-43B3-948B-1728B52AA6E4}">
                <adec:decorative xmlns:adec="http://schemas.microsoft.com/office/drawing/2017/decorative" val="1"/>
              </a:ext>
            </a:extLst>
          </p:cNvPr>
          <p:cNvPicPr preferRelativeResize="0"/>
          <p:nvPr/>
        </p:nvPicPr>
        <p:blipFill rotWithShape="1">
          <a:blip r:embed="rId7">
            <a:alphaModFix/>
          </a:blip>
          <a:srcRect/>
          <a:stretch/>
        </p:blipFill>
        <p:spPr>
          <a:xfrm>
            <a:off x="876034" y="3930215"/>
            <a:ext cx="396866" cy="369178"/>
          </a:xfrm>
          <a:prstGeom prst="rect">
            <a:avLst/>
          </a:prstGeom>
          <a:noFill/>
          <a:ln>
            <a:noFill/>
          </a:ln>
        </p:spPr>
      </p:pic>
      <p:cxnSp>
        <p:nvCxnSpPr>
          <p:cNvPr id="567" name="Google Shape;567;p74">
            <a:extLst>
              <a:ext uri="{C183D7F6-B498-43B3-948B-1728B52AA6E4}">
                <adec:decorative xmlns:adec="http://schemas.microsoft.com/office/drawing/2017/decorative" val="1"/>
              </a:ext>
            </a:extLst>
          </p:cNvPr>
          <p:cNvCxnSpPr/>
          <p:nvPr/>
        </p:nvCxnSpPr>
        <p:spPr>
          <a:xfrm>
            <a:off x="683089" y="4408718"/>
            <a:ext cx="7655368" cy="0"/>
          </a:xfrm>
          <a:prstGeom prst="straightConnector1">
            <a:avLst/>
          </a:prstGeom>
          <a:noFill/>
          <a:ln w="9525" cap="flat" cmpd="sng">
            <a:solidFill>
              <a:srgbClr val="FFBE2E"/>
            </a:solidFill>
            <a:prstDash val="solid"/>
            <a:round/>
            <a:headEnd type="none" w="sm" len="sm"/>
            <a:tailEnd type="none" w="sm" len="sm"/>
          </a:ln>
        </p:spPr>
      </p:cxnSp>
      <p:sp>
        <p:nvSpPr>
          <p:cNvPr id="568" name="Google Shape;568;p7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AD8B65"/>
                </a:solidFill>
                <a:latin typeface="Public Sans"/>
                <a:ea typeface="Public Sans"/>
                <a:cs typeface="Public Sans"/>
                <a:sym typeface="Public Sans"/>
              </a:rPr>
              <a:t>Site launches</a:t>
            </a:r>
            <a:endParaRPr sz="4000" dirty="0">
              <a:solidFill>
                <a:srgbClr val="AD8B65"/>
              </a:solidFill>
              <a:latin typeface="Public Sans"/>
              <a:ea typeface="Public Sans"/>
              <a:cs typeface="Public Sans"/>
              <a:sym typeface="Public Sans"/>
            </a:endParaRPr>
          </a:p>
        </p:txBody>
      </p:sp>
      <p:sp>
        <p:nvSpPr>
          <p:cNvPr id="99" name="Google Shape;99;p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3375498" y="170421"/>
            <a:ext cx="5338517" cy="794545"/>
          </a:xfrm>
          <a:prstGeom prst="rect">
            <a:avLst/>
          </a:prstGeom>
          <a:noFill/>
          <a:ln>
            <a:noFill/>
          </a:ln>
        </p:spPr>
        <p:txBody>
          <a:bodyPr spcFirstLastPara="1" wrap="square" lIns="91425" tIns="91425" rIns="91425" bIns="91425" anchor="ctr" anchorCtr="0">
            <a:noAutofit/>
          </a:bodyPr>
          <a:lstStyle/>
          <a:p>
            <a:pPr lvl="0" algn="r"/>
            <a:r>
              <a:rPr lang="en-US" sz="2000" dirty="0">
                <a:solidFill>
                  <a:srgbClr val="AD8B65"/>
                </a:solidFill>
              </a:rPr>
              <a:t>Department of the Treasury </a:t>
            </a:r>
            <a:br>
              <a:rPr lang="en-US" sz="2000" dirty="0">
                <a:solidFill>
                  <a:srgbClr val="AD8B65"/>
                </a:solidFill>
              </a:rPr>
            </a:br>
            <a:r>
              <a:rPr lang="en-US" sz="2000" dirty="0">
                <a:solidFill>
                  <a:srgbClr val="AD8B65"/>
                </a:solidFill>
              </a:rPr>
              <a:t>electronic payments</a:t>
            </a:r>
            <a:endParaRPr sz="2000" dirty="0">
              <a:solidFill>
                <a:srgbClr val="AD8B65"/>
              </a:solidFill>
              <a:latin typeface="Public Sans"/>
              <a:ea typeface="Public Sans"/>
              <a:cs typeface="Public Sans"/>
              <a:sym typeface="Public Sans"/>
            </a:endParaRPr>
          </a:p>
        </p:txBody>
      </p:sp>
      <p:sp>
        <p:nvSpPr>
          <p:cNvPr id="105" name="Google Shape;105;p6"/>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nSpc>
                <a:spcPct val="95000"/>
              </a:lnSpc>
              <a:buNone/>
            </a:pPr>
            <a:r>
              <a:rPr lang="en-US" sz="2400" b="1" dirty="0" err="1">
                <a:solidFill>
                  <a:srgbClr val="AD8B65"/>
                </a:solidFill>
                <a:hlinkClick r:id="rId3">
                  <a:extLst>
                    <a:ext uri="{A12FA001-AC4F-418D-AE19-62706E023703}">
                      <ahyp:hlinkClr xmlns:ahyp="http://schemas.microsoft.com/office/drawing/2018/hyperlinkcolor" val="tx"/>
                    </a:ext>
                  </a:extLst>
                </a:hlinkClick>
              </a:rPr>
              <a:t>godirect.gov</a:t>
            </a:r>
            <a:endParaRPr sz="2400" b="1" dirty="0">
              <a:solidFill>
                <a:srgbClr val="AD8B65"/>
              </a:solidFill>
              <a:latin typeface="Public Sans"/>
              <a:ea typeface="Public Sans"/>
              <a:cs typeface="Public Sans"/>
              <a:sym typeface="Public Sans"/>
            </a:endParaRPr>
          </a:p>
        </p:txBody>
      </p:sp>
      <p:pic>
        <p:nvPicPr>
          <p:cNvPr id="106" name="Google Shape;106;p6" descr="The godirect.gov homepage features a family and their children and the words &quot;Still getting paper checks?&quot;"/>
          <p:cNvPicPr preferRelativeResize="0"/>
          <p:nvPr/>
        </p:nvPicPr>
        <p:blipFill>
          <a:blip r:embed="rId4"/>
          <a:srcRect/>
          <a:stretch/>
        </p:blipFill>
        <p:spPr>
          <a:xfrm>
            <a:off x="557281" y="1116892"/>
            <a:ext cx="8029438" cy="4019426"/>
          </a:xfrm>
          <a:prstGeom prst="rect">
            <a:avLst/>
          </a:prstGeom>
          <a:noFill/>
          <a:ln>
            <a:noFill/>
          </a:ln>
        </p:spPr>
      </p:pic>
      <p:sp>
        <p:nvSpPr>
          <p:cNvPr id="107" name="Google Shape;107;p6"/>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3375498" y="170421"/>
            <a:ext cx="5338517" cy="794545"/>
          </a:xfrm>
          <a:prstGeom prst="rect">
            <a:avLst/>
          </a:prstGeom>
          <a:noFill/>
          <a:ln>
            <a:noFill/>
          </a:ln>
        </p:spPr>
        <p:txBody>
          <a:bodyPr spcFirstLastPara="1" wrap="square" lIns="91425" tIns="91425" rIns="91425" bIns="91425" anchor="ctr" anchorCtr="0">
            <a:noAutofit/>
          </a:bodyPr>
          <a:lstStyle/>
          <a:p>
            <a:pPr lvl="0" algn="r"/>
            <a:r>
              <a:rPr lang="en-US" sz="2000" dirty="0">
                <a:solidFill>
                  <a:srgbClr val="AD8B65"/>
                </a:solidFill>
              </a:rPr>
              <a:t>National Geospatial Program’s </a:t>
            </a:r>
            <a:br>
              <a:rPr lang="en-US" sz="2000" dirty="0">
                <a:solidFill>
                  <a:srgbClr val="AD8B65"/>
                </a:solidFill>
              </a:rPr>
            </a:br>
            <a:r>
              <a:rPr lang="en-US" sz="2000" dirty="0">
                <a:solidFill>
                  <a:srgbClr val="AD8B65"/>
                </a:solidFill>
              </a:rPr>
              <a:t>The National Map</a:t>
            </a:r>
            <a:endParaRPr sz="2000" dirty="0">
              <a:solidFill>
                <a:srgbClr val="AD8B65"/>
              </a:solidFill>
              <a:latin typeface="Public Sans"/>
              <a:ea typeface="Public Sans"/>
              <a:cs typeface="Public Sans"/>
              <a:sym typeface="Public Sans"/>
            </a:endParaRPr>
          </a:p>
        </p:txBody>
      </p:sp>
      <p:sp>
        <p:nvSpPr>
          <p:cNvPr id="105" name="Google Shape;105;p6"/>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nSpc>
                <a:spcPct val="95000"/>
              </a:lnSpc>
              <a:buNone/>
            </a:pPr>
            <a:r>
              <a:rPr lang="en-US" sz="2400" b="1" dirty="0" err="1">
                <a:solidFill>
                  <a:srgbClr val="AD8B65"/>
                </a:solidFill>
                <a:hlinkClick r:id="rId3">
                  <a:extLst>
                    <a:ext uri="{A12FA001-AC4F-418D-AE19-62706E023703}">
                      <ahyp:hlinkClr xmlns:ahyp="http://schemas.microsoft.com/office/drawing/2018/hyperlinkcolor" val="tx"/>
                    </a:ext>
                  </a:extLst>
                </a:hlinkClick>
              </a:rPr>
              <a:t>nationalmap.gov</a:t>
            </a:r>
            <a:endParaRPr sz="2400" b="1" dirty="0">
              <a:solidFill>
                <a:srgbClr val="AD8B65"/>
              </a:solidFill>
              <a:latin typeface="Public Sans"/>
              <a:ea typeface="Public Sans"/>
              <a:cs typeface="Public Sans"/>
              <a:sym typeface="Public Sans"/>
            </a:endParaRPr>
          </a:p>
        </p:txBody>
      </p:sp>
      <p:pic>
        <p:nvPicPr>
          <p:cNvPr id="106" name="Google Shape;106;p6" descr="The nationalmap.gov homepage shows a large close-up of a map and the words &quot;The National Map&quot;"/>
          <p:cNvPicPr preferRelativeResize="0"/>
          <p:nvPr/>
        </p:nvPicPr>
        <p:blipFill>
          <a:blip r:embed="rId4"/>
          <a:srcRect/>
          <a:stretch/>
        </p:blipFill>
        <p:spPr>
          <a:xfrm>
            <a:off x="557282" y="1116892"/>
            <a:ext cx="8029436" cy="4019425"/>
          </a:xfrm>
          <a:prstGeom prst="rect">
            <a:avLst/>
          </a:prstGeom>
          <a:noFill/>
          <a:ln>
            <a:noFill/>
          </a:ln>
        </p:spPr>
      </p:pic>
      <p:sp>
        <p:nvSpPr>
          <p:cNvPr id="107" name="Google Shape;107;p6"/>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0426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AD8B65"/>
                </a:solidFill>
                <a:latin typeface="Public Sans"/>
                <a:ea typeface="Public Sans"/>
                <a:cs typeface="Public Sans"/>
                <a:sym typeface="Public Sans"/>
              </a:rPr>
              <a:t>Great work!</a:t>
            </a:r>
            <a:endParaRPr sz="4000" dirty="0">
              <a:solidFill>
                <a:srgbClr val="AD8B65"/>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AD8B65"/>
                </a:solidFill>
                <a:latin typeface="Public Sans"/>
                <a:ea typeface="Public Sans"/>
                <a:cs typeface="Public Sans"/>
                <a:sym typeface="Public Sans"/>
              </a:rPr>
              <a:t>Product updates</a:t>
            </a:r>
            <a:endParaRPr sz="4000" dirty="0">
              <a:solidFill>
                <a:srgbClr val="AD8B65"/>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8</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73810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04CF85"/>
                </a:solidFill>
                <a:latin typeface="Public Sans"/>
                <a:ea typeface="Public Sans"/>
                <a:cs typeface="Public Sans"/>
                <a:sym typeface="Public Sans"/>
              </a:rPr>
              <a:t>USWDS 2.13.3</a:t>
            </a:r>
            <a:br>
              <a:rPr lang="en-US" sz="4000" dirty="0">
                <a:solidFill>
                  <a:srgbClr val="04CF85"/>
                </a:solidFill>
                <a:latin typeface="Public Sans"/>
                <a:ea typeface="Public Sans"/>
                <a:cs typeface="Public Sans"/>
                <a:sym typeface="Public Sans"/>
              </a:rPr>
            </a:br>
            <a:r>
              <a:rPr lang="en-US" sz="4000" b="0" dirty="0">
                <a:solidFill>
                  <a:schemeClr val="bg1"/>
                </a:solidFill>
              </a:rPr>
              <a:t>High Contrast Mode</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9</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254311869"/>
      </p:ext>
    </p:extLst>
  </p:cSld>
  <p:clrMapOvr>
    <a:masterClrMapping/>
  </p:clrMapOvr>
</p:sld>
</file>

<file path=ppt/theme/theme1.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22163</TotalTime>
  <Words>502</Words>
  <Application>Microsoft Macintosh PowerPoint</Application>
  <PresentationFormat>On-screen Show (16:9)</PresentationFormat>
  <Paragraphs>82</Paragraphs>
  <Slides>30</Slides>
  <Notes>30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Apple Chancery</vt:lpstr>
      <vt:lpstr>Public Sans</vt:lpstr>
      <vt:lpstr>Public Sans Thin</vt:lpstr>
      <vt:lpstr>Libre Franklin</vt:lpstr>
      <vt:lpstr>Helvetica Neue</vt:lpstr>
      <vt:lpstr>Franklin Gothic Book</vt:lpstr>
      <vt:lpstr>Calibri</vt:lpstr>
      <vt:lpstr>Arial</vt:lpstr>
      <vt:lpstr>USWDS</vt:lpstr>
      <vt:lpstr>Master Cover Slide</vt:lpstr>
      <vt:lpstr>USWDS Monthly Call March 2022</vt:lpstr>
      <vt:lpstr>Hi! Thanks for being here!</vt:lpstr>
      <vt:lpstr>Agenda Site launches Product updates USWDS 3.0 Preview Q&amp;A </vt:lpstr>
      <vt:lpstr>Site launches</vt:lpstr>
      <vt:lpstr>Department of the Treasury  electronic payments</vt:lpstr>
      <vt:lpstr>National Geospatial Program’s  The National Map</vt:lpstr>
      <vt:lpstr>Great work!</vt:lpstr>
      <vt:lpstr>Product updates</vt:lpstr>
      <vt:lpstr>USWDS 2.13.3 High Contrast Mode</vt:lpstr>
      <vt:lpstr>High contrast mode and  forced colors</vt:lpstr>
      <vt:lpstr>Improved Footer accessibility</vt:lpstr>
      <vt:lpstr>USWDS 2.13.3 Available next week.</vt:lpstr>
      <vt:lpstr>USWDS 3.0.0 Beta 4 @uswds/uswds</vt:lpstr>
      <vt:lpstr>Modular architecture and package structure</vt:lpstr>
      <vt:lpstr>USWDS 3.0.0 Beta 4 Out now</vt:lpstr>
      <vt:lpstr>USWDS Compile Beta 2 USWDS 3.0 compatibility</vt:lpstr>
      <vt:lpstr>The best way to migrate to USWDS 3.0</vt:lpstr>
      <vt:lpstr>USWDS Compile Beta 2 Out now</vt:lpstr>
      <vt:lpstr>USWDS 3.0 Preview</vt:lpstr>
      <vt:lpstr>James Mejia</vt:lpstr>
      <vt:lpstr>Demo</vt:lpstr>
      <vt:lpstr>USWDS 3.0 will be here  next month.</vt:lpstr>
      <vt:lpstr>USWDS Packages  have grown up.</vt:lpstr>
      <vt:lpstr>USWDS unbundled.</vt:lpstr>
      <vt:lpstr>Define, customize, update.</vt:lpstr>
      <vt:lpstr>Above all, simple migration.</vt:lpstr>
      <vt:lpstr>Thinking of migrating? Check out USWDS Compile. </vt:lpstr>
      <vt:lpstr>Next month:  More real-world examples</vt:lpstr>
      <vt:lpstr>Q&amp;A</vt:lpstr>
      <vt:lpstr>Next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 March 2022</dc:title>
  <dc:subject/>
  <dc:creator/>
  <cp:keywords/>
  <dc:description/>
  <cp:lastModifiedBy>Microsoft Office User</cp:lastModifiedBy>
  <cp:revision>158</cp:revision>
  <dcterms:modified xsi:type="dcterms:W3CDTF">2022-03-16T16:44:56Z</dcterms:modified>
  <cp:category/>
</cp:coreProperties>
</file>