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2" r:id="rId6"/>
    <p:sldId id="267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89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919"/>
    <p:restoredTop sz="95788"/>
  </p:normalViewPr>
  <p:slideViewPr>
    <p:cSldViewPr snapToGrid="0" snapToObjects="1">
      <p:cViewPr varScale="1">
        <p:scale>
          <a:sx n="65" d="100"/>
          <a:sy n="65" d="100"/>
        </p:scale>
        <p:origin x="2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881A-44E1-194C-9C38-457DE71B06B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1487C-F9C8-9B4E-A85E-7F009AD6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D2A2-AA47-E445-B5D4-DB570A5B8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03840-4DBE-DA4C-9511-398B03A1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F15F-23F7-5241-94CA-044F8CF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FF1D-14D1-1243-A222-B6B33E04EFB5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E86B-1E2F-D542-B9CE-C07ACA94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46E1-1908-FE46-8E5E-4E2837DD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726D-FD98-A14A-A7EA-FBA12E2A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DFE79-4065-1345-AEF6-F382578C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69E3-BF71-784A-937E-7427C762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746F-ED20-9346-B6D6-E4AF46731550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EB76-FBFA-1A4E-9B48-08323A40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9363C-8D5A-D349-8604-3ACB666E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ECCB5-0A1B-0F44-9631-FAE0B9B0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BAAB9-CA72-E74B-A988-F3300C40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4640-DE69-A64E-8158-88D31AB8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CF2-064E-E546-8FF7-0A12CCDB51C1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44F6-0AD9-C74A-B811-3CB81CA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61F4-9C82-3C4C-BFCC-5E16C15D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359-FFC8-9549-94DA-5963035D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160D-6B5D-1545-8D58-CF3FAF9A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3080-783F-FA48-8FEF-0FC91611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053F-10D3-A044-BDEB-AC3D12518061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8C2C-EF81-A84E-B9A4-A091D617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973F-2214-CF4F-A36F-D4F83227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56C9-2B5E-8345-8C9E-853075CF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8690-BD53-BC4A-9D64-7BB80A26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2FEF-17EF-4547-95BF-CB2F62C6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9E6E-3ED9-924F-99EC-5F0C7665E883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AF5E-50BF-AA45-8A8D-91106C12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E7EA-BF6B-574C-A9BF-460F4B0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E1F-2822-9842-AE05-19112B8C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4EC0-4BD8-804B-BD97-CE50D98B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B30F8-C05A-AA4B-A849-44357AF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CBE3-170F-F749-90F7-CFD484D6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50D-3955-144B-A9DD-D173B7A25C92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5FEA-B145-3145-9FD4-98849C5A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503C4-D5AD-E842-8F23-A6745BC0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E0AB-22BB-1D41-8B8C-16D91D9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86DEC-9770-A74D-9123-3224F22C2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E020-1611-EE4F-9BCC-69A70971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70347-A81B-894F-B869-8064E7CB5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C62AB-CA08-374B-88CB-CC6AA418D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2AD2A-9558-A347-8D18-DAB0DFAA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ED94-4CA5-014A-92F5-55485993D665}" type="datetime1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305C8-2494-6E4E-A9E3-8FAD57F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10DAF-A103-F24E-BDCE-2D406652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A75F-AE44-3041-A5DA-FD328899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2D78A-B336-F64E-A66E-640BF67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A0E-4159-C545-A69E-BDEBD221BF8E}" type="datetime1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BB8F3-0469-CC4B-8A6D-43E8F5C7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E370E-5EE7-3A4E-9B2B-64618FA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DFFF8-E115-8549-8220-65577761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F3D5-E969-5E4A-8532-B203100D8E0B}" type="datetime1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BA1F-5D35-D943-8AD1-9AB9737C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AE768-B739-1441-9A7A-72F1F370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51E6-3FB5-9C48-8EF0-26EF68F7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872A-CB3E-C445-8108-100EEB5D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3DBE6-C419-7B4A-BA5B-2631A452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F8958-26EE-1340-BF32-1DF6DBEE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F5E3-DCD5-634C-98FD-503031EC5CFE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653B-2F55-174C-8080-22E9272B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ED15-FC5D-D347-B8C6-41C89156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D0B-3789-D940-AF0E-C766EF21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E87A-96DD-8F45-8521-9FB8B6977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CAC0-1C83-C743-A06F-4035343D3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A193-E923-924D-95ED-D9E36B04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E5A8-1CDC-FF4D-8655-4A98109676FE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ECAB-08FB-6E47-98CA-377FA57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3AFB-9228-4A4C-9950-9E96EAD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7F940-93B2-1147-AD3F-7642828A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B09F-9DB1-4046-8034-8562526B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9646-15AE-1446-8753-32366C5E4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1510-BF21-7646-9A22-402431DE5ED7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F112-4C1D-8B4E-9B9C-D7D067F7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4C54-C47F-A246-960A-5AF16CA31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1880-93C1-3848-BE2E-1F819007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F537-F83E-5F40-A223-3C7F54178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026" y="2177510"/>
            <a:ext cx="752994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F689B"/>
                </a:solidFill>
              </a:rPr>
              <a:t>Results of the </a:t>
            </a:r>
            <a:br>
              <a:rPr lang="en-US" dirty="0">
                <a:solidFill>
                  <a:srgbClr val="2F689B"/>
                </a:solidFill>
              </a:rPr>
            </a:br>
            <a:r>
              <a:rPr lang="en-US" b="1" dirty="0">
                <a:solidFill>
                  <a:srgbClr val="2F689B"/>
                </a:solidFill>
              </a:rPr>
              <a:t>2021 Federal Report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D6332-7653-F74A-ACD4-92360761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57327"/>
            <a:ext cx="9179860" cy="1115943"/>
          </a:xfrm>
        </p:spPr>
        <p:txBody>
          <a:bodyPr>
            <a:noAutofit/>
          </a:bodyPr>
          <a:lstStyle/>
          <a:p>
            <a:r>
              <a:rPr lang="en-US" sz="2800" dirty="0"/>
              <a:t>David Lipscomb, Vice Chair</a:t>
            </a:r>
          </a:p>
          <a:p>
            <a:r>
              <a:rPr lang="en-US" sz="2800" dirty="0"/>
              <a:t>Center for Plain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E967-B2E6-5547-9DDD-D4BC6719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4950-D6DF-1644-AC1C-2D2687C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1</a:t>
            </a:fld>
            <a:endParaRPr lang="en-US"/>
          </a:p>
        </p:txBody>
      </p:sp>
      <p:pic>
        <p:nvPicPr>
          <p:cNvPr id="6" name="Google Shape;56;p1">
            <a:extLst>
              <a:ext uri="{FF2B5EF4-FFF2-40B4-BE49-F238E27FC236}">
                <a16:creationId xmlns:a16="http://schemas.microsoft.com/office/drawing/2014/main" id="{D71E8213-A753-734A-9A05-46D7487D7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113" y="759619"/>
            <a:ext cx="1641773" cy="165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70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BDBB-1D1D-5E47-A615-C0D11327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689B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E430-A1FA-FA42-949E-60D402A5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Basics of the Federal Report Card</a:t>
            </a:r>
          </a:p>
          <a:p>
            <a:r>
              <a:rPr lang="en-US" sz="3600" dirty="0"/>
              <a:t>Results from this year’s Federal Report Card</a:t>
            </a:r>
          </a:p>
          <a:p>
            <a:r>
              <a:rPr lang="en-US" sz="3600" dirty="0"/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F0100-A2A3-1643-8755-C53CF1D5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EDE85-C5F4-1E44-90A1-BB35AE4F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78C25E-5D2D-124E-8B82-1DA9ADAE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5331"/>
            <a:ext cx="5256212" cy="8894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2F689B"/>
                </a:solidFill>
              </a:rPr>
              <a:t>2010 Plain Writing 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EC43FB-1BC1-9A43-9DF5-D2B96939A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89777"/>
            <a:ext cx="4266784" cy="38115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Requires agencies to: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Staff, train, and report on PL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Communicate in Plain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AC6D3-9BB5-B643-82C1-481845A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F03BC-8879-7E4C-883B-80B71F4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3</a:t>
            </a:fld>
            <a:endParaRPr lang="en-US"/>
          </a:p>
        </p:txBody>
      </p:sp>
      <p:pic>
        <p:nvPicPr>
          <p:cNvPr id="9" name="Google Shape;75;p4" descr="Image of the 2010 Plain Writing Act">
            <a:extLst>
              <a:ext uri="{FF2B5EF4-FFF2-40B4-BE49-F238E27FC236}">
                <a16:creationId xmlns:a16="http://schemas.microsoft.com/office/drawing/2014/main" id="{22308AA5-17C1-3049-AF5F-DE35468541F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734910" y="1758300"/>
            <a:ext cx="4960138" cy="4354369"/>
          </a:xfrm>
          <a:prstGeom prst="rect">
            <a:avLst/>
          </a:prstGeom>
          <a:noFill/>
          <a:ln>
            <a:noFill/>
          </a:ln>
          <a:effectLst>
            <a:outerShdw blurRad="241300" dist="254000" dir="5400000" rotWithShape="0">
              <a:srgbClr val="000000">
                <a:alpha val="5921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23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41AC-B9D5-8B49-A128-70C9F75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689B"/>
                </a:solidFill>
              </a:rPr>
              <a:t>Federal Plain Language Report Card </a:t>
            </a:r>
            <a:br>
              <a:rPr lang="en-US" b="1" dirty="0">
                <a:solidFill>
                  <a:srgbClr val="2F689B"/>
                </a:solidFill>
              </a:rPr>
            </a:br>
            <a:r>
              <a:rPr lang="en-US" b="1" dirty="0">
                <a:solidFill>
                  <a:srgbClr val="2F689B"/>
                </a:solidFill>
              </a:rPr>
              <a:t>grades agencies 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1529-A279-144D-9830-B1C0C394F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36151"/>
            <a:ext cx="370054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Staffing, training, and reporting</a:t>
            </a:r>
          </a:p>
        </p:txBody>
      </p:sp>
      <p:cxnSp>
        <p:nvCxnSpPr>
          <p:cNvPr id="7" name="Straight Arrow Connector 6" descr="Arrow pointing to organizaitonal compliance">
            <a:extLst>
              <a:ext uri="{FF2B5EF4-FFF2-40B4-BE49-F238E27FC236}">
                <a16:creationId xmlns:a16="http://schemas.microsoft.com/office/drawing/2014/main" id="{9EB49087-CA7B-4446-B143-AD60900C4C60}"/>
              </a:ext>
            </a:extLst>
          </p:cNvPr>
          <p:cNvCxnSpPr>
            <a:cxnSpLocks/>
          </p:cNvCxnSpPr>
          <p:nvPr/>
        </p:nvCxnSpPr>
        <p:spPr>
          <a:xfrm>
            <a:off x="4061565" y="3358635"/>
            <a:ext cx="2034435" cy="550803"/>
          </a:xfrm>
          <a:prstGeom prst="straightConnector1">
            <a:avLst/>
          </a:prstGeom>
          <a:ln w="50800">
            <a:solidFill>
              <a:srgbClr val="4472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13CD6-FCF6-1C4B-AE43-94AF8440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36151"/>
            <a:ext cx="5181600" cy="71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Plain language writing</a:t>
            </a:r>
          </a:p>
        </p:txBody>
      </p:sp>
      <p:cxnSp>
        <p:nvCxnSpPr>
          <p:cNvPr id="9" name="Straight Arrow Connector 8" descr="Arrow pointing to writing quality">
            <a:extLst>
              <a:ext uri="{FF2B5EF4-FFF2-40B4-BE49-F238E27FC236}">
                <a16:creationId xmlns:a16="http://schemas.microsoft.com/office/drawing/2014/main" id="{79161BF3-0605-C742-9E54-CECB06FB6831}"/>
              </a:ext>
            </a:extLst>
          </p:cNvPr>
          <p:cNvCxnSpPr>
            <a:cxnSpLocks/>
          </p:cNvCxnSpPr>
          <p:nvPr/>
        </p:nvCxnSpPr>
        <p:spPr>
          <a:xfrm flipH="1">
            <a:off x="9717741" y="2948563"/>
            <a:ext cx="378897" cy="960875"/>
          </a:xfrm>
          <a:prstGeom prst="straightConnector1">
            <a:avLst/>
          </a:prstGeom>
          <a:ln w="50800">
            <a:solidFill>
              <a:srgbClr val="4472C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9" descr="Image of the Federal Report Card">
            <a:extLst>
              <a:ext uri="{FF2B5EF4-FFF2-40B4-BE49-F238E27FC236}">
                <a16:creationId xmlns:a16="http://schemas.microsoft.com/office/drawing/2014/main" id="{12318BCF-18DC-4345-9B33-3035DD95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2" r="-414" b="73689"/>
          <a:stretch/>
        </p:blipFill>
        <p:spPr>
          <a:xfrm>
            <a:off x="648392" y="4043273"/>
            <a:ext cx="10705407" cy="23080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C296-71E0-794B-A64F-5AC12FA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86D7-32B6-DD45-ACC7-0C8E6F24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78C25E-5D2D-124E-8B82-1DA9ADAE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7" y="745331"/>
            <a:ext cx="6084714" cy="80633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2F689B"/>
                </a:solidFill>
              </a:rPr>
              <a:t>2021 Federal Report Card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EC43FB-1BC1-9A43-9DF5-D2B96939A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03" y="1551666"/>
            <a:ext cx="5764673" cy="4250618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More than two-thirds earned an A for staffing, training and reporting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Average Grade on Coronavirus pages jumped from C to a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Average Grade on FOIA request pages was a C+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9" name="Content Placeholder 8" descr="Image of the 2021 Federal Report Card">
            <a:extLst>
              <a:ext uri="{FF2B5EF4-FFF2-40B4-BE49-F238E27FC236}">
                <a16:creationId xmlns:a16="http://schemas.microsoft.com/office/drawing/2014/main" id="{887117AF-50DB-1242-AA87-917B65AC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649" b="21376"/>
          <a:stretch/>
        </p:blipFill>
        <p:spPr>
          <a:xfrm>
            <a:off x="6450676" y="260753"/>
            <a:ext cx="5597236" cy="609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AC6D3-9BB5-B643-82C1-481845A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F03BC-8879-7E4C-883B-80B71F4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FF4-D7CB-EC40-A57E-E84B5165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56" y="631767"/>
            <a:ext cx="1683578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689B"/>
                </a:solidFill>
              </a:rPr>
              <a:t>Good COVID page</a:t>
            </a:r>
          </a:p>
        </p:txBody>
      </p:sp>
      <p:pic>
        <p:nvPicPr>
          <p:cNvPr id="6" name="Picture 5" descr="Image of Small Business Administration's COVID-19 page">
            <a:extLst>
              <a:ext uri="{FF2B5EF4-FFF2-40B4-BE49-F238E27FC236}">
                <a16:creationId xmlns:a16="http://schemas.microsoft.com/office/drawing/2014/main" id="{9B24D767-B874-E54C-88F8-B237F9700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482" r="5313" b="708"/>
          <a:stretch/>
        </p:blipFill>
        <p:spPr>
          <a:xfrm>
            <a:off x="2310938" y="36959"/>
            <a:ext cx="8769926" cy="6782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0408-980A-434D-9A95-0D3CC88E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DA67-9D65-E045-B171-6136990B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FF4-D7CB-EC40-A57E-E84B5165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41" y="1944542"/>
            <a:ext cx="2636519" cy="26939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689B"/>
                </a:solidFill>
              </a:rPr>
              <a:t>Good</a:t>
            </a:r>
            <a:br>
              <a:rPr lang="en-US" b="1" dirty="0">
                <a:solidFill>
                  <a:srgbClr val="2F689B"/>
                </a:solidFill>
              </a:rPr>
            </a:br>
            <a:r>
              <a:rPr lang="en-US" b="1" dirty="0">
                <a:solidFill>
                  <a:srgbClr val="2F689B"/>
                </a:solidFill>
              </a:rPr>
              <a:t>FOIA request page</a:t>
            </a:r>
          </a:p>
        </p:txBody>
      </p:sp>
      <p:pic>
        <p:nvPicPr>
          <p:cNvPr id="8" name="Picture 7" descr="Image of Homeland Security's FOIA request page">
            <a:extLst>
              <a:ext uri="{FF2B5EF4-FFF2-40B4-BE49-F238E27FC236}">
                <a16:creationId xmlns:a16="http://schemas.microsoft.com/office/drawing/2014/main" id="{E93124CB-C0DE-0D4D-B112-79BC21BFC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3" r="1922" b="12727"/>
          <a:stretch/>
        </p:blipFill>
        <p:spPr>
          <a:xfrm>
            <a:off x="2527943" y="203026"/>
            <a:ext cx="9425759" cy="61533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0408-980A-434D-9A95-0D3CC88E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DA67-9D65-E045-B171-6136990B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FF4-D7CB-EC40-A57E-E84B5165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8" y="1595407"/>
            <a:ext cx="1771995" cy="33922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F689B"/>
                </a:solidFill>
              </a:rPr>
              <a:t>FOIA request page that needs work</a:t>
            </a:r>
          </a:p>
        </p:txBody>
      </p:sp>
      <p:pic>
        <p:nvPicPr>
          <p:cNvPr id="7" name="Picture 6" descr="Image of DOD's FOIA request page">
            <a:extLst>
              <a:ext uri="{FF2B5EF4-FFF2-40B4-BE49-F238E27FC236}">
                <a16:creationId xmlns:a16="http://schemas.microsoft.com/office/drawing/2014/main" id="{08171FA4-03E7-754D-8C7D-9F9E0FCC1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" b="7315"/>
          <a:stretch/>
        </p:blipFill>
        <p:spPr>
          <a:xfrm>
            <a:off x="3153795" y="103909"/>
            <a:ext cx="8700154" cy="625244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A0408-980A-434D-9A95-0D3CC88E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DA67-9D65-E045-B171-6136990B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E37E-1502-2B43-9A49-FB16D924F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F689B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56409-F8FB-7D49-A9DA-98D1032C1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DDD3-C3EF-E842-8B99-CFB30A99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from the 2021 Federal Plain Language Report Card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A0AA6-D432-D942-AA24-CA2DCE41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1880-93C1-3848-BE2E-1F8190072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214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 of the  2021 Federal Report Card</vt:lpstr>
      <vt:lpstr>Agenda</vt:lpstr>
      <vt:lpstr>2010 Plain Writing Act</vt:lpstr>
      <vt:lpstr>Federal Plain Language Report Card  grades agencies on …</vt:lpstr>
      <vt:lpstr>2021 Federal Report Card</vt:lpstr>
      <vt:lpstr>Good COVID page</vt:lpstr>
      <vt:lpstr>Good FOIA request page</vt:lpstr>
      <vt:lpstr>FOIA request page that needs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Federal Report Card Results</dc:title>
  <dc:creator>Microsoft Office User</dc:creator>
  <cp:lastModifiedBy>Microsoft Office User</cp:lastModifiedBy>
  <cp:revision>8</cp:revision>
  <dcterms:created xsi:type="dcterms:W3CDTF">2021-12-02T18:56:34Z</dcterms:created>
  <dcterms:modified xsi:type="dcterms:W3CDTF">2021-12-06T15:36:41Z</dcterms:modified>
</cp:coreProperties>
</file>