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9" r:id="rId1"/>
    <p:sldMasterId id="2147483674" r:id="rId2"/>
    <p:sldMasterId id="2147483687" r:id="rId3"/>
    <p:sldMasterId id="2147483682" r:id="rId4"/>
  </p:sldMasterIdLst>
  <p:notesMasterIdLst>
    <p:notesMasterId r:id="rId30"/>
  </p:notesMasterIdLst>
  <p:sldIdLst>
    <p:sldId id="333" r:id="rId5"/>
    <p:sldId id="299" r:id="rId6"/>
    <p:sldId id="314" r:id="rId7"/>
    <p:sldId id="286" r:id="rId8"/>
    <p:sldId id="301" r:id="rId9"/>
    <p:sldId id="277" r:id="rId10"/>
    <p:sldId id="334" r:id="rId11"/>
    <p:sldId id="309" r:id="rId12"/>
    <p:sldId id="327" r:id="rId13"/>
    <p:sldId id="310" r:id="rId14"/>
    <p:sldId id="335" r:id="rId15"/>
    <p:sldId id="313" r:id="rId16"/>
    <p:sldId id="312" r:id="rId17"/>
    <p:sldId id="311" r:id="rId18"/>
    <p:sldId id="315" r:id="rId19"/>
    <p:sldId id="331" r:id="rId20"/>
    <p:sldId id="332" r:id="rId21"/>
    <p:sldId id="337" r:id="rId22"/>
    <p:sldId id="318" r:id="rId23"/>
    <p:sldId id="319" r:id="rId24"/>
    <p:sldId id="322" r:id="rId25"/>
    <p:sldId id="321" r:id="rId26"/>
    <p:sldId id="320" r:id="rId27"/>
    <p:sldId id="325"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536" userDrawn="1">
          <p15:clr>
            <a:srgbClr val="A4A3A4"/>
          </p15:clr>
        </p15:guide>
        <p15:guide id="3"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045"/>
    <a:srgbClr val="22A0D2"/>
    <a:srgbClr val="215D8C"/>
    <a:srgbClr val="073759"/>
    <a:srgbClr val="737577"/>
    <a:srgbClr val="981D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58D6D-7DA5-4C5A-9589-07B52761E03F}" v="7" dt="2023-05-31T22:03:42.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888"/>
      </p:cViewPr>
      <p:guideLst>
        <p:guide orient="horz" pos="2160"/>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ource Sans Pro" panose="020B0503030403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ource Sans Pro" panose="020B0503030403020204" pitchFamily="34" charset="0"/>
              </a:defRPr>
            </a:lvl1pPr>
          </a:lstStyle>
          <a:p>
            <a:fld id="{30F366FF-8BA2-4256-B8BC-466BADF47731}" type="datetimeFigureOut">
              <a:rPr lang="en-US" smtClean="0"/>
              <a:pPr/>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ource Sans Pro" panose="020B0503030403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ource Sans Pro" panose="020B0503030403020204" pitchFamily="34" charset="0"/>
              </a:defRPr>
            </a:lvl1pPr>
          </a:lstStyle>
          <a:p>
            <a:fld id="{560331E9-FE49-4B5C-9E3B-291FB4E4A5A7}" type="slidenum">
              <a:rPr lang="en-US" smtClean="0"/>
              <a:pPr/>
              <a:t>‹#›</a:t>
            </a:fld>
            <a:endParaRPr lang="en-US"/>
          </a:p>
        </p:txBody>
      </p:sp>
    </p:spTree>
    <p:extLst>
      <p:ext uri="{BB962C8B-B14F-4D97-AF65-F5344CB8AC3E}">
        <p14:creationId xmlns:p14="http://schemas.microsoft.com/office/powerpoint/2010/main" val="209066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ource Sans Pro" panose="020B0503030403020204" pitchFamily="34" charset="0"/>
        <a:ea typeface="+mn-ea"/>
        <a:cs typeface="+mn-cs"/>
      </a:defRPr>
    </a:lvl1pPr>
    <a:lvl2pPr marL="457200" algn="l" defTabSz="914400" rtl="0" eaLnBrk="1" latinLnBrk="0" hangingPunct="1">
      <a:defRPr sz="1200" b="0" i="0" kern="1200">
        <a:solidFill>
          <a:schemeClr val="tx1"/>
        </a:solidFill>
        <a:latin typeface="Source Sans Pro" panose="020B0503030403020204" pitchFamily="34" charset="0"/>
        <a:ea typeface="+mn-ea"/>
        <a:cs typeface="+mn-cs"/>
      </a:defRPr>
    </a:lvl2pPr>
    <a:lvl3pPr marL="914400" algn="l" defTabSz="914400" rtl="0" eaLnBrk="1" latinLnBrk="0" hangingPunct="1">
      <a:defRPr sz="1200" b="0" i="0" kern="1200">
        <a:solidFill>
          <a:schemeClr val="tx1"/>
        </a:solidFill>
        <a:latin typeface="Source Sans Pro" panose="020B0503030403020204" pitchFamily="34" charset="0"/>
        <a:ea typeface="+mn-ea"/>
        <a:cs typeface="+mn-cs"/>
      </a:defRPr>
    </a:lvl3pPr>
    <a:lvl4pPr marL="1371600" algn="l" defTabSz="914400" rtl="0" eaLnBrk="1" latinLnBrk="0" hangingPunct="1">
      <a:defRPr sz="1200" b="0" i="0" kern="1200">
        <a:solidFill>
          <a:schemeClr val="tx1"/>
        </a:solidFill>
        <a:latin typeface="Source Sans Pro" panose="020B0503030403020204" pitchFamily="34" charset="0"/>
        <a:ea typeface="+mn-ea"/>
        <a:cs typeface="+mn-cs"/>
      </a:defRPr>
    </a:lvl4pPr>
    <a:lvl5pPr marL="1828800" algn="l" defTabSz="914400" rtl="0" eaLnBrk="1" latinLnBrk="0" hangingPunct="1">
      <a:defRPr sz="1200" b="0" i="0" kern="1200">
        <a:solidFill>
          <a:schemeClr val="tx1"/>
        </a:solidFill>
        <a:latin typeface="Source Sans Pro"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60331E9-FE49-4B5C-9E3B-291FB4E4A5A7}" type="slidenum">
              <a:rPr lang="en-US" smtClean="0"/>
              <a:pPr/>
              <a:t>1</a:t>
            </a:fld>
            <a:endParaRPr lang="en-US"/>
          </a:p>
        </p:txBody>
      </p:sp>
    </p:spTree>
    <p:extLst>
      <p:ext uri="{BB962C8B-B14F-4D97-AF65-F5344CB8AC3E}">
        <p14:creationId xmlns:p14="http://schemas.microsoft.com/office/powerpoint/2010/main" val="4187873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10</a:t>
            </a:fld>
            <a:endParaRPr lang="en-US"/>
          </a:p>
        </p:txBody>
      </p:sp>
    </p:spTree>
    <p:extLst>
      <p:ext uri="{BB962C8B-B14F-4D97-AF65-F5344CB8AC3E}">
        <p14:creationId xmlns:p14="http://schemas.microsoft.com/office/powerpoint/2010/main" val="3014983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60331E9-FE49-4B5C-9E3B-291FB4E4A5A7}" type="slidenum">
              <a:rPr lang="en-US" smtClean="0"/>
              <a:pPr/>
              <a:t>11</a:t>
            </a:fld>
            <a:endParaRPr lang="en-US"/>
          </a:p>
        </p:txBody>
      </p:sp>
    </p:spTree>
    <p:extLst>
      <p:ext uri="{BB962C8B-B14F-4D97-AF65-F5344CB8AC3E}">
        <p14:creationId xmlns:p14="http://schemas.microsoft.com/office/powerpoint/2010/main" val="1143429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12</a:t>
            </a:fld>
            <a:endParaRPr lang="en-US"/>
          </a:p>
        </p:txBody>
      </p:sp>
    </p:spTree>
    <p:extLst>
      <p:ext uri="{BB962C8B-B14F-4D97-AF65-F5344CB8AC3E}">
        <p14:creationId xmlns:p14="http://schemas.microsoft.com/office/powerpoint/2010/main" val="460503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13</a:t>
            </a:fld>
            <a:endParaRPr lang="en-US"/>
          </a:p>
        </p:txBody>
      </p:sp>
    </p:spTree>
    <p:extLst>
      <p:ext uri="{BB962C8B-B14F-4D97-AF65-F5344CB8AC3E}">
        <p14:creationId xmlns:p14="http://schemas.microsoft.com/office/powerpoint/2010/main" val="374797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14</a:t>
            </a:fld>
            <a:endParaRPr lang="en-US"/>
          </a:p>
        </p:txBody>
      </p:sp>
    </p:spTree>
    <p:extLst>
      <p:ext uri="{BB962C8B-B14F-4D97-AF65-F5344CB8AC3E}">
        <p14:creationId xmlns:p14="http://schemas.microsoft.com/office/powerpoint/2010/main" val="653395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15</a:t>
            </a:fld>
            <a:endParaRPr lang="en-US"/>
          </a:p>
        </p:txBody>
      </p:sp>
    </p:spTree>
    <p:extLst>
      <p:ext uri="{BB962C8B-B14F-4D97-AF65-F5344CB8AC3E}">
        <p14:creationId xmlns:p14="http://schemas.microsoft.com/office/powerpoint/2010/main" val="38043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16</a:t>
            </a:fld>
            <a:endParaRPr lang="en-US"/>
          </a:p>
        </p:txBody>
      </p:sp>
    </p:spTree>
    <p:extLst>
      <p:ext uri="{BB962C8B-B14F-4D97-AF65-F5344CB8AC3E}">
        <p14:creationId xmlns:p14="http://schemas.microsoft.com/office/powerpoint/2010/main" val="235289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17</a:t>
            </a:fld>
            <a:endParaRPr lang="en-US"/>
          </a:p>
        </p:txBody>
      </p:sp>
    </p:spTree>
    <p:extLst>
      <p:ext uri="{BB962C8B-B14F-4D97-AF65-F5344CB8AC3E}">
        <p14:creationId xmlns:p14="http://schemas.microsoft.com/office/powerpoint/2010/main" val="3385466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60331E9-FE49-4B5C-9E3B-291FB4E4A5A7}" type="slidenum">
              <a:rPr lang="en-US" smtClean="0"/>
              <a:pPr/>
              <a:t>18</a:t>
            </a:fld>
            <a:endParaRPr lang="en-US"/>
          </a:p>
        </p:txBody>
      </p:sp>
    </p:spTree>
    <p:extLst>
      <p:ext uri="{BB962C8B-B14F-4D97-AF65-F5344CB8AC3E}">
        <p14:creationId xmlns:p14="http://schemas.microsoft.com/office/powerpoint/2010/main" val="284118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19</a:t>
            </a:fld>
            <a:endParaRPr lang="en-US"/>
          </a:p>
        </p:txBody>
      </p:sp>
    </p:spTree>
    <p:extLst>
      <p:ext uri="{BB962C8B-B14F-4D97-AF65-F5344CB8AC3E}">
        <p14:creationId xmlns:p14="http://schemas.microsoft.com/office/powerpoint/2010/main" val="165410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a:t>
            </a:fld>
            <a:endParaRPr lang="en-US"/>
          </a:p>
        </p:txBody>
      </p:sp>
    </p:spTree>
    <p:extLst>
      <p:ext uri="{BB962C8B-B14F-4D97-AF65-F5344CB8AC3E}">
        <p14:creationId xmlns:p14="http://schemas.microsoft.com/office/powerpoint/2010/main" val="138747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20</a:t>
            </a:fld>
            <a:endParaRPr lang="en-US"/>
          </a:p>
        </p:txBody>
      </p:sp>
    </p:spTree>
    <p:extLst>
      <p:ext uri="{BB962C8B-B14F-4D97-AF65-F5344CB8AC3E}">
        <p14:creationId xmlns:p14="http://schemas.microsoft.com/office/powerpoint/2010/main" val="4060970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21</a:t>
            </a:fld>
            <a:endParaRPr lang="en-US"/>
          </a:p>
        </p:txBody>
      </p:sp>
    </p:spTree>
    <p:extLst>
      <p:ext uri="{BB962C8B-B14F-4D97-AF65-F5344CB8AC3E}">
        <p14:creationId xmlns:p14="http://schemas.microsoft.com/office/powerpoint/2010/main" val="261610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22</a:t>
            </a:fld>
            <a:endParaRPr lang="en-US"/>
          </a:p>
        </p:txBody>
      </p:sp>
    </p:spTree>
    <p:extLst>
      <p:ext uri="{BB962C8B-B14F-4D97-AF65-F5344CB8AC3E}">
        <p14:creationId xmlns:p14="http://schemas.microsoft.com/office/powerpoint/2010/main" val="1848334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23</a:t>
            </a:fld>
            <a:endParaRPr lang="en-US"/>
          </a:p>
        </p:txBody>
      </p:sp>
    </p:spTree>
    <p:extLst>
      <p:ext uri="{BB962C8B-B14F-4D97-AF65-F5344CB8AC3E}">
        <p14:creationId xmlns:p14="http://schemas.microsoft.com/office/powerpoint/2010/main" val="372836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24</a:t>
            </a:fld>
            <a:endParaRPr lang="en-US"/>
          </a:p>
        </p:txBody>
      </p:sp>
    </p:spTree>
    <p:extLst>
      <p:ext uri="{BB962C8B-B14F-4D97-AF65-F5344CB8AC3E}">
        <p14:creationId xmlns:p14="http://schemas.microsoft.com/office/powerpoint/2010/main" val="3386352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25</a:t>
            </a:fld>
            <a:endParaRPr lang="en-US"/>
          </a:p>
        </p:txBody>
      </p:sp>
    </p:spTree>
    <p:extLst>
      <p:ext uri="{BB962C8B-B14F-4D97-AF65-F5344CB8AC3E}">
        <p14:creationId xmlns:p14="http://schemas.microsoft.com/office/powerpoint/2010/main" val="337573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3</a:t>
            </a:fld>
            <a:endParaRPr lang="en-US"/>
          </a:p>
        </p:txBody>
      </p:sp>
    </p:spTree>
    <p:extLst>
      <p:ext uri="{BB962C8B-B14F-4D97-AF65-F5344CB8AC3E}">
        <p14:creationId xmlns:p14="http://schemas.microsoft.com/office/powerpoint/2010/main" val="5673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4</a:t>
            </a:fld>
            <a:endParaRPr lang="en-US"/>
          </a:p>
        </p:txBody>
      </p:sp>
    </p:spTree>
    <p:extLst>
      <p:ext uri="{BB962C8B-B14F-4D97-AF65-F5344CB8AC3E}">
        <p14:creationId xmlns:p14="http://schemas.microsoft.com/office/powerpoint/2010/main" val="120628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5</a:t>
            </a:fld>
            <a:endParaRPr lang="en-US"/>
          </a:p>
        </p:txBody>
      </p:sp>
    </p:spTree>
    <p:extLst>
      <p:ext uri="{BB962C8B-B14F-4D97-AF65-F5344CB8AC3E}">
        <p14:creationId xmlns:p14="http://schemas.microsoft.com/office/powerpoint/2010/main" val="2031471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6</a:t>
            </a:fld>
            <a:endParaRPr lang="en-US"/>
          </a:p>
        </p:txBody>
      </p:sp>
    </p:spTree>
    <p:extLst>
      <p:ext uri="{BB962C8B-B14F-4D97-AF65-F5344CB8AC3E}">
        <p14:creationId xmlns:p14="http://schemas.microsoft.com/office/powerpoint/2010/main" val="121191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60331E9-FE49-4B5C-9E3B-291FB4E4A5A7}" type="slidenum">
              <a:rPr lang="en-US" smtClean="0"/>
              <a:pPr/>
              <a:t>7</a:t>
            </a:fld>
            <a:endParaRPr lang="en-US"/>
          </a:p>
        </p:txBody>
      </p:sp>
    </p:spTree>
    <p:extLst>
      <p:ext uri="{BB962C8B-B14F-4D97-AF65-F5344CB8AC3E}">
        <p14:creationId xmlns:p14="http://schemas.microsoft.com/office/powerpoint/2010/main" val="715502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8</a:t>
            </a:fld>
            <a:endParaRPr lang="en-US"/>
          </a:p>
        </p:txBody>
      </p:sp>
    </p:spTree>
    <p:extLst>
      <p:ext uri="{BB962C8B-B14F-4D97-AF65-F5344CB8AC3E}">
        <p14:creationId xmlns:p14="http://schemas.microsoft.com/office/powerpoint/2010/main" val="2538133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31E9-FE49-4B5C-9E3B-291FB4E4A5A7}" type="slidenum">
              <a:rPr lang="en-US" smtClean="0"/>
              <a:pPr/>
              <a:t>9</a:t>
            </a:fld>
            <a:endParaRPr lang="en-US"/>
          </a:p>
        </p:txBody>
      </p:sp>
    </p:spTree>
    <p:extLst>
      <p:ext uri="{BB962C8B-B14F-4D97-AF65-F5344CB8AC3E}">
        <p14:creationId xmlns:p14="http://schemas.microsoft.com/office/powerpoint/2010/main" val="401625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 Title Only">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614CAE8-FF75-4D24-9894-04BF18CB5E71}"/>
              </a:ext>
            </a:extLst>
          </p:cNvPr>
          <p:cNvSpPr>
            <a:spLocks noGrp="1"/>
          </p:cNvSpPr>
          <p:nvPr>
            <p:ph type="title" hasCustomPrompt="1"/>
          </p:nvPr>
        </p:nvSpPr>
        <p:spPr>
          <a:xfrm>
            <a:off x="1371600" y="1371601"/>
            <a:ext cx="9372600" cy="2209758"/>
          </a:xfrm>
          <a:prstGeom prst="rect">
            <a:avLst/>
          </a:prstGeom>
        </p:spPr>
        <p:txBody>
          <a:bodyPr lIns="0" tIns="0" rIns="0" bIns="0" anchor="b" anchorCtr="0"/>
          <a:lstStyle>
            <a:lvl1pPr marL="0" algn="l" defTabSz="914400" rtl="0" eaLnBrk="1" latinLnBrk="0" hangingPunct="1">
              <a:lnSpc>
                <a:spcPct val="90000"/>
              </a:lnSpc>
              <a:spcBef>
                <a:spcPct val="0"/>
              </a:spcBef>
              <a:buNone/>
              <a:defRPr lang="en-US" sz="4800" b="1" i="0" kern="1200" dirty="0">
                <a:solidFill>
                  <a:srgbClr val="073759"/>
                </a:solidFill>
                <a:latin typeface="Source Sans Pro" panose="020B0503030403020204" pitchFamily="34" charset="0"/>
                <a:ea typeface="+mj-ea"/>
                <a:cs typeface="Calibri" panose="020F0502020204030204" pitchFamily="34" charset="0"/>
              </a:defRPr>
            </a:lvl1pPr>
          </a:lstStyle>
          <a:p>
            <a:r>
              <a:rPr lang="en-US"/>
              <a:t>Click to Edit Title Text Which is Preferably Two Lines Max</a:t>
            </a:r>
          </a:p>
        </p:txBody>
      </p:sp>
    </p:spTree>
    <p:extLst>
      <p:ext uri="{BB962C8B-B14F-4D97-AF65-F5344CB8AC3E}">
        <p14:creationId xmlns:p14="http://schemas.microsoft.com/office/powerpoint/2010/main" val="55830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5 - Content - Two Columns">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4580F1-26EC-6FCC-431D-D468372F58E4}"/>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n-lt"/>
              </a:defRPr>
            </a:lvl1pPr>
          </a:lstStyle>
          <a:p>
            <a:pPr lvl="0"/>
            <a:r>
              <a:rPr lang="en-US"/>
              <a:t>Content Slide Heading Text, Do Not Resize</a:t>
            </a:r>
            <a:br>
              <a:rPr lang="en-US"/>
            </a:br>
            <a:r>
              <a:rPr lang="en-US"/>
              <a:t>Two Lines of Text OK if Necessary</a:t>
            </a:r>
          </a:p>
        </p:txBody>
      </p:sp>
      <p:sp>
        <p:nvSpPr>
          <p:cNvPr id="10" name="Content Placeholder 2">
            <a:extLst>
              <a:ext uri="{FF2B5EF4-FFF2-40B4-BE49-F238E27FC236}">
                <a16:creationId xmlns:a16="http://schemas.microsoft.com/office/drawing/2014/main" id="{7286CC6D-4B31-4ED1-AD46-ACA924F309DA}"/>
              </a:ext>
            </a:extLst>
          </p:cNvPr>
          <p:cNvSpPr>
            <a:spLocks noGrp="1"/>
          </p:cNvSpPr>
          <p:nvPr>
            <p:ph idx="11" hasCustomPrompt="1"/>
          </p:nvPr>
        </p:nvSpPr>
        <p:spPr>
          <a:xfrm>
            <a:off x="685800" y="1947672"/>
            <a:ext cx="5410200"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AF940A08-2128-4454-8A6E-939F51C713E7}"/>
              </a:ext>
            </a:extLst>
          </p:cNvPr>
          <p:cNvSpPr>
            <a:spLocks noGrp="1"/>
          </p:cNvSpPr>
          <p:nvPr>
            <p:ph idx="12" hasCustomPrompt="1"/>
          </p:nvPr>
        </p:nvSpPr>
        <p:spPr>
          <a:xfrm>
            <a:off x="6172200" y="1947672"/>
            <a:ext cx="5410200"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730A7862-5AD6-555D-E0EB-D6293B5A63AB}"/>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206061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6 - Content - 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3E4B0-F427-C75A-7075-3FBD57B3C929}"/>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j-lt"/>
              </a:defRPr>
            </a:lvl1pPr>
          </a:lstStyle>
          <a:p>
            <a:pPr lvl="0"/>
            <a:r>
              <a:rPr lang="en-US"/>
              <a:t>Content Slide Heading Text, Do Not Resize</a:t>
            </a:r>
            <a:br>
              <a:rPr lang="en-US"/>
            </a:br>
            <a:r>
              <a:rPr lang="en-US"/>
              <a:t>Two Lines of Text OK if Necessary</a:t>
            </a:r>
          </a:p>
        </p:txBody>
      </p:sp>
      <p:sp>
        <p:nvSpPr>
          <p:cNvPr id="3" name="Text Placeholder 2">
            <a:extLst>
              <a:ext uri="{FF2B5EF4-FFF2-40B4-BE49-F238E27FC236}">
                <a16:creationId xmlns:a16="http://schemas.microsoft.com/office/drawing/2014/main" id="{B915C43E-AC43-4B78-B005-2E8338025BB1}"/>
              </a:ext>
            </a:extLst>
          </p:cNvPr>
          <p:cNvSpPr>
            <a:spLocks noGrp="1"/>
          </p:cNvSpPr>
          <p:nvPr>
            <p:ph type="body" idx="1" hasCustomPrompt="1"/>
          </p:nvPr>
        </p:nvSpPr>
        <p:spPr>
          <a:xfrm>
            <a:off x="685800" y="1947672"/>
            <a:ext cx="5410200" cy="447675"/>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12" name="Content Placeholder 2">
            <a:extLst>
              <a:ext uri="{FF2B5EF4-FFF2-40B4-BE49-F238E27FC236}">
                <a16:creationId xmlns:a16="http://schemas.microsoft.com/office/drawing/2014/main" id="{2D46E1EB-E55C-4927-A124-DE115DDC06F1}"/>
              </a:ext>
            </a:extLst>
          </p:cNvPr>
          <p:cNvSpPr>
            <a:spLocks noGrp="1"/>
          </p:cNvSpPr>
          <p:nvPr>
            <p:ph idx="12" hasCustomPrompt="1"/>
          </p:nvPr>
        </p:nvSpPr>
        <p:spPr>
          <a:xfrm>
            <a:off x="685799" y="2395347"/>
            <a:ext cx="5410199" cy="354825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2F0A-6B4C-47F0-9293-5096A2DEE5E2}"/>
              </a:ext>
            </a:extLst>
          </p:cNvPr>
          <p:cNvSpPr>
            <a:spLocks noGrp="1"/>
          </p:cNvSpPr>
          <p:nvPr>
            <p:ph type="body" sz="quarter" idx="3" hasCustomPrompt="1"/>
          </p:nvPr>
        </p:nvSpPr>
        <p:spPr>
          <a:xfrm>
            <a:off x="6172200" y="1947672"/>
            <a:ext cx="5410199" cy="447676"/>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13" name="Content Placeholder 2">
            <a:extLst>
              <a:ext uri="{FF2B5EF4-FFF2-40B4-BE49-F238E27FC236}">
                <a16:creationId xmlns:a16="http://schemas.microsoft.com/office/drawing/2014/main" id="{EE54E60A-6A43-4EFD-9F38-EF6901AE3700}"/>
              </a:ext>
            </a:extLst>
          </p:cNvPr>
          <p:cNvSpPr>
            <a:spLocks noGrp="1"/>
          </p:cNvSpPr>
          <p:nvPr>
            <p:ph idx="13" hasCustomPrompt="1"/>
          </p:nvPr>
        </p:nvSpPr>
        <p:spPr>
          <a:xfrm>
            <a:off x="6168570" y="2395347"/>
            <a:ext cx="5413829" cy="354825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A0AB02D-E33D-B4C3-2A2F-465C114B9EFD}"/>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274163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7 - Content - Pic with attributi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B26B40-3AC7-97F7-6ECA-DA5688BCF65A}"/>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n-lt"/>
              </a:defRPr>
            </a:lvl1pPr>
          </a:lstStyle>
          <a:p>
            <a:pPr lvl="0"/>
            <a:r>
              <a:rPr lang="en-US"/>
              <a:t>Content Slide Heading Text, Do Not Resize</a:t>
            </a:r>
            <a:br>
              <a:rPr lang="en-US"/>
            </a:br>
            <a:r>
              <a:rPr lang="en-US"/>
              <a:t>Two Lines of Text OK if Necessary</a:t>
            </a:r>
          </a:p>
        </p:txBody>
      </p:sp>
      <p:sp>
        <p:nvSpPr>
          <p:cNvPr id="5" name="Picture Placeholder 4">
            <a:extLst>
              <a:ext uri="{FF2B5EF4-FFF2-40B4-BE49-F238E27FC236}">
                <a16:creationId xmlns:a16="http://schemas.microsoft.com/office/drawing/2014/main" id="{A3AAAB36-FEBD-4FD1-98A1-6E7F8980FF2F}"/>
              </a:ext>
            </a:extLst>
          </p:cNvPr>
          <p:cNvSpPr>
            <a:spLocks noGrp="1"/>
          </p:cNvSpPr>
          <p:nvPr>
            <p:ph type="pic" sz="quarter" idx="11"/>
          </p:nvPr>
        </p:nvSpPr>
        <p:spPr>
          <a:xfrm>
            <a:off x="685800" y="1947672"/>
            <a:ext cx="5334000" cy="3462528"/>
          </a:xfrm>
          <a:prstGeom prst="rect">
            <a:avLst/>
          </a:prstGeom>
        </p:spPr>
        <p:txBody>
          <a:bodyPr/>
          <a:lstStyle>
            <a:lvl1pPr>
              <a:defRPr b="0" i="0">
                <a:latin typeface="Source Sans Pro" panose="020B0503030403020204" pitchFamily="34" charset="0"/>
              </a:defRPr>
            </a:lvl1pPr>
          </a:lstStyle>
          <a:p>
            <a:endParaRPr lang="en-US"/>
          </a:p>
        </p:txBody>
      </p:sp>
      <p:sp>
        <p:nvSpPr>
          <p:cNvPr id="9" name="Text Placeholder 10">
            <a:extLst>
              <a:ext uri="{FF2B5EF4-FFF2-40B4-BE49-F238E27FC236}">
                <a16:creationId xmlns:a16="http://schemas.microsoft.com/office/drawing/2014/main" id="{A9D38A98-7BD3-467C-BBB7-D41B920CAAFF}"/>
              </a:ext>
            </a:extLst>
          </p:cNvPr>
          <p:cNvSpPr>
            <a:spLocks noGrp="1"/>
          </p:cNvSpPr>
          <p:nvPr>
            <p:ph type="body" sz="quarter" idx="13" hasCustomPrompt="1"/>
          </p:nvPr>
        </p:nvSpPr>
        <p:spPr>
          <a:xfrm>
            <a:off x="685800" y="5410200"/>
            <a:ext cx="5334000" cy="533400"/>
          </a:xfrm>
          <a:prstGeom prst="rect">
            <a:avLst/>
          </a:prstGeom>
        </p:spPr>
        <p:txBody>
          <a:bodyPr/>
          <a:lstStyle>
            <a:lvl1pPr marL="0" indent="0">
              <a:buNone/>
              <a:defRPr sz="2000" b="0" i="0">
                <a:latin typeface="Source Sans Pro" panose="020B0503030403020204" pitchFamily="34" charset="0"/>
              </a:defRPr>
            </a:lvl1pPr>
          </a:lstStyle>
          <a:p>
            <a:pPr lvl="0"/>
            <a:r>
              <a:rPr lang="en-US"/>
              <a:t>Attribution, caption, or both</a:t>
            </a:r>
          </a:p>
        </p:txBody>
      </p:sp>
      <p:sp>
        <p:nvSpPr>
          <p:cNvPr id="11" name="Content Placeholder 2">
            <a:extLst>
              <a:ext uri="{FF2B5EF4-FFF2-40B4-BE49-F238E27FC236}">
                <a16:creationId xmlns:a16="http://schemas.microsoft.com/office/drawing/2014/main" id="{36CEC7BC-F243-4114-A99A-ED9C20333753}"/>
              </a:ext>
            </a:extLst>
          </p:cNvPr>
          <p:cNvSpPr>
            <a:spLocks noGrp="1"/>
          </p:cNvSpPr>
          <p:nvPr>
            <p:ph idx="12" hasCustomPrompt="1"/>
          </p:nvPr>
        </p:nvSpPr>
        <p:spPr>
          <a:xfrm>
            <a:off x="6096000" y="1947672"/>
            <a:ext cx="5486400"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43882E95-644B-F83B-36C9-D75BEC64394A}"/>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6990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 - Content - Pic with attributi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3F59C4-9F44-7D35-D8DD-AE80D9F767B6}"/>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n-lt"/>
              </a:defRPr>
            </a:lvl1pPr>
          </a:lstStyle>
          <a:p>
            <a:pPr lvl="0"/>
            <a:r>
              <a:rPr lang="en-US"/>
              <a:t>Content Slide Heading Text, Do Not Resize</a:t>
            </a:r>
            <a:br>
              <a:rPr lang="en-US"/>
            </a:br>
            <a:r>
              <a:rPr lang="en-US"/>
              <a:t>Two Lines of Text OK if Necessary</a:t>
            </a:r>
          </a:p>
        </p:txBody>
      </p:sp>
      <p:sp>
        <p:nvSpPr>
          <p:cNvPr id="7" name="Picture Placeholder 8">
            <a:extLst>
              <a:ext uri="{FF2B5EF4-FFF2-40B4-BE49-F238E27FC236}">
                <a16:creationId xmlns:a16="http://schemas.microsoft.com/office/drawing/2014/main" id="{F16E91E8-B9C5-4949-A876-0D13E837EA0C}"/>
              </a:ext>
            </a:extLst>
          </p:cNvPr>
          <p:cNvSpPr>
            <a:spLocks noGrp="1"/>
          </p:cNvSpPr>
          <p:nvPr>
            <p:ph type="pic" sz="quarter" idx="12" hasCustomPrompt="1"/>
          </p:nvPr>
        </p:nvSpPr>
        <p:spPr>
          <a:xfrm>
            <a:off x="5952586" y="1947672"/>
            <a:ext cx="5629814" cy="3523593"/>
          </a:xfrm>
          <a:prstGeom prst="rect">
            <a:avLst/>
          </a:prstGeom>
        </p:spPr>
        <p:txBody>
          <a:bodyPr/>
          <a:lstStyle>
            <a:lvl1pPr marL="0" indent="0">
              <a:buNone/>
              <a:defRPr b="0" i="0">
                <a:latin typeface="Source Sans Pro" panose="020B0503030403020204" pitchFamily="34" charset="0"/>
              </a:defRPr>
            </a:lvl1pPr>
          </a:lstStyle>
          <a:p>
            <a:r>
              <a:rPr lang="en-US"/>
              <a:t>Image</a:t>
            </a:r>
          </a:p>
        </p:txBody>
      </p:sp>
      <p:sp>
        <p:nvSpPr>
          <p:cNvPr id="9" name="Text Placeholder 10">
            <a:extLst>
              <a:ext uri="{FF2B5EF4-FFF2-40B4-BE49-F238E27FC236}">
                <a16:creationId xmlns:a16="http://schemas.microsoft.com/office/drawing/2014/main" id="{1E2F1DAF-C261-43BE-9483-CE4C7A71FDB6}"/>
              </a:ext>
            </a:extLst>
          </p:cNvPr>
          <p:cNvSpPr>
            <a:spLocks noGrp="1"/>
          </p:cNvSpPr>
          <p:nvPr>
            <p:ph type="body" sz="quarter" idx="13" hasCustomPrompt="1"/>
          </p:nvPr>
        </p:nvSpPr>
        <p:spPr>
          <a:xfrm>
            <a:off x="5952586" y="5471265"/>
            <a:ext cx="5629814" cy="414528"/>
          </a:xfrm>
          <a:prstGeom prst="rect">
            <a:avLst/>
          </a:prstGeom>
        </p:spPr>
        <p:txBody>
          <a:bodyPr/>
          <a:lstStyle>
            <a:lvl1pPr marL="0" indent="0">
              <a:buNone/>
              <a:defRPr sz="2000" b="0" i="0">
                <a:latin typeface="Source Sans Pro" panose="020B0503030403020204" pitchFamily="34" charset="0"/>
              </a:defRPr>
            </a:lvl1pPr>
          </a:lstStyle>
          <a:p>
            <a:pPr lvl="0"/>
            <a:r>
              <a:rPr lang="en-US"/>
              <a:t>Attribution, caption, or both</a:t>
            </a:r>
          </a:p>
        </p:txBody>
      </p:sp>
      <p:sp>
        <p:nvSpPr>
          <p:cNvPr id="11" name="Content Placeholder 2">
            <a:extLst>
              <a:ext uri="{FF2B5EF4-FFF2-40B4-BE49-F238E27FC236}">
                <a16:creationId xmlns:a16="http://schemas.microsoft.com/office/drawing/2014/main" id="{B98B3BC5-A6CA-4313-B898-F6012DFF30EC}"/>
              </a:ext>
            </a:extLst>
          </p:cNvPr>
          <p:cNvSpPr>
            <a:spLocks noGrp="1"/>
          </p:cNvSpPr>
          <p:nvPr>
            <p:ph idx="11" hasCustomPrompt="1"/>
          </p:nvPr>
        </p:nvSpPr>
        <p:spPr>
          <a:xfrm>
            <a:off x="683172" y="1947672"/>
            <a:ext cx="5181600" cy="3938121"/>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A3864490-A647-FB04-9552-0D66F6319831}"/>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58721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9 - Content - Three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50AB0-12B0-E3DA-B0AF-DEE86EAA9915}"/>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n-lt"/>
                <a:cs typeface="Calibri" panose="020F0502020204030204" pitchFamily="34" charset="0"/>
              </a:defRPr>
            </a:lvl1pPr>
          </a:lstStyle>
          <a:p>
            <a:pPr lvl="0"/>
            <a:r>
              <a:rPr lang="en-US"/>
              <a:t>Content Slide Heading Text, Do Not Resize</a:t>
            </a:r>
            <a:br>
              <a:rPr lang="en-US"/>
            </a:br>
            <a:r>
              <a:rPr lang="en-US"/>
              <a:t>Two Lines of Text OK if Necessary</a:t>
            </a:r>
          </a:p>
        </p:txBody>
      </p:sp>
      <p:sp>
        <p:nvSpPr>
          <p:cNvPr id="10" name="Content Placeholder 2">
            <a:extLst>
              <a:ext uri="{FF2B5EF4-FFF2-40B4-BE49-F238E27FC236}">
                <a16:creationId xmlns:a16="http://schemas.microsoft.com/office/drawing/2014/main" id="{7286CC6D-4B31-4ED1-AD46-ACA924F309DA}"/>
              </a:ext>
            </a:extLst>
          </p:cNvPr>
          <p:cNvSpPr>
            <a:spLocks noGrp="1"/>
          </p:cNvSpPr>
          <p:nvPr>
            <p:ph idx="11" hasCustomPrompt="1"/>
          </p:nvPr>
        </p:nvSpPr>
        <p:spPr>
          <a:xfrm>
            <a:off x="685800" y="1947672"/>
            <a:ext cx="3429000"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AF940A08-2128-4454-8A6E-939F51C713E7}"/>
              </a:ext>
            </a:extLst>
          </p:cNvPr>
          <p:cNvSpPr>
            <a:spLocks noGrp="1"/>
          </p:cNvSpPr>
          <p:nvPr>
            <p:ph idx="12" hasCustomPrompt="1"/>
          </p:nvPr>
        </p:nvSpPr>
        <p:spPr>
          <a:xfrm>
            <a:off x="4381500" y="1947672"/>
            <a:ext cx="3429000"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000EA425-D0B3-0554-7947-F6D6F43757EC}"/>
              </a:ext>
            </a:extLst>
          </p:cNvPr>
          <p:cNvSpPr>
            <a:spLocks noGrp="1"/>
          </p:cNvSpPr>
          <p:nvPr>
            <p:ph idx="14" hasCustomPrompt="1"/>
          </p:nvPr>
        </p:nvSpPr>
        <p:spPr>
          <a:xfrm>
            <a:off x="8077200" y="1947672"/>
            <a:ext cx="3510022"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D1A32-FDB7-4DF4-8F61-C3CBB6216587}"/>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635771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0 - Content - Three Columns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41FCD4-1D42-C717-F1B6-6FB7CA940562}"/>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n-lt"/>
              </a:defRPr>
            </a:lvl1pPr>
          </a:lstStyle>
          <a:p>
            <a:pPr lvl="0"/>
            <a:r>
              <a:rPr lang="en-US"/>
              <a:t>Content Slide Heading Text, Do Not Resize</a:t>
            </a:r>
            <a:br>
              <a:rPr lang="en-US"/>
            </a:br>
            <a:r>
              <a:rPr lang="en-US"/>
              <a:t>Two Lines of Text OK if Necessary</a:t>
            </a:r>
          </a:p>
        </p:txBody>
      </p:sp>
      <p:sp>
        <p:nvSpPr>
          <p:cNvPr id="6" name="Text Placeholder 2">
            <a:extLst>
              <a:ext uri="{FF2B5EF4-FFF2-40B4-BE49-F238E27FC236}">
                <a16:creationId xmlns:a16="http://schemas.microsoft.com/office/drawing/2014/main" id="{31BC8AB1-10A2-AF8F-F751-438CB5037E8A}"/>
              </a:ext>
            </a:extLst>
          </p:cNvPr>
          <p:cNvSpPr>
            <a:spLocks noGrp="1"/>
          </p:cNvSpPr>
          <p:nvPr>
            <p:ph type="body" idx="1" hasCustomPrompt="1"/>
          </p:nvPr>
        </p:nvSpPr>
        <p:spPr>
          <a:xfrm>
            <a:off x="685800" y="1947672"/>
            <a:ext cx="3429000" cy="447675"/>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10" name="Content Placeholder 2">
            <a:extLst>
              <a:ext uri="{FF2B5EF4-FFF2-40B4-BE49-F238E27FC236}">
                <a16:creationId xmlns:a16="http://schemas.microsoft.com/office/drawing/2014/main" id="{7286CC6D-4B31-4ED1-AD46-ACA924F309DA}"/>
              </a:ext>
            </a:extLst>
          </p:cNvPr>
          <p:cNvSpPr>
            <a:spLocks noGrp="1"/>
          </p:cNvSpPr>
          <p:nvPr>
            <p:ph idx="11" hasCustomPrompt="1"/>
          </p:nvPr>
        </p:nvSpPr>
        <p:spPr>
          <a:xfrm>
            <a:off x="685800" y="2512327"/>
            <a:ext cx="3429000" cy="343127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9ACA494F-80AA-0EBF-2DC1-D1A453776D0E}"/>
              </a:ext>
            </a:extLst>
          </p:cNvPr>
          <p:cNvSpPr>
            <a:spLocks noGrp="1"/>
          </p:cNvSpPr>
          <p:nvPr>
            <p:ph type="body" sz="quarter" idx="3" hasCustomPrompt="1"/>
          </p:nvPr>
        </p:nvSpPr>
        <p:spPr>
          <a:xfrm>
            <a:off x="4381501" y="1947672"/>
            <a:ext cx="3429000" cy="447676"/>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12" name="Content Placeholder 2">
            <a:extLst>
              <a:ext uri="{FF2B5EF4-FFF2-40B4-BE49-F238E27FC236}">
                <a16:creationId xmlns:a16="http://schemas.microsoft.com/office/drawing/2014/main" id="{AF940A08-2128-4454-8A6E-939F51C713E7}"/>
              </a:ext>
            </a:extLst>
          </p:cNvPr>
          <p:cNvSpPr>
            <a:spLocks noGrp="1"/>
          </p:cNvSpPr>
          <p:nvPr>
            <p:ph idx="12" hasCustomPrompt="1"/>
          </p:nvPr>
        </p:nvSpPr>
        <p:spPr>
          <a:xfrm>
            <a:off x="4381500" y="2512327"/>
            <a:ext cx="3429000" cy="343127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8E9E1424-9B3D-8B5A-4E1D-335B028117D4}"/>
              </a:ext>
            </a:extLst>
          </p:cNvPr>
          <p:cNvSpPr>
            <a:spLocks noGrp="1"/>
          </p:cNvSpPr>
          <p:nvPr>
            <p:ph type="body" sz="quarter" idx="15" hasCustomPrompt="1"/>
          </p:nvPr>
        </p:nvSpPr>
        <p:spPr>
          <a:xfrm>
            <a:off x="8072378" y="1947672"/>
            <a:ext cx="3510022" cy="447676"/>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3" name="Content Placeholder 2">
            <a:extLst>
              <a:ext uri="{FF2B5EF4-FFF2-40B4-BE49-F238E27FC236}">
                <a16:creationId xmlns:a16="http://schemas.microsoft.com/office/drawing/2014/main" id="{000EA425-D0B3-0554-7947-F6D6F43757EC}"/>
              </a:ext>
            </a:extLst>
          </p:cNvPr>
          <p:cNvSpPr>
            <a:spLocks noGrp="1"/>
          </p:cNvSpPr>
          <p:nvPr>
            <p:ph idx="14" hasCustomPrompt="1"/>
          </p:nvPr>
        </p:nvSpPr>
        <p:spPr>
          <a:xfrm>
            <a:off x="8077200" y="2512327"/>
            <a:ext cx="3510022" cy="343127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D14BD9A6-8248-4AB7-819E-0D6BFBB88CE9}"/>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2509800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 - End Content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F76143-5F10-41BA-9CDE-8C091B3F1610}"/>
              </a:ext>
            </a:extLst>
          </p:cNvPr>
          <p:cNvSpPr>
            <a:spLocks noGrp="1"/>
          </p:cNvSpPr>
          <p:nvPr>
            <p:ph type="title" hasCustomPrompt="1"/>
          </p:nvPr>
        </p:nvSpPr>
        <p:spPr>
          <a:xfrm>
            <a:off x="723900" y="685800"/>
            <a:ext cx="10744200" cy="5029200"/>
          </a:xfrm>
          <a:prstGeom prst="rect">
            <a:avLst/>
          </a:prstGeom>
        </p:spPr>
        <p:txBody>
          <a:bodyPr lIns="0" tIns="0" rIns="0" bIns="0" anchor="ctr" anchorCtr="1"/>
          <a:lstStyle>
            <a:lvl1pPr>
              <a:spcAft>
                <a:spcPts val="0"/>
              </a:spcAft>
              <a:defRPr sz="3600" b="1" i="0">
                <a:latin typeface="Source Sans Pro" panose="020B0503030403020204" pitchFamily="34" charset="0"/>
              </a:defRPr>
            </a:lvl1pPr>
          </a:lstStyle>
          <a:p>
            <a:r>
              <a:rPr lang="en-US"/>
              <a:t>Do Not Resize This Text Box</a:t>
            </a:r>
            <a:br>
              <a:rPr lang="en-US"/>
            </a:br>
            <a:r>
              <a:rPr lang="en-US"/>
              <a:t>To be used sparingly for slides such as: </a:t>
            </a:r>
            <a:br>
              <a:rPr lang="en-US"/>
            </a:br>
            <a:r>
              <a:rPr lang="en-US"/>
              <a:t>“Questions?” or “For more info:” content</a:t>
            </a:r>
          </a:p>
        </p:txBody>
      </p:sp>
      <p:sp>
        <p:nvSpPr>
          <p:cNvPr id="4" name="Slide Number Placeholder 5">
            <a:extLst>
              <a:ext uri="{FF2B5EF4-FFF2-40B4-BE49-F238E27FC236}">
                <a16:creationId xmlns:a16="http://schemas.microsoft.com/office/drawing/2014/main" id="{F3F74814-7D82-4CCA-B97F-7DDFF9452107}"/>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113336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1 - Content - Transition - 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B1541F-C36E-4B35-90B3-649747105C07}"/>
              </a:ext>
            </a:extLst>
          </p:cNvPr>
          <p:cNvSpPr>
            <a:spLocks noGrp="1"/>
          </p:cNvSpPr>
          <p:nvPr>
            <p:ph type="title" hasCustomPrompt="1"/>
          </p:nvPr>
        </p:nvSpPr>
        <p:spPr>
          <a:xfrm>
            <a:off x="723900" y="685800"/>
            <a:ext cx="10744200" cy="5029200"/>
          </a:xfrm>
          <a:prstGeom prst="rect">
            <a:avLst/>
          </a:prstGeom>
        </p:spPr>
        <p:txBody>
          <a:bodyPr lIns="0" tIns="0" rIns="0" bIns="0" anchor="ctr" anchorCtr="1"/>
          <a:lstStyle>
            <a:lvl1pPr>
              <a:spcAft>
                <a:spcPts val="0"/>
              </a:spcAft>
              <a:defRPr sz="3600" b="1" i="0">
                <a:latin typeface="Source Sans Pro" panose="020B0503030403020204" pitchFamily="34" charset="0"/>
              </a:defRPr>
            </a:lvl1pPr>
          </a:lstStyle>
          <a:p>
            <a:r>
              <a:rPr lang="en-US"/>
              <a:t>Do Not Resize This Text Box</a:t>
            </a:r>
            <a:br>
              <a:rPr lang="en-US"/>
            </a:br>
            <a:r>
              <a:rPr lang="en-US"/>
              <a:t>To be used sparingly for slides such as: </a:t>
            </a:r>
            <a:br>
              <a:rPr lang="en-US"/>
            </a:br>
            <a:r>
              <a:rPr lang="en-US"/>
              <a:t>“Questions?” or “For more info:” content</a:t>
            </a:r>
          </a:p>
        </p:txBody>
      </p:sp>
      <p:sp>
        <p:nvSpPr>
          <p:cNvPr id="2" name="Slide Number Placeholder 5">
            <a:extLst>
              <a:ext uri="{FF2B5EF4-FFF2-40B4-BE49-F238E27FC236}">
                <a16:creationId xmlns:a16="http://schemas.microsoft.com/office/drawing/2014/main" id="{4D37CB03-AEE0-BED8-E900-8F835B18BA50}"/>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27972220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EDAA-478C-40A0-986D-556639909922}"/>
              </a:ext>
            </a:extLst>
          </p:cNvPr>
          <p:cNvSpPr>
            <a:spLocks noGrp="1"/>
          </p:cNvSpPr>
          <p:nvPr>
            <p:ph type="ctrTitle" hasCustomPrompt="1"/>
          </p:nvPr>
        </p:nvSpPr>
        <p:spPr>
          <a:xfrm>
            <a:off x="1371600" y="1371600"/>
            <a:ext cx="9372600" cy="2209759"/>
          </a:xfrm>
          <a:prstGeom prst="rect">
            <a:avLst/>
          </a:prstGeom>
        </p:spPr>
        <p:txBody>
          <a:bodyPr lIns="0" tIns="0" rIns="0" bIns="0" anchor="b"/>
          <a:lstStyle>
            <a:lvl1pPr algn="l">
              <a:defRPr sz="4800" b="1" i="0">
                <a:solidFill>
                  <a:srgbClr val="073759"/>
                </a:solidFill>
                <a:latin typeface="Source Sans Pro" panose="020B0503030403020204" pitchFamily="34" charset="0"/>
                <a:cs typeface="Calibri" panose="020F0502020204030204" pitchFamily="34" charset="0"/>
              </a:defRPr>
            </a:lvl1pPr>
          </a:lstStyle>
          <a:p>
            <a:r>
              <a:rPr lang="en-US"/>
              <a:t>Click to Edit Title Text Which is Preferably Two Lines Max</a:t>
            </a:r>
          </a:p>
        </p:txBody>
      </p:sp>
      <p:sp>
        <p:nvSpPr>
          <p:cNvPr id="3" name="Subtitle 2">
            <a:extLst>
              <a:ext uri="{FF2B5EF4-FFF2-40B4-BE49-F238E27FC236}">
                <a16:creationId xmlns:a16="http://schemas.microsoft.com/office/drawing/2014/main" id="{0D4DC02F-BE61-4F30-92FA-557F56DD8628}"/>
              </a:ext>
            </a:extLst>
          </p:cNvPr>
          <p:cNvSpPr>
            <a:spLocks noGrp="1"/>
          </p:cNvSpPr>
          <p:nvPr>
            <p:ph type="subTitle" idx="1" hasCustomPrompt="1"/>
          </p:nvPr>
        </p:nvSpPr>
        <p:spPr>
          <a:xfrm>
            <a:off x="1371600" y="3810000"/>
            <a:ext cx="9372600" cy="627062"/>
          </a:xfrm>
          <a:prstGeom prst="rect">
            <a:avLst/>
          </a:prstGeom>
        </p:spPr>
        <p:txBody>
          <a:bodyPr lIns="0" tIns="0" rIns="0" bIns="0"/>
          <a:lstStyle>
            <a:lvl1pPr marL="0" indent="0" algn="l">
              <a:buNone/>
              <a:defRPr sz="3200" b="0" i="0">
                <a:solidFill>
                  <a:srgbClr val="737577"/>
                </a:solidFill>
                <a:latin typeface="Source Sans Pro Semibold" panose="020B050303040302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text</a:t>
            </a:r>
          </a:p>
        </p:txBody>
      </p:sp>
    </p:spTree>
    <p:extLst>
      <p:ext uri="{BB962C8B-B14F-4D97-AF65-F5344CB8AC3E}">
        <p14:creationId xmlns:p14="http://schemas.microsoft.com/office/powerpoint/2010/main" val="201317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 Section Break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DBE439-213A-371F-3AAB-5B0DFC335613}"/>
              </a:ext>
              <a:ext uri="{C183D7F6-B498-43B3-948B-1728B52AA6E4}">
                <adec:decorative xmlns:adec="http://schemas.microsoft.com/office/drawing/2017/decorative" val="1"/>
              </a:ext>
            </a:extLst>
          </p:cNvPr>
          <p:cNvSpPr/>
          <p:nvPr userDrawn="1"/>
        </p:nvSpPr>
        <p:spPr>
          <a:xfrm>
            <a:off x="152400" y="152400"/>
            <a:ext cx="11887200" cy="6019800"/>
          </a:xfrm>
          <a:prstGeom prst="rect">
            <a:avLst/>
          </a:prstGeom>
          <a:solidFill>
            <a:srgbClr val="073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35065-D851-474B-9790-466704A72EEE}"/>
              </a:ext>
            </a:extLst>
          </p:cNvPr>
          <p:cNvSpPr>
            <a:spLocks noGrp="1"/>
          </p:cNvSpPr>
          <p:nvPr>
            <p:ph type="title" hasCustomPrompt="1"/>
          </p:nvPr>
        </p:nvSpPr>
        <p:spPr>
          <a:xfrm>
            <a:off x="1371600" y="1828800"/>
            <a:ext cx="9448800" cy="2209800"/>
          </a:xfrm>
          <a:prstGeom prst="rect">
            <a:avLst/>
          </a:prstGeom>
        </p:spPr>
        <p:txBody>
          <a:bodyPr lIns="0" tIns="0" rIns="0" bIns="0" anchor="ctr" anchorCtr="0"/>
          <a:lstStyle>
            <a:lvl1pPr algn="l">
              <a:defRPr sz="4800" b="1" i="0" spc="-30" baseline="0">
                <a:solidFill>
                  <a:schemeClr val="bg1"/>
                </a:solidFill>
                <a:latin typeface="Source Sans Pro" panose="020B0503030403020204" pitchFamily="34" charset="0"/>
                <a:cs typeface="Calibri" panose="020F0502020204030204" pitchFamily="34" charset="0"/>
              </a:defRPr>
            </a:lvl1pPr>
          </a:lstStyle>
          <a:p>
            <a:r>
              <a:rPr lang="en-US"/>
              <a:t>Click to Edit Section Title Text Which is Preferably Two Lines Max</a:t>
            </a:r>
          </a:p>
        </p:txBody>
      </p:sp>
    </p:spTree>
    <p:extLst>
      <p:ext uri="{BB962C8B-B14F-4D97-AF65-F5344CB8AC3E}">
        <p14:creationId xmlns:p14="http://schemas.microsoft.com/office/powerpoint/2010/main" val="148130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 Section Break -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DBE439-213A-371F-3AAB-5B0DFC335613}"/>
              </a:ext>
              <a:ext uri="{C183D7F6-B498-43B3-948B-1728B52AA6E4}">
                <adec:decorative xmlns:adec="http://schemas.microsoft.com/office/drawing/2017/decorative" val="1"/>
              </a:ext>
            </a:extLst>
          </p:cNvPr>
          <p:cNvSpPr/>
          <p:nvPr userDrawn="1"/>
        </p:nvSpPr>
        <p:spPr>
          <a:xfrm>
            <a:off x="152400" y="152400"/>
            <a:ext cx="11887200" cy="6019800"/>
          </a:xfrm>
          <a:prstGeom prst="rect">
            <a:avLst/>
          </a:prstGeom>
          <a:solidFill>
            <a:srgbClr val="737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35065-D851-474B-9790-466704A72EEE}"/>
              </a:ext>
            </a:extLst>
          </p:cNvPr>
          <p:cNvSpPr>
            <a:spLocks noGrp="1"/>
          </p:cNvSpPr>
          <p:nvPr>
            <p:ph type="title" hasCustomPrompt="1"/>
          </p:nvPr>
        </p:nvSpPr>
        <p:spPr>
          <a:xfrm>
            <a:off x="1371600" y="1828800"/>
            <a:ext cx="9448800" cy="2209800"/>
          </a:xfrm>
          <a:prstGeom prst="rect">
            <a:avLst/>
          </a:prstGeom>
        </p:spPr>
        <p:txBody>
          <a:bodyPr lIns="0" tIns="0" rIns="0" bIns="0" anchor="ctr" anchorCtr="0"/>
          <a:lstStyle>
            <a:lvl1pPr algn="l">
              <a:defRPr sz="4800" b="1" i="0" spc="-30" baseline="0">
                <a:solidFill>
                  <a:schemeClr val="bg1"/>
                </a:solidFill>
                <a:latin typeface="Source Sans Pro" panose="020B0503030403020204" pitchFamily="34" charset="0"/>
                <a:cs typeface="Calibri" panose="020F0502020204030204" pitchFamily="34" charset="0"/>
              </a:defRPr>
            </a:lvl1pPr>
          </a:lstStyle>
          <a:p>
            <a:r>
              <a:rPr lang="en-US"/>
              <a:t>Click to Edit Section Title Text Which is Preferably Two Lines Max</a:t>
            </a:r>
          </a:p>
        </p:txBody>
      </p:sp>
    </p:spTree>
    <p:extLst>
      <p:ext uri="{BB962C8B-B14F-4D97-AF65-F5344CB8AC3E}">
        <p14:creationId xmlns:p14="http://schemas.microsoft.com/office/powerpoint/2010/main" val="85559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6 - Content - 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3E4B0-F427-C75A-7075-3FBD57B3C929}"/>
              </a:ext>
            </a:extLst>
          </p:cNvPr>
          <p:cNvSpPr>
            <a:spLocks noGrp="1"/>
          </p:cNvSpPr>
          <p:nvPr>
            <p:ph type="title" hasCustomPrompt="1"/>
          </p:nvPr>
        </p:nvSpPr>
        <p:spPr>
          <a:xfrm>
            <a:off x="838200" y="365125"/>
            <a:ext cx="10515600" cy="1325563"/>
          </a:xfrm>
          <a:prstGeom prst="rect">
            <a:avLst/>
          </a:prstGeom>
        </p:spPr>
        <p:txBody>
          <a:bodyPr/>
          <a:lstStyle>
            <a:lvl1pPr algn="l">
              <a:defRPr sz="3600">
                <a:latin typeface="+mj-lt"/>
              </a:defRPr>
            </a:lvl1pPr>
          </a:lstStyle>
          <a:p>
            <a:pPr lvl="0"/>
            <a:r>
              <a:rPr lang="en-US"/>
              <a:t>Content Slide Heading Text, Do Not Resize</a:t>
            </a:r>
            <a:br>
              <a:rPr lang="en-US"/>
            </a:br>
            <a:r>
              <a:rPr lang="en-US"/>
              <a:t>Two Lines of Text OK if Necessary</a:t>
            </a:r>
          </a:p>
        </p:txBody>
      </p:sp>
      <p:sp>
        <p:nvSpPr>
          <p:cNvPr id="3" name="Text Placeholder 2">
            <a:extLst>
              <a:ext uri="{FF2B5EF4-FFF2-40B4-BE49-F238E27FC236}">
                <a16:creationId xmlns:a16="http://schemas.microsoft.com/office/drawing/2014/main" id="{B915C43E-AC43-4B78-B005-2E8338025BB1}"/>
              </a:ext>
            </a:extLst>
          </p:cNvPr>
          <p:cNvSpPr>
            <a:spLocks noGrp="1"/>
          </p:cNvSpPr>
          <p:nvPr>
            <p:ph type="body" idx="1" hasCustomPrompt="1"/>
          </p:nvPr>
        </p:nvSpPr>
        <p:spPr>
          <a:xfrm>
            <a:off x="685800" y="1947672"/>
            <a:ext cx="5410200" cy="447675"/>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12" name="Content Placeholder 2">
            <a:extLst>
              <a:ext uri="{FF2B5EF4-FFF2-40B4-BE49-F238E27FC236}">
                <a16:creationId xmlns:a16="http://schemas.microsoft.com/office/drawing/2014/main" id="{2D46E1EB-E55C-4927-A124-DE115DDC06F1}"/>
              </a:ext>
            </a:extLst>
          </p:cNvPr>
          <p:cNvSpPr>
            <a:spLocks noGrp="1"/>
          </p:cNvSpPr>
          <p:nvPr>
            <p:ph idx="12" hasCustomPrompt="1"/>
          </p:nvPr>
        </p:nvSpPr>
        <p:spPr>
          <a:xfrm>
            <a:off x="685799" y="2395347"/>
            <a:ext cx="5410199" cy="354825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2F0A-6B4C-47F0-9293-5096A2DEE5E2}"/>
              </a:ext>
            </a:extLst>
          </p:cNvPr>
          <p:cNvSpPr>
            <a:spLocks noGrp="1"/>
          </p:cNvSpPr>
          <p:nvPr>
            <p:ph type="body" sz="quarter" idx="3" hasCustomPrompt="1"/>
          </p:nvPr>
        </p:nvSpPr>
        <p:spPr>
          <a:xfrm>
            <a:off x="6172200" y="1947672"/>
            <a:ext cx="5410199" cy="447676"/>
          </a:xfrm>
          <a:prstGeom prst="rect">
            <a:avLst/>
          </a:prstGeom>
        </p:spPr>
        <p:txBody>
          <a:bodyPr anchor="b"/>
          <a:lstStyle>
            <a:lvl1pPr marL="0" indent="0">
              <a:buNone/>
              <a:defRPr sz="2400" b="0" i="0">
                <a:latin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text</a:t>
            </a:r>
          </a:p>
        </p:txBody>
      </p:sp>
      <p:sp>
        <p:nvSpPr>
          <p:cNvPr id="13" name="Content Placeholder 2">
            <a:extLst>
              <a:ext uri="{FF2B5EF4-FFF2-40B4-BE49-F238E27FC236}">
                <a16:creationId xmlns:a16="http://schemas.microsoft.com/office/drawing/2014/main" id="{EE54E60A-6A43-4EFD-9F38-EF6901AE3700}"/>
              </a:ext>
            </a:extLst>
          </p:cNvPr>
          <p:cNvSpPr>
            <a:spLocks noGrp="1"/>
          </p:cNvSpPr>
          <p:nvPr>
            <p:ph idx="13" hasCustomPrompt="1"/>
          </p:nvPr>
        </p:nvSpPr>
        <p:spPr>
          <a:xfrm>
            <a:off x="6168570" y="2395347"/>
            <a:ext cx="5413829" cy="3548253"/>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A0AB02D-E33D-B4C3-2A2F-465C114B9EFD}"/>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159371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 - Content - Tex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9E21CF-81CF-41CF-AAEA-0E8E0696AE1A}"/>
              </a:ext>
            </a:extLst>
          </p:cNvPr>
          <p:cNvSpPr>
            <a:spLocks noGrp="1"/>
          </p:cNvSpPr>
          <p:nvPr>
            <p:ph type="title" hasCustomPrompt="1"/>
          </p:nvPr>
        </p:nvSpPr>
        <p:spPr>
          <a:xfrm>
            <a:off x="685800" y="466531"/>
            <a:ext cx="10896600" cy="1042416"/>
          </a:xfrm>
          <a:prstGeom prst="rect">
            <a:avLst/>
          </a:prstGeom>
        </p:spPr>
        <p:txBody>
          <a:bodyPr/>
          <a:lstStyle>
            <a:lvl1pPr algn="l">
              <a:spcBef>
                <a:spcPts val="1000"/>
              </a:spcBef>
              <a:defRPr lang="en-US" sz="3600" b="1" i="0" kern="1200" dirty="0">
                <a:solidFill>
                  <a:srgbClr val="073759"/>
                </a:solidFill>
                <a:latin typeface="Source Sans Pro" panose="020B0503030403020204" pitchFamily="34" charset="0"/>
                <a:ea typeface="+mn-ea"/>
                <a:cs typeface="+mn-cs"/>
              </a:defRPr>
            </a:lvl1pPr>
          </a:lstStyle>
          <a:p>
            <a:pPr lvl="0"/>
            <a:r>
              <a:rPr lang="en-US"/>
              <a:t>Content Slide Heading Text, Do Not Resize</a:t>
            </a:r>
            <a:br>
              <a:rPr lang="en-US"/>
            </a:br>
            <a:r>
              <a:rPr lang="en-US"/>
              <a:t>Two Lines of Text OK if Necessary</a:t>
            </a:r>
          </a:p>
        </p:txBody>
      </p:sp>
      <p:sp>
        <p:nvSpPr>
          <p:cNvPr id="3" name="Content Placeholder 2">
            <a:extLst>
              <a:ext uri="{FF2B5EF4-FFF2-40B4-BE49-F238E27FC236}">
                <a16:creationId xmlns:a16="http://schemas.microsoft.com/office/drawing/2014/main" id="{1BFABBF6-D0BA-4B4B-8FF9-4CD4B5BD5CF9}"/>
              </a:ext>
            </a:extLst>
          </p:cNvPr>
          <p:cNvSpPr>
            <a:spLocks noGrp="1"/>
          </p:cNvSpPr>
          <p:nvPr>
            <p:ph idx="1" hasCustomPrompt="1"/>
          </p:nvPr>
        </p:nvSpPr>
        <p:spPr>
          <a:xfrm>
            <a:off x="685800" y="1947672"/>
            <a:ext cx="10896600" cy="3581400"/>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id="{C4BBA8DB-D695-6753-D493-29D4CDDA867F}"/>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242393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2 - Content - Pictur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E2153D-AD1C-4C5F-9F78-FE22B21B0E1F}"/>
              </a:ext>
            </a:extLst>
          </p:cNvPr>
          <p:cNvSpPr>
            <a:spLocks noGrp="1"/>
          </p:cNvSpPr>
          <p:nvPr>
            <p:ph type="title" hasCustomPrompt="1"/>
          </p:nvPr>
        </p:nvSpPr>
        <p:spPr>
          <a:xfrm>
            <a:off x="685800" y="466531"/>
            <a:ext cx="10896600" cy="1042416"/>
          </a:xfrm>
          <a:prstGeom prst="rect">
            <a:avLst/>
          </a:prstGeom>
        </p:spPr>
        <p:txBody>
          <a:bodyPr/>
          <a:lstStyle>
            <a:lvl1pPr algn="l">
              <a:spcBef>
                <a:spcPts val="1000"/>
              </a:spcBef>
              <a:defRPr lang="en-US" sz="3600" b="1" i="0" kern="1200" dirty="0">
                <a:solidFill>
                  <a:srgbClr val="073759"/>
                </a:solidFill>
                <a:latin typeface="Source Sans Pro" panose="020B0503030403020204" pitchFamily="34" charset="0"/>
                <a:ea typeface="+mn-ea"/>
                <a:cs typeface="+mn-cs"/>
              </a:defRPr>
            </a:lvl1pPr>
          </a:lstStyle>
          <a:p>
            <a:pPr lvl="0"/>
            <a:r>
              <a:rPr lang="en-US"/>
              <a:t>Content Slide Heading Text, Do Not Resize</a:t>
            </a:r>
            <a:br>
              <a:rPr lang="en-US"/>
            </a:br>
            <a:r>
              <a:rPr lang="en-US"/>
              <a:t>Two Lines of Text OK if Necessary</a:t>
            </a:r>
          </a:p>
        </p:txBody>
      </p:sp>
      <p:sp>
        <p:nvSpPr>
          <p:cNvPr id="10" name="Picture Placeholder 9">
            <a:extLst>
              <a:ext uri="{FF2B5EF4-FFF2-40B4-BE49-F238E27FC236}">
                <a16:creationId xmlns:a16="http://schemas.microsoft.com/office/drawing/2014/main" id="{F92A5C82-73E5-497D-B504-72A1437DF13D}"/>
              </a:ext>
            </a:extLst>
          </p:cNvPr>
          <p:cNvSpPr>
            <a:spLocks noGrp="1"/>
          </p:cNvSpPr>
          <p:nvPr>
            <p:ph type="pic" sz="quarter" idx="10"/>
          </p:nvPr>
        </p:nvSpPr>
        <p:spPr>
          <a:xfrm>
            <a:off x="685800" y="1947672"/>
            <a:ext cx="10896600" cy="3505200"/>
          </a:xfrm>
          <a:prstGeom prst="rect">
            <a:avLst/>
          </a:prstGeom>
        </p:spPr>
        <p:txBody>
          <a:bodyPr/>
          <a:lstStyle>
            <a:lvl1pPr>
              <a:defRPr b="0" i="0">
                <a:latin typeface="Source Sans Pro" panose="020B0503030403020204" pitchFamily="34" charset="0"/>
              </a:defRPr>
            </a:lvl1pPr>
          </a:lstStyle>
          <a:p>
            <a:endParaRPr lang="en-US"/>
          </a:p>
        </p:txBody>
      </p:sp>
      <p:sp>
        <p:nvSpPr>
          <p:cNvPr id="2" name="Slide Number Placeholder 5">
            <a:extLst>
              <a:ext uri="{FF2B5EF4-FFF2-40B4-BE49-F238E27FC236}">
                <a16:creationId xmlns:a16="http://schemas.microsoft.com/office/drawing/2014/main" id="{87A55E1C-6966-40AC-D155-67A02ED6C0F6}"/>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180155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3 - Content - Pic with Capt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6A8816-6EED-41C2-9DAA-1D634C951F34}"/>
              </a:ext>
            </a:extLst>
          </p:cNvPr>
          <p:cNvSpPr>
            <a:spLocks noGrp="1"/>
          </p:cNvSpPr>
          <p:nvPr>
            <p:ph type="title" hasCustomPrompt="1"/>
          </p:nvPr>
        </p:nvSpPr>
        <p:spPr>
          <a:xfrm>
            <a:off x="685800" y="466531"/>
            <a:ext cx="10896600" cy="1042416"/>
          </a:xfrm>
          <a:prstGeom prst="rect">
            <a:avLst/>
          </a:prstGeom>
        </p:spPr>
        <p:txBody>
          <a:bodyPr/>
          <a:lstStyle>
            <a:lvl1pPr algn="l">
              <a:spcBef>
                <a:spcPts val="1000"/>
              </a:spcBef>
              <a:defRPr lang="en-US" sz="3600" b="1" i="0" kern="1200" dirty="0">
                <a:solidFill>
                  <a:srgbClr val="073759"/>
                </a:solidFill>
                <a:latin typeface="Source Sans Pro" panose="020B0503030403020204" pitchFamily="34" charset="0"/>
                <a:ea typeface="+mn-ea"/>
                <a:cs typeface="+mn-cs"/>
              </a:defRPr>
            </a:lvl1pPr>
          </a:lstStyle>
          <a:p>
            <a:pPr lvl="0"/>
            <a:r>
              <a:rPr lang="en-US"/>
              <a:t>Content Slide Heading Text, Do Not Resize</a:t>
            </a:r>
            <a:br>
              <a:rPr lang="en-US"/>
            </a:br>
            <a:r>
              <a:rPr lang="en-US"/>
              <a:t>Two Lines of Text OK if Necessary</a:t>
            </a:r>
          </a:p>
        </p:txBody>
      </p:sp>
      <p:sp>
        <p:nvSpPr>
          <p:cNvPr id="10" name="Picture Placeholder 9">
            <a:extLst>
              <a:ext uri="{FF2B5EF4-FFF2-40B4-BE49-F238E27FC236}">
                <a16:creationId xmlns:a16="http://schemas.microsoft.com/office/drawing/2014/main" id="{F92A5C82-73E5-497D-B504-72A1437DF13D}"/>
              </a:ext>
            </a:extLst>
          </p:cNvPr>
          <p:cNvSpPr>
            <a:spLocks noGrp="1"/>
          </p:cNvSpPr>
          <p:nvPr>
            <p:ph type="pic" sz="quarter" idx="10"/>
          </p:nvPr>
        </p:nvSpPr>
        <p:spPr>
          <a:xfrm>
            <a:off x="685800" y="1947672"/>
            <a:ext cx="10896600" cy="3369340"/>
          </a:xfrm>
          <a:prstGeom prst="rect">
            <a:avLst/>
          </a:prstGeom>
        </p:spPr>
        <p:txBody>
          <a:bodyPr/>
          <a:lstStyle>
            <a:lvl1pPr>
              <a:defRPr b="0" i="0">
                <a:latin typeface="Source Sans Pro" panose="020B0503030403020204" pitchFamily="34" charset="0"/>
              </a:defRPr>
            </a:lvl1pPr>
          </a:lstStyle>
          <a:p>
            <a:endParaRPr lang="en-US"/>
          </a:p>
        </p:txBody>
      </p:sp>
      <p:sp>
        <p:nvSpPr>
          <p:cNvPr id="3" name="Text Placeholder 2">
            <a:extLst>
              <a:ext uri="{FF2B5EF4-FFF2-40B4-BE49-F238E27FC236}">
                <a16:creationId xmlns:a16="http://schemas.microsoft.com/office/drawing/2014/main" id="{60417D21-28C8-4E1D-A3BD-BC83E9262BED}"/>
              </a:ext>
            </a:extLst>
          </p:cNvPr>
          <p:cNvSpPr>
            <a:spLocks noGrp="1"/>
          </p:cNvSpPr>
          <p:nvPr>
            <p:ph type="body" sz="quarter" idx="11" hasCustomPrompt="1"/>
          </p:nvPr>
        </p:nvSpPr>
        <p:spPr>
          <a:xfrm>
            <a:off x="685800" y="5317012"/>
            <a:ext cx="10896600" cy="712076"/>
          </a:xfrm>
          <a:prstGeom prst="rect">
            <a:avLst/>
          </a:prstGeom>
        </p:spPr>
        <p:txBody>
          <a:bodyPr/>
          <a:lstStyle>
            <a:lvl1pPr marL="0" indent="0">
              <a:buNone/>
              <a:defRPr sz="2400" b="0" i="0">
                <a:latin typeface="Source Sans Pro" panose="020B0503030403020204" pitchFamily="34" charset="0"/>
              </a:defRPr>
            </a:lvl1pPr>
          </a:lstStyle>
          <a:p>
            <a:pPr lvl="0"/>
            <a:r>
              <a:rPr lang="en-US"/>
              <a:t>Click to edit caption</a:t>
            </a:r>
          </a:p>
        </p:txBody>
      </p:sp>
      <p:sp>
        <p:nvSpPr>
          <p:cNvPr id="5" name="Slide Number Placeholder 5">
            <a:extLst>
              <a:ext uri="{FF2B5EF4-FFF2-40B4-BE49-F238E27FC236}">
                <a16:creationId xmlns:a16="http://schemas.microsoft.com/office/drawing/2014/main" id="{45429A86-8575-2B36-0777-2C8535BACACE}"/>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57370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4 - Content - Speaker B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C39-3671-25A1-0FC9-D0D427777C75}"/>
              </a:ext>
            </a:extLst>
          </p:cNvPr>
          <p:cNvSpPr>
            <a:spLocks noGrp="1"/>
          </p:cNvSpPr>
          <p:nvPr>
            <p:ph type="title" hasCustomPrompt="1"/>
          </p:nvPr>
        </p:nvSpPr>
        <p:spPr>
          <a:xfrm>
            <a:off x="685800" y="365125"/>
            <a:ext cx="10515600" cy="625475"/>
          </a:xfrm>
          <a:prstGeom prst="rect">
            <a:avLst/>
          </a:prstGeom>
        </p:spPr>
        <p:txBody>
          <a:bodyPr/>
          <a:lstStyle>
            <a:lvl1pPr algn="l">
              <a:defRPr sz="3600">
                <a:latin typeface="+mn-lt"/>
              </a:defRPr>
            </a:lvl1pPr>
          </a:lstStyle>
          <a:p>
            <a:pPr lvl="0"/>
            <a:r>
              <a:rPr lang="en-US"/>
              <a:t>Bio Slide Name Text, Do Not Resize, 1 line</a:t>
            </a:r>
          </a:p>
        </p:txBody>
      </p:sp>
      <p:sp>
        <p:nvSpPr>
          <p:cNvPr id="8" name="Text Placeholder 4">
            <a:extLst>
              <a:ext uri="{FF2B5EF4-FFF2-40B4-BE49-F238E27FC236}">
                <a16:creationId xmlns:a16="http://schemas.microsoft.com/office/drawing/2014/main" id="{EB1FAD63-0CB1-40C5-3B49-BA030BDB2030}"/>
              </a:ext>
            </a:extLst>
          </p:cNvPr>
          <p:cNvSpPr>
            <a:spLocks noGrp="1"/>
          </p:cNvSpPr>
          <p:nvPr>
            <p:ph type="body" sz="quarter" idx="15" hasCustomPrompt="1"/>
          </p:nvPr>
        </p:nvSpPr>
        <p:spPr>
          <a:xfrm>
            <a:off x="685800" y="990600"/>
            <a:ext cx="6934200" cy="507123"/>
          </a:xfrm>
          <a:prstGeom prst="rect">
            <a:avLst/>
          </a:prstGeom>
        </p:spPr>
        <p:txBody>
          <a:bodyPr/>
          <a:lstStyle>
            <a:lvl1pPr marL="0" indent="0">
              <a:buNone/>
              <a:defRPr sz="1800" b="0" i="0">
                <a:solidFill>
                  <a:srgbClr val="737577"/>
                </a:solidFill>
                <a:latin typeface="Source Sans Pro Semibold" panose="020B0503030403020204" pitchFamily="34" charset="0"/>
              </a:defRPr>
            </a:lvl1pPr>
          </a:lstStyle>
          <a:p>
            <a:pPr lvl="0"/>
            <a:r>
              <a:rPr lang="en-US"/>
              <a:t>Speaker Title</a:t>
            </a:r>
          </a:p>
        </p:txBody>
      </p:sp>
      <p:sp>
        <p:nvSpPr>
          <p:cNvPr id="6" name="Content Placeholder 2">
            <a:extLst>
              <a:ext uri="{FF2B5EF4-FFF2-40B4-BE49-F238E27FC236}">
                <a16:creationId xmlns:a16="http://schemas.microsoft.com/office/drawing/2014/main" id="{1060287C-D3DE-75F0-1C89-4DF17184A5FA}"/>
              </a:ext>
            </a:extLst>
          </p:cNvPr>
          <p:cNvSpPr>
            <a:spLocks noGrp="1"/>
          </p:cNvSpPr>
          <p:nvPr>
            <p:ph idx="11" hasCustomPrompt="1"/>
          </p:nvPr>
        </p:nvSpPr>
        <p:spPr>
          <a:xfrm>
            <a:off x="685800" y="1947672"/>
            <a:ext cx="7086600" cy="3995928"/>
          </a:xfrm>
          <a:prstGeom prst="rect">
            <a:avLst/>
          </a:prstGeom>
        </p:spPr>
        <p:txBody>
          <a:bodyPr/>
          <a:lstStyle>
            <a:lvl1pPr>
              <a:defRPr b="0" i="0">
                <a:latin typeface="Source Sans Pro" panose="020B0503030403020204" pitchFamily="34" charset="0"/>
              </a:defRPr>
            </a:lvl1pPr>
            <a:lvl2pPr marL="685800" indent="-228600">
              <a:buFont typeface="Courier New" panose="02070309020205020404" pitchFamily="49" charset="0"/>
              <a:buChar char="o"/>
              <a:defRPr b="0" i="0">
                <a:latin typeface="Source Sans Pro" panose="020B0503030403020204" pitchFamily="34" charset="0"/>
              </a:defRPr>
            </a:lvl2pPr>
            <a:lvl3pPr>
              <a:defRPr b="0" i="0">
                <a:latin typeface="Source Sans Pro" panose="020B0503030403020204" pitchFamily="34" charset="0"/>
              </a:defRPr>
            </a:lvl3pPr>
            <a:lvl4pPr marL="1600200" indent="-228600">
              <a:buFont typeface="Calibri" panose="020F0502020204030204" pitchFamily="34" charset="0"/>
              <a:buChar char="—"/>
              <a:defRPr b="0" i="0">
                <a:latin typeface="Source Sans Pro" panose="020B0503030403020204" pitchFamily="34" charset="0"/>
              </a:defRPr>
            </a:lvl4pPr>
            <a:lvl5pPr marL="2057400" indent="-228600">
              <a:buFont typeface="Calibri" panose="020F0502020204030204" pitchFamily="34" charset="0"/>
              <a:buChar char="–"/>
              <a:defRPr b="0" i="0">
                <a:latin typeface="Source Sans Pro" panose="020B0503030403020204"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Picture Placeholder 9">
            <a:extLst>
              <a:ext uri="{FF2B5EF4-FFF2-40B4-BE49-F238E27FC236}">
                <a16:creationId xmlns:a16="http://schemas.microsoft.com/office/drawing/2014/main" id="{3E28CF31-C4E4-20AC-253F-7FC430C09321}"/>
              </a:ext>
            </a:extLst>
          </p:cNvPr>
          <p:cNvSpPr>
            <a:spLocks noGrp="1"/>
          </p:cNvSpPr>
          <p:nvPr>
            <p:ph type="pic" sz="quarter" idx="10"/>
          </p:nvPr>
        </p:nvSpPr>
        <p:spPr>
          <a:xfrm>
            <a:off x="7934528" y="1944429"/>
            <a:ext cx="3657600" cy="3657600"/>
          </a:xfrm>
          <a:prstGeom prst="ellipse">
            <a:avLst/>
          </a:prstGeom>
        </p:spPr>
        <p:txBody>
          <a:bodyPr/>
          <a:lstStyle>
            <a:lvl1pPr>
              <a:defRPr b="0" i="0">
                <a:latin typeface="Source Sans Pro" panose="020B0503030403020204" pitchFamily="34" charset="0"/>
              </a:defRPr>
            </a:lvl1pPr>
          </a:lstStyle>
          <a:p>
            <a:endParaRPr lang="en-US"/>
          </a:p>
        </p:txBody>
      </p:sp>
      <p:sp>
        <p:nvSpPr>
          <p:cNvPr id="11" name="Slide Number Placeholder 5">
            <a:extLst>
              <a:ext uri="{FF2B5EF4-FFF2-40B4-BE49-F238E27FC236}">
                <a16:creationId xmlns:a16="http://schemas.microsoft.com/office/drawing/2014/main" id="{EA9016BE-B07F-B84E-4672-88B7D7AD91F5}"/>
              </a:ext>
            </a:extLst>
          </p:cNvPr>
          <p:cNvSpPr>
            <a:spLocks noGrp="1"/>
          </p:cNvSpPr>
          <p:nvPr>
            <p:ph type="sldNum" sz="quarter" idx="4"/>
          </p:nvPr>
        </p:nvSpPr>
        <p:spPr>
          <a:xfrm>
            <a:off x="11582400" y="6348810"/>
            <a:ext cx="286407" cy="280590"/>
          </a:xfrm>
          <a:prstGeom prst="rect">
            <a:avLst/>
          </a:prstGeom>
        </p:spPr>
        <p:txBody>
          <a:bodyPr vert="horz" lIns="0" tIns="0" rIns="0" bIns="0" rtlCol="0" anchor="ctr" anchorCtr="0"/>
          <a:lstStyle>
            <a:lvl1pPr algn="r">
              <a:defRPr sz="1200" b="1" i="0">
                <a:solidFill>
                  <a:srgbClr val="073759"/>
                </a:solidFill>
                <a:latin typeface="Source Sans Pro" panose="020B0503030403020204" pitchFamily="34" charset="0"/>
              </a:defRPr>
            </a:lvl1pPr>
          </a:lstStyle>
          <a:p>
            <a:fld id="{4A217ABC-3BCB-4F47-AC3C-9D5177951563}" type="slidenum">
              <a:rPr lang="en-US" smtClean="0"/>
              <a:pPr/>
              <a:t>‹#›</a:t>
            </a:fld>
            <a:endParaRPr lang="en-US"/>
          </a:p>
        </p:txBody>
      </p:sp>
    </p:spTree>
    <p:extLst>
      <p:ext uri="{BB962C8B-B14F-4D97-AF65-F5344CB8AC3E}">
        <p14:creationId xmlns:p14="http://schemas.microsoft.com/office/powerpoint/2010/main" val="316419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OPM Logo">
            <a:extLst>
              <a:ext uri="{FF2B5EF4-FFF2-40B4-BE49-F238E27FC236}">
                <a16:creationId xmlns:a16="http://schemas.microsoft.com/office/drawing/2014/main" id="{8330068E-ADA5-2C1C-33A0-0BEE0C5003F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201400" y="6348810"/>
            <a:ext cx="822960" cy="273056"/>
          </a:xfrm>
          <a:prstGeom prst="rect">
            <a:avLst/>
          </a:prstGeom>
        </p:spPr>
      </p:pic>
      <p:grpSp>
        <p:nvGrpSpPr>
          <p:cNvPr id="4" name="Group 3" descr="OPM brand elements: parallel horizontal stripes, one blue, one red, symbolize open pathways of opportunity.">
            <a:extLst>
              <a:ext uri="{FF2B5EF4-FFF2-40B4-BE49-F238E27FC236}">
                <a16:creationId xmlns:a16="http://schemas.microsoft.com/office/drawing/2014/main" id="{C47CEDE7-4999-9CD2-46A9-E7074E00FE40}"/>
              </a:ext>
            </a:extLst>
          </p:cNvPr>
          <p:cNvGrpSpPr/>
          <p:nvPr userDrawn="1"/>
        </p:nvGrpSpPr>
        <p:grpSpPr>
          <a:xfrm>
            <a:off x="0" y="6428232"/>
            <a:ext cx="10972800" cy="124968"/>
            <a:chOff x="228600" y="6428232"/>
            <a:chExt cx="10058400" cy="115824"/>
          </a:xfrm>
        </p:grpSpPr>
        <p:sp>
          <p:nvSpPr>
            <p:cNvPr id="5" name="Rectangle 4">
              <a:extLst>
                <a:ext uri="{FF2B5EF4-FFF2-40B4-BE49-F238E27FC236}">
                  <a16:creationId xmlns:a16="http://schemas.microsoft.com/office/drawing/2014/main" id="{BBCA07A9-4664-5F51-1C3C-B621A020DAEC}"/>
                </a:ext>
              </a:extLst>
            </p:cNvPr>
            <p:cNvSpPr/>
            <p:nvPr userDrawn="1"/>
          </p:nvSpPr>
          <p:spPr>
            <a:xfrm>
              <a:off x="228600" y="6428232"/>
              <a:ext cx="10058400" cy="45720"/>
            </a:xfrm>
            <a:prstGeom prst="rect">
              <a:avLst/>
            </a:prstGeom>
            <a:solidFill>
              <a:srgbClr val="22A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915F6E-A5F8-B862-A407-F7724760A176}"/>
                </a:ext>
              </a:extLst>
            </p:cNvPr>
            <p:cNvSpPr/>
            <p:nvPr userDrawn="1"/>
          </p:nvSpPr>
          <p:spPr>
            <a:xfrm>
              <a:off x="228600" y="6498336"/>
              <a:ext cx="10058400" cy="45720"/>
            </a:xfrm>
            <a:prstGeom prst="rect">
              <a:avLst/>
            </a:prstGeom>
            <a:solidFill>
              <a:srgbClr val="D1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656465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711" r:id="rId4"/>
    <p:sldLayoutId id="2147483714"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OPM Logo">
            <a:extLst>
              <a:ext uri="{FF2B5EF4-FFF2-40B4-BE49-F238E27FC236}">
                <a16:creationId xmlns:a16="http://schemas.microsoft.com/office/drawing/2014/main" id="{E629CBEA-88A0-6D60-42BC-ECFE0F7611EF}"/>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10591800" y="6348810"/>
            <a:ext cx="822960" cy="273056"/>
          </a:xfrm>
          <a:prstGeom prst="rect">
            <a:avLst/>
          </a:prstGeom>
        </p:spPr>
      </p:pic>
      <p:grpSp>
        <p:nvGrpSpPr>
          <p:cNvPr id="10" name="Group 9" descr="OPM brand elements: parallel horizontal stripes, one blue, one red, symbolize open pathways of opportunity.">
            <a:extLst>
              <a:ext uri="{FF2B5EF4-FFF2-40B4-BE49-F238E27FC236}">
                <a16:creationId xmlns:a16="http://schemas.microsoft.com/office/drawing/2014/main" id="{77F7B1BE-5525-8735-5209-7FCA5F362A6B}"/>
              </a:ext>
            </a:extLst>
          </p:cNvPr>
          <p:cNvGrpSpPr/>
          <p:nvPr userDrawn="1"/>
        </p:nvGrpSpPr>
        <p:grpSpPr>
          <a:xfrm>
            <a:off x="0" y="6428232"/>
            <a:ext cx="10271760" cy="124968"/>
            <a:chOff x="228600" y="6428232"/>
            <a:chExt cx="10058400" cy="115815"/>
          </a:xfrm>
        </p:grpSpPr>
        <p:sp>
          <p:nvSpPr>
            <p:cNvPr id="6" name="Rectangle 5">
              <a:extLst>
                <a:ext uri="{FF2B5EF4-FFF2-40B4-BE49-F238E27FC236}">
                  <a16:creationId xmlns:a16="http://schemas.microsoft.com/office/drawing/2014/main" id="{5B864770-B9DB-CCC9-BB8F-AE12571BCFAF}"/>
                </a:ext>
              </a:extLst>
            </p:cNvPr>
            <p:cNvSpPr/>
            <p:nvPr userDrawn="1"/>
          </p:nvSpPr>
          <p:spPr>
            <a:xfrm>
              <a:off x="228600" y="6428232"/>
              <a:ext cx="10058400" cy="45720"/>
            </a:xfrm>
            <a:prstGeom prst="rect">
              <a:avLst/>
            </a:prstGeom>
            <a:solidFill>
              <a:srgbClr val="22A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31AC0A-7D13-6E33-DD8E-8DDBDEC9C883}"/>
                </a:ext>
              </a:extLst>
            </p:cNvPr>
            <p:cNvSpPr/>
            <p:nvPr userDrawn="1"/>
          </p:nvSpPr>
          <p:spPr>
            <a:xfrm>
              <a:off x="228600" y="6498327"/>
              <a:ext cx="10058400" cy="45720"/>
            </a:xfrm>
            <a:prstGeom prst="rect">
              <a:avLst/>
            </a:prstGeom>
            <a:solidFill>
              <a:srgbClr val="D1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5792F6B3-AEAA-D5A5-B770-6D8E1885FEDD}"/>
              </a:ext>
              <a:ext uri="{C183D7F6-B498-43B3-948B-1728B52AA6E4}">
                <adec:decorative xmlns:adec="http://schemas.microsoft.com/office/drawing/2017/decorative" val="1"/>
              </a:ext>
            </a:extLst>
          </p:cNvPr>
          <p:cNvCxnSpPr/>
          <p:nvPr userDrawn="1"/>
        </p:nvCxnSpPr>
        <p:spPr>
          <a:xfrm>
            <a:off x="11567160" y="6351611"/>
            <a:ext cx="0" cy="280590"/>
          </a:xfrm>
          <a:prstGeom prst="line">
            <a:avLst/>
          </a:prstGeom>
          <a:ln w="12700">
            <a:solidFill>
              <a:srgbClr val="0737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109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712" r:id="rId9"/>
    <p:sldLayoutId id="2147483713" r:id="rId10"/>
  </p:sldLayoutIdLst>
  <p:hf hdr="0" ftr="0" dt="0"/>
  <p:txStyles>
    <p:titleStyle>
      <a:lvl1pPr algn="ctr" defTabSz="914400" rtl="0" eaLnBrk="1" latinLnBrk="0" hangingPunct="1">
        <a:lnSpc>
          <a:spcPct val="90000"/>
        </a:lnSpc>
        <a:spcBef>
          <a:spcPct val="0"/>
        </a:spcBef>
        <a:buNone/>
        <a:defRPr sz="4400" b="1" kern="1200" spc="-30" baseline="0">
          <a:solidFill>
            <a:srgbClr val="073759"/>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OPM Logo">
            <a:extLst>
              <a:ext uri="{FF2B5EF4-FFF2-40B4-BE49-F238E27FC236}">
                <a16:creationId xmlns:a16="http://schemas.microsoft.com/office/drawing/2014/main" id="{182715F8-3F9E-110C-B982-1A4ECB86D8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91800" y="6348810"/>
            <a:ext cx="822960" cy="273056"/>
          </a:xfrm>
          <a:prstGeom prst="rect">
            <a:avLst/>
          </a:prstGeom>
        </p:spPr>
      </p:pic>
      <p:grpSp>
        <p:nvGrpSpPr>
          <p:cNvPr id="10" name="Group 9" descr="OPM brand elements: parallel horizontal stripes, one blue, one red, symbolize open pathways of opportunity.">
            <a:extLst>
              <a:ext uri="{FF2B5EF4-FFF2-40B4-BE49-F238E27FC236}">
                <a16:creationId xmlns:a16="http://schemas.microsoft.com/office/drawing/2014/main" id="{9C0E21EE-522C-0299-D4EA-2193D6A92D4A}"/>
              </a:ext>
            </a:extLst>
          </p:cNvPr>
          <p:cNvGrpSpPr/>
          <p:nvPr userDrawn="1"/>
        </p:nvGrpSpPr>
        <p:grpSpPr>
          <a:xfrm>
            <a:off x="0" y="6428232"/>
            <a:ext cx="10271760" cy="124968"/>
            <a:chOff x="228600" y="6428232"/>
            <a:chExt cx="10058400" cy="115815"/>
          </a:xfrm>
        </p:grpSpPr>
        <p:sp>
          <p:nvSpPr>
            <p:cNvPr id="12" name="Rectangle 11">
              <a:extLst>
                <a:ext uri="{FF2B5EF4-FFF2-40B4-BE49-F238E27FC236}">
                  <a16:creationId xmlns:a16="http://schemas.microsoft.com/office/drawing/2014/main" id="{19D79EB4-2CA8-28A8-4AE7-BDAAC5E0ECC6}"/>
                </a:ext>
              </a:extLst>
            </p:cNvPr>
            <p:cNvSpPr/>
            <p:nvPr userDrawn="1"/>
          </p:nvSpPr>
          <p:spPr>
            <a:xfrm>
              <a:off x="228600" y="6428232"/>
              <a:ext cx="10058400" cy="45720"/>
            </a:xfrm>
            <a:prstGeom prst="rect">
              <a:avLst/>
            </a:prstGeom>
            <a:solidFill>
              <a:srgbClr val="22A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5191F1-2901-57FD-4A81-A1C8B8E08C0F}"/>
                </a:ext>
              </a:extLst>
            </p:cNvPr>
            <p:cNvSpPr/>
            <p:nvPr userDrawn="1"/>
          </p:nvSpPr>
          <p:spPr>
            <a:xfrm>
              <a:off x="228600" y="6498327"/>
              <a:ext cx="10058400" cy="45720"/>
            </a:xfrm>
            <a:prstGeom prst="rect">
              <a:avLst/>
            </a:prstGeom>
            <a:solidFill>
              <a:srgbClr val="D14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3B258A36-2109-CC21-F611-83290E1E5F4F}"/>
              </a:ext>
              <a:ext uri="{C183D7F6-B498-43B3-948B-1728B52AA6E4}">
                <adec:decorative xmlns:adec="http://schemas.microsoft.com/office/drawing/2017/decorative" val="1"/>
              </a:ext>
            </a:extLst>
          </p:cNvPr>
          <p:cNvCxnSpPr/>
          <p:nvPr userDrawn="1"/>
        </p:nvCxnSpPr>
        <p:spPr>
          <a:xfrm>
            <a:off x="11567160" y="6351611"/>
            <a:ext cx="0" cy="280590"/>
          </a:xfrm>
          <a:prstGeom prst="line">
            <a:avLst/>
          </a:prstGeom>
          <a:ln w="12700">
            <a:solidFill>
              <a:srgbClr val="0737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809029"/>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ctr" defTabSz="914400" rtl="0" eaLnBrk="1" latinLnBrk="0" hangingPunct="1">
        <a:lnSpc>
          <a:spcPct val="90000"/>
        </a:lnSpc>
        <a:spcBef>
          <a:spcPct val="0"/>
        </a:spcBef>
        <a:buNone/>
        <a:defRPr sz="4400" b="1" kern="1200" spc="-30" baseline="0">
          <a:solidFill>
            <a:srgbClr val="073759"/>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275128"/>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14400" rtl="0" eaLnBrk="1" latinLnBrk="0" hangingPunct="1">
        <a:lnSpc>
          <a:spcPct val="90000"/>
        </a:lnSpc>
        <a:spcBef>
          <a:spcPct val="0"/>
        </a:spcBef>
        <a:buNone/>
        <a:defRPr sz="4400" b="1" kern="1200" spc="-30" baseline="0">
          <a:solidFill>
            <a:srgbClr val="073759"/>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hyperlink" Target="https://www.whitehouse.gov/wp-content/uploads/2021/05/ap_5_strengthening_fy22.pdf"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sv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139D466-5D42-1495-DF82-D1CCE7C27CBA}"/>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3600" b="1" kern="1200" spc="-30" baseline="0">
                <a:solidFill>
                  <a:srgbClr val="073759"/>
                </a:solidFill>
                <a:latin typeface="+mj-lt"/>
                <a:ea typeface="+mj-ea"/>
                <a:cs typeface="Calibri" panose="020F050202020403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30" normalizeH="0" baseline="0" noProof="0" dirty="0">
                <a:ln>
                  <a:noFill/>
                </a:ln>
                <a:solidFill>
                  <a:schemeClr val="bg1"/>
                </a:solidFill>
                <a:effectLst/>
                <a:uLnTx/>
                <a:uFillTx/>
                <a:latin typeface="+mj-lt"/>
                <a:ea typeface="+mj-ea"/>
                <a:cs typeface="Calibri" panose="020F0502020204030204" pitchFamily="34" charset="0"/>
              </a:rPr>
              <a:t>Title</a:t>
            </a:r>
          </a:p>
        </p:txBody>
      </p:sp>
      <p:sp>
        <p:nvSpPr>
          <p:cNvPr id="5" name="Title 1">
            <a:extLst>
              <a:ext uri="{FF2B5EF4-FFF2-40B4-BE49-F238E27FC236}">
                <a16:creationId xmlns:a16="http://schemas.microsoft.com/office/drawing/2014/main" id="{3354EF08-EFB8-594C-D4BD-1F2FD4B9D13C}"/>
              </a:ext>
            </a:extLst>
          </p:cNvPr>
          <p:cNvSpPr txBox="1">
            <a:spLocks/>
          </p:cNvSpPr>
          <p:nvPr/>
        </p:nvSpPr>
        <p:spPr>
          <a:xfrm>
            <a:off x="1289303" y="1563624"/>
            <a:ext cx="9717363" cy="218236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3600" b="1" kern="1200" spc="-30" baseline="0">
                <a:solidFill>
                  <a:srgbClr val="073759"/>
                </a:solidFill>
                <a:latin typeface="+mj-lt"/>
                <a:ea typeface="+mj-ea"/>
                <a:cs typeface="Calibri" panose="020F0502020204030204" pitchFamily="34" charset="0"/>
              </a:defRPr>
            </a:lvl1pPr>
          </a:lstStyle>
          <a:p>
            <a:pPr>
              <a:defRPr/>
            </a:pPr>
            <a:r>
              <a:rPr lang="en-US" sz="4800" dirty="0">
                <a:latin typeface="Source Sans Pro"/>
                <a:ea typeface="Source Sans Pro"/>
                <a:cs typeface="Calibri"/>
              </a:rPr>
              <a:t>Inclusive Civic Design:</a:t>
            </a:r>
            <a:br>
              <a:rPr lang="en-US" sz="4800" b="0" dirty="0">
                <a:latin typeface="Source Sans Pro"/>
                <a:ea typeface="Source Sans Pro"/>
                <a:cs typeface="Calibri"/>
              </a:rPr>
            </a:br>
            <a:r>
              <a:rPr lang="en-US" sz="4800" b="0" dirty="0">
                <a:latin typeface="Source Sans Pro"/>
                <a:ea typeface="Source Sans Pro"/>
                <a:cs typeface="Calibri"/>
              </a:rPr>
              <a:t>Engaging diverse communities to improve the early career experience </a:t>
            </a:r>
            <a:endParaRPr lang="en-US" sz="4800" b="0" dirty="0"/>
          </a:p>
        </p:txBody>
      </p:sp>
      <p:sp>
        <p:nvSpPr>
          <p:cNvPr id="17" name="Subtitle 2">
            <a:extLst>
              <a:ext uri="{FF2B5EF4-FFF2-40B4-BE49-F238E27FC236}">
                <a16:creationId xmlns:a16="http://schemas.microsoft.com/office/drawing/2014/main" id="{6BF9907E-6A33-50D8-64F6-26918FB9DD2A}"/>
              </a:ext>
            </a:extLst>
          </p:cNvPr>
          <p:cNvSpPr txBox="1">
            <a:spLocks/>
          </p:cNvSpPr>
          <p:nvPr/>
        </p:nvSpPr>
        <p:spPr>
          <a:xfrm>
            <a:off x="1371600" y="3810000"/>
            <a:ext cx="9372600" cy="627062"/>
          </a:xfrm>
          <a:prstGeom prst="rect">
            <a:avLst/>
          </a:prstGeom>
        </p:spPr>
        <p:txBody>
          <a:bodyPr lIns="0" tIns="0" rIns="0" bIns="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a:solidFill>
                  <a:srgbClr val="737577"/>
                </a:solidFill>
                <a:latin typeface="Source Sans Pro Semibold"/>
                <a:ea typeface="Source Sans Pro Semibold"/>
                <a:cs typeface="Calibri"/>
              </a:rPr>
              <a:t>June 14, 2023</a:t>
            </a:r>
            <a:endParaRPr lang="en-US" sz="3200" dirty="0">
              <a:solidFill>
                <a:srgbClr val="737577"/>
              </a:solidFill>
            </a:endParaRPr>
          </a:p>
        </p:txBody>
      </p:sp>
      <p:sp>
        <p:nvSpPr>
          <p:cNvPr id="4" name="Slide Number Placeholder 3">
            <a:extLst>
              <a:ext uri="{FF2B5EF4-FFF2-40B4-BE49-F238E27FC236}">
                <a16:creationId xmlns:a16="http://schemas.microsoft.com/office/drawing/2014/main" id="{9BB98D66-9B69-84BC-8B1C-FB0012A2F207}"/>
              </a:ext>
              <a:ext uri="{C183D7F6-B498-43B3-948B-1728B52AA6E4}">
                <adec:decorative xmlns:adec="http://schemas.microsoft.com/office/drawing/2017/decorative" val="0"/>
              </a:ext>
            </a:extLst>
          </p:cNvPr>
          <p:cNvSpPr>
            <a:spLocks noGrp="1"/>
          </p:cNvSpPr>
          <p:nvPr>
            <p:ph type="sldNum" sz="quarter" idx="4"/>
          </p:nvPr>
        </p:nvSpPr>
        <p:spPr/>
        <p:txBody>
          <a:bodyPr/>
          <a:lstStyle/>
          <a:p>
            <a:fld id="{4A217ABC-3BCB-4F47-AC3C-9D5177951563}" type="slidenum">
              <a:rPr lang="en-US" smtClean="0"/>
              <a:pPr/>
              <a:t>1</a:t>
            </a:fld>
            <a:endParaRPr lang="en-US"/>
          </a:p>
        </p:txBody>
      </p:sp>
    </p:spTree>
    <p:extLst>
      <p:ext uri="{BB962C8B-B14F-4D97-AF65-F5344CB8AC3E}">
        <p14:creationId xmlns:p14="http://schemas.microsoft.com/office/powerpoint/2010/main" val="46294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ea typeface="Source Sans Pro"/>
              </a:rPr>
              <a:t>Establishing an Inclusive Practice</a:t>
            </a:r>
            <a:endParaRPr lang="en-US">
              <a:ea typeface="Source Sans Pro"/>
            </a:endParaRP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10</a:t>
            </a:fld>
            <a:endParaRPr lang="en-US"/>
          </a:p>
        </p:txBody>
      </p:sp>
      <p:sp>
        <p:nvSpPr>
          <p:cNvPr id="9" name="Content Placeholder 3">
            <a:extLst>
              <a:ext uri="{FF2B5EF4-FFF2-40B4-BE49-F238E27FC236}">
                <a16:creationId xmlns:a16="http://schemas.microsoft.com/office/drawing/2014/main" id="{CD8E184A-E742-B93C-69A5-253B73F4C33B}"/>
              </a:ext>
            </a:extLst>
          </p:cNvPr>
          <p:cNvSpPr>
            <a:spLocks noGrp="1"/>
          </p:cNvSpPr>
          <p:nvPr>
            <p:ph idx="1"/>
          </p:nvPr>
        </p:nvSpPr>
        <p:spPr>
          <a:xfrm>
            <a:off x="685800" y="1947672"/>
            <a:ext cx="10896600" cy="3581400"/>
          </a:xfrm>
        </p:spPr>
        <p:txBody>
          <a:bodyPr lIns="91440" tIns="45720" rIns="91440" bIns="45720" anchor="t"/>
          <a:lstStyle/>
          <a:p>
            <a:r>
              <a:rPr lang="en-US">
                <a:latin typeface="Source Sans Pro"/>
                <a:ea typeface="Source Sans Pro"/>
              </a:rPr>
              <a:t>How do we find people to talk to?</a:t>
            </a:r>
          </a:p>
          <a:p>
            <a:r>
              <a:rPr lang="en-US">
                <a:latin typeface="Source Sans Pro"/>
                <a:ea typeface="Source Sans Pro"/>
              </a:rPr>
              <a:t>How do we ensure that we are talking to a diverse range of people that reflect the American public and USAJOBS' users?</a:t>
            </a:r>
          </a:p>
          <a:p>
            <a:r>
              <a:rPr lang="en-US">
                <a:latin typeface="Source Sans Pro"/>
                <a:ea typeface="Source Sans Pro"/>
              </a:rPr>
              <a:t>How do we do outreach while respecting the boundaries and capacities of our stakeholders?</a:t>
            </a:r>
          </a:p>
          <a:p>
            <a:r>
              <a:rPr lang="en-US">
                <a:latin typeface="Source Sans Pro"/>
                <a:ea typeface="Source Sans Pro"/>
              </a:rPr>
              <a:t>How do we design with, not for?</a:t>
            </a:r>
          </a:p>
        </p:txBody>
      </p:sp>
      <p:sp>
        <p:nvSpPr>
          <p:cNvPr id="6" name="TextBox 5">
            <a:extLst>
              <a:ext uri="{FF2B5EF4-FFF2-40B4-BE49-F238E27FC236}">
                <a16:creationId xmlns:a16="http://schemas.microsoft.com/office/drawing/2014/main" id="{AF15C48A-C450-0C23-E8C7-C184FEE6F104}"/>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ea typeface="+mn-lt"/>
                <a:cs typeface="+mn-lt"/>
              </a:rPr>
              <a:t>1 Founding</a:t>
            </a:r>
            <a:endParaRPr lang="en-US" b="1">
              <a:ea typeface="Source Sans Pro"/>
            </a:endParaRPr>
          </a:p>
        </p:txBody>
      </p:sp>
    </p:spTree>
    <p:extLst>
      <p:ext uri="{BB962C8B-B14F-4D97-AF65-F5344CB8AC3E}">
        <p14:creationId xmlns:p14="http://schemas.microsoft.com/office/powerpoint/2010/main" val="317928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EA4AC7-0D95-976D-E6DA-089C0F1982A3}"/>
              </a:ext>
              <a:ext uri="{C183D7F6-B498-43B3-948B-1728B52AA6E4}">
                <adec:decorative xmlns:adec="http://schemas.microsoft.com/office/drawing/2017/decorative" val="1"/>
              </a:ext>
            </a:extLst>
          </p:cNvPr>
          <p:cNvSpPr/>
          <p:nvPr/>
        </p:nvSpPr>
        <p:spPr>
          <a:xfrm>
            <a:off x="152400" y="155864"/>
            <a:ext cx="11887200" cy="6016336"/>
          </a:xfrm>
          <a:prstGeom prst="rect">
            <a:avLst/>
          </a:prstGeom>
          <a:solidFill>
            <a:srgbClr val="073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85E92C-4A4A-4F97-A535-5C09636691A3}"/>
              </a:ext>
            </a:extLst>
          </p:cNvPr>
          <p:cNvSpPr>
            <a:spLocks noGrp="1"/>
          </p:cNvSpPr>
          <p:nvPr>
            <p:ph type="title"/>
          </p:nvPr>
        </p:nvSpPr>
        <p:spPr>
          <a:xfrm>
            <a:off x="647701" y="2559697"/>
            <a:ext cx="9888682" cy="1042416"/>
          </a:xfrm>
        </p:spPr>
        <p:txBody>
          <a:bodyPr lIns="91440" tIns="45720" rIns="91440" bIns="45720" anchor="t"/>
          <a:lstStyle/>
          <a:p>
            <a:pPr algn="ctr"/>
            <a:r>
              <a:rPr lang="en-US" sz="4800" dirty="0">
                <a:solidFill>
                  <a:schemeClr val="bg1"/>
                </a:solidFill>
                <a:latin typeface="Source Sans Pro"/>
                <a:ea typeface="Source Sans Pro"/>
                <a:cs typeface="Calibri"/>
              </a:rPr>
              <a:t>2 Centering </a:t>
            </a:r>
            <a:r>
              <a:rPr lang="en-US" sz="4800" b="0" dirty="0">
                <a:solidFill>
                  <a:schemeClr val="bg1"/>
                </a:solidFill>
                <a:latin typeface="Source Sans Pro"/>
                <a:ea typeface="Source Sans Pro"/>
                <a:cs typeface="Calibri"/>
              </a:rPr>
              <a:t>the Early Career User</a:t>
            </a:r>
            <a:endParaRPr lang="en-US" sz="4800" dirty="0">
              <a:solidFill>
                <a:schemeClr val="bg1"/>
              </a:solidFill>
              <a:latin typeface="Source Sans Pro"/>
              <a:ea typeface="Source Sans Pro"/>
            </a:endParaRPr>
          </a:p>
        </p:txBody>
      </p:sp>
      <p:sp>
        <p:nvSpPr>
          <p:cNvPr id="4" name="Slide Number Placeholder 3">
            <a:extLst>
              <a:ext uri="{FF2B5EF4-FFF2-40B4-BE49-F238E27FC236}">
                <a16:creationId xmlns:a16="http://schemas.microsoft.com/office/drawing/2014/main" id="{9BB98D66-9B69-84BC-8B1C-FB0012A2F207}"/>
              </a:ext>
            </a:extLst>
          </p:cNvPr>
          <p:cNvSpPr>
            <a:spLocks noGrp="1"/>
          </p:cNvSpPr>
          <p:nvPr>
            <p:ph type="sldNum" sz="quarter" idx="4"/>
          </p:nvPr>
        </p:nvSpPr>
        <p:spPr/>
        <p:txBody>
          <a:bodyPr/>
          <a:lstStyle/>
          <a:p>
            <a:fld id="{4A217ABC-3BCB-4F47-AC3C-9D5177951563}" type="slidenum">
              <a:rPr lang="en-US" smtClean="0"/>
              <a:pPr/>
              <a:t>11</a:t>
            </a:fld>
            <a:endParaRPr lang="en-US" dirty="0"/>
          </a:p>
        </p:txBody>
      </p:sp>
    </p:spTree>
    <p:extLst>
      <p:ext uri="{BB962C8B-B14F-4D97-AF65-F5344CB8AC3E}">
        <p14:creationId xmlns:p14="http://schemas.microsoft.com/office/powerpoint/2010/main" val="77691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rPr>
              <a:t>Using Human-Centered Design with the Lab</a:t>
            </a:r>
            <a:endParaRPr lang="en-US"/>
          </a:p>
        </p:txBody>
      </p:sp>
      <p:sp>
        <p:nvSpPr>
          <p:cNvPr id="3" name="Content Placeholder 2">
            <a:extLst>
              <a:ext uri="{FF2B5EF4-FFF2-40B4-BE49-F238E27FC236}">
                <a16:creationId xmlns:a16="http://schemas.microsoft.com/office/drawing/2014/main" id="{6DC30FDB-F6D0-0218-6F79-24CC155FFE0C}"/>
              </a:ext>
            </a:extLst>
          </p:cNvPr>
          <p:cNvSpPr>
            <a:spLocks noGrp="1"/>
          </p:cNvSpPr>
          <p:nvPr>
            <p:ph idx="1"/>
          </p:nvPr>
        </p:nvSpPr>
        <p:spPr>
          <a:xfrm>
            <a:off x="685800" y="1947672"/>
            <a:ext cx="10345616" cy="3581400"/>
          </a:xfrm>
        </p:spPr>
        <p:txBody>
          <a:bodyPr lIns="91440" tIns="45720" rIns="91440" bIns="45720" anchor="t"/>
          <a:lstStyle/>
          <a:p>
            <a:pPr marL="0" indent="0">
              <a:buNone/>
            </a:pPr>
            <a:r>
              <a:rPr lang="en-US">
                <a:latin typeface="Source Sans Pro"/>
                <a:ea typeface="Source Sans Pro"/>
              </a:rPr>
              <a:t>Human-centered design (HCD) is a creative and strategic approach to solving complex problems. HCD methods allow us to rapidly generate and test new ideas while </a:t>
            </a:r>
            <a:r>
              <a:rPr lang="en-US" b="1">
                <a:latin typeface="Source Sans Pro"/>
                <a:ea typeface="Source Sans Pro"/>
              </a:rPr>
              <a:t>prioritizing people’s needs, behaviors, and ways of thinking.</a:t>
            </a:r>
            <a:endParaRPr lang="en-US" b="1">
              <a:ea typeface="Source Sans Pro"/>
            </a:endParaRPr>
          </a:p>
          <a:p>
            <a:pPr marL="0" indent="0">
              <a:buNone/>
            </a:pPr>
            <a:endParaRPr lang="en-US">
              <a:latin typeface="Source Sans Pro"/>
              <a:ea typeface="Source Sans Pro"/>
            </a:endParaRPr>
          </a:p>
          <a:p>
            <a:pPr marL="0" indent="0">
              <a:buNone/>
            </a:pPr>
            <a:r>
              <a:rPr lang="en-US" b="1">
                <a:latin typeface="Source Sans Pro"/>
                <a:ea typeface="Source Sans Pro"/>
              </a:rPr>
              <a:t>        HCD helps identify the right starting point.</a:t>
            </a:r>
            <a:endParaRPr lang="en-US" b="1">
              <a:ea typeface="Source Sans Pro" panose="020B0503030403020204" pitchFamily="34" charset="0"/>
            </a:endParaRP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12</a:t>
            </a:fld>
            <a:endParaRPr lang="en-US"/>
          </a:p>
        </p:txBody>
      </p:sp>
      <p:pic>
        <p:nvPicPr>
          <p:cNvPr id="23" name="Graphic 23" descr="Marker with solid fill">
            <a:extLst>
              <a:ext uri="{FF2B5EF4-FFF2-40B4-BE49-F238E27FC236}">
                <a16:creationId xmlns:a16="http://schemas.microsoft.com/office/drawing/2014/main" id="{001F058E-8379-B725-3D1C-757E131F80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201" y="3943229"/>
            <a:ext cx="752931" cy="739108"/>
          </a:xfrm>
          <a:prstGeom prst="rect">
            <a:avLst/>
          </a:prstGeom>
        </p:spPr>
      </p:pic>
      <p:sp>
        <p:nvSpPr>
          <p:cNvPr id="7" name="TextBox 6">
            <a:extLst>
              <a:ext uri="{FF2B5EF4-FFF2-40B4-BE49-F238E27FC236}">
                <a16:creationId xmlns:a16="http://schemas.microsoft.com/office/drawing/2014/main" id="{831164FE-FAF2-2427-34E0-477A4C88A9C0}"/>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2 Centering</a:t>
            </a:r>
            <a:endParaRPr lang="en-US"/>
          </a:p>
        </p:txBody>
      </p:sp>
    </p:spTree>
    <p:extLst>
      <p:ext uri="{BB962C8B-B14F-4D97-AF65-F5344CB8AC3E}">
        <p14:creationId xmlns:p14="http://schemas.microsoft.com/office/powerpoint/2010/main" val="259574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dirty="0">
                <a:latin typeface="Source Sans Pro"/>
                <a:ea typeface="Source Sans Pro"/>
              </a:rPr>
              <a:t>Opportunity: Strengthening Federal Workforce</a:t>
            </a:r>
            <a:br>
              <a:rPr lang="en-US" dirty="0"/>
            </a:br>
            <a:endParaRPr lang="en-US" dirty="0"/>
          </a:p>
        </p:txBody>
      </p:sp>
      <p:sp>
        <p:nvSpPr>
          <p:cNvPr id="6" name="TextBox 5">
            <a:extLst>
              <a:ext uri="{FF2B5EF4-FFF2-40B4-BE49-F238E27FC236}">
                <a16:creationId xmlns:a16="http://schemas.microsoft.com/office/drawing/2014/main" id="{9B5E73F8-AA62-F673-BBC6-B19E22C7808F}"/>
              </a:ext>
              <a:ext uri="{C183D7F6-B498-43B3-948B-1728B52AA6E4}">
                <adec:decorative xmlns:adec="http://schemas.microsoft.com/office/drawing/2017/decorative" val="0"/>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2 Centering</a:t>
            </a:r>
            <a:endParaRPr lang="en-US"/>
          </a:p>
        </p:txBody>
      </p:sp>
      <p:sp>
        <p:nvSpPr>
          <p:cNvPr id="3" name="Content Placeholder 2" descr="Early career individuals &#10;(&lt;30 years old) make up only &#10;8% of the federal workforce.">
            <a:extLst>
              <a:ext uri="{FF2B5EF4-FFF2-40B4-BE49-F238E27FC236}">
                <a16:creationId xmlns:a16="http://schemas.microsoft.com/office/drawing/2014/main" id="{6DC30FDB-F6D0-0218-6F79-24CC155FFE0C}"/>
              </a:ext>
            </a:extLst>
          </p:cNvPr>
          <p:cNvSpPr>
            <a:spLocks noGrp="1"/>
          </p:cNvSpPr>
          <p:nvPr>
            <p:ph idx="11"/>
          </p:nvPr>
        </p:nvSpPr>
        <p:spPr/>
        <p:txBody>
          <a:bodyPr lIns="91440" tIns="45720" rIns="91440" bIns="45720" anchor="t"/>
          <a:lstStyle/>
          <a:p>
            <a:pPr marL="0" indent="0">
              <a:buNone/>
            </a:pPr>
            <a:r>
              <a:rPr lang="en-US" sz="1800" b="1" dirty="0">
                <a:latin typeface="Source Sans Pro"/>
                <a:ea typeface="Source Sans Pro"/>
              </a:rPr>
              <a:t>Presidential Management Agenda Strategy 1</a:t>
            </a:r>
            <a:endParaRPr lang="en-US" sz="1800" b="1" dirty="0">
              <a:ea typeface="Source Sans Pro"/>
            </a:endParaRPr>
          </a:p>
          <a:p>
            <a:pPr marL="0" indent="0">
              <a:buNone/>
            </a:pPr>
            <a:r>
              <a:rPr lang="en-US" sz="2400" dirty="0">
                <a:latin typeface="Source Sans Pro"/>
                <a:ea typeface="Source Sans Pro"/>
              </a:rPr>
              <a:t>"Attract and hire the most qualified employees, who </a:t>
            </a:r>
            <a:r>
              <a:rPr lang="en-US" sz="2400" b="1" dirty="0">
                <a:latin typeface="Source Sans Pro"/>
                <a:ea typeface="Source Sans Pro"/>
              </a:rPr>
              <a:t>reflect the diversity of our country</a:t>
            </a:r>
            <a:r>
              <a:rPr lang="en-US" sz="2400" dirty="0">
                <a:latin typeface="Source Sans Pro"/>
                <a:ea typeface="Source Sans Pro"/>
              </a:rPr>
              <a:t>, in the right roles across the Federal Government."</a:t>
            </a:r>
            <a:endParaRPr lang="en-US" sz="2400" dirty="0">
              <a:ea typeface="Source Sans Pro"/>
            </a:endParaRPr>
          </a:p>
          <a:p>
            <a:pPr marL="0" indent="0">
              <a:buNone/>
            </a:pPr>
            <a:endParaRPr lang="en-US" sz="1800" dirty="0">
              <a:solidFill>
                <a:srgbClr val="000000"/>
              </a:solidFill>
              <a:latin typeface="Source Sans Pro"/>
              <a:ea typeface="Source Sans Pro"/>
            </a:endParaRPr>
          </a:p>
          <a:p>
            <a:pPr marL="0" indent="0">
              <a:lnSpc>
                <a:spcPct val="100000"/>
              </a:lnSpc>
              <a:spcBef>
                <a:spcPts val="0"/>
              </a:spcBef>
              <a:buNone/>
            </a:pPr>
            <a:r>
              <a:rPr lang="en-US" sz="2400" b="1" dirty="0">
                <a:solidFill>
                  <a:srgbClr val="D14045"/>
                </a:solidFill>
                <a:latin typeface="Source Sans Pro"/>
                <a:ea typeface="Source Sans Pro"/>
              </a:rPr>
              <a:t>Early career individuals </a:t>
            </a:r>
            <a:endParaRPr lang="en-US" sz="2400" dirty="0">
              <a:solidFill>
                <a:srgbClr val="000000"/>
              </a:solidFill>
              <a:latin typeface="Source Sans Pro"/>
              <a:ea typeface="Source Sans Pro"/>
            </a:endParaRPr>
          </a:p>
          <a:p>
            <a:pPr marL="0" indent="0">
              <a:lnSpc>
                <a:spcPct val="100000"/>
              </a:lnSpc>
              <a:spcBef>
                <a:spcPts val="0"/>
              </a:spcBef>
              <a:buNone/>
            </a:pPr>
            <a:r>
              <a:rPr lang="en-US" sz="2400" b="1" dirty="0">
                <a:solidFill>
                  <a:srgbClr val="D14045"/>
                </a:solidFill>
                <a:latin typeface="Source Sans Pro"/>
                <a:ea typeface="Source Sans Pro"/>
              </a:rPr>
              <a:t>(&lt;30 years old) make up only </a:t>
            </a:r>
            <a:endParaRPr lang="en-US" sz="2400" dirty="0">
              <a:latin typeface="Source Sans Pro"/>
              <a:ea typeface="Source Sans Pro"/>
            </a:endParaRPr>
          </a:p>
          <a:p>
            <a:pPr marL="0" indent="0">
              <a:lnSpc>
                <a:spcPct val="100000"/>
              </a:lnSpc>
              <a:spcBef>
                <a:spcPts val="0"/>
              </a:spcBef>
              <a:buNone/>
            </a:pPr>
            <a:r>
              <a:rPr lang="en-US" sz="2400" b="1" dirty="0">
                <a:solidFill>
                  <a:srgbClr val="D14045"/>
                </a:solidFill>
                <a:ea typeface="Source Sans Pro"/>
              </a:rPr>
              <a:t>8% of the federal workforce.</a:t>
            </a:r>
          </a:p>
          <a:p>
            <a:pPr marL="0" indent="0">
              <a:lnSpc>
                <a:spcPct val="100000"/>
              </a:lnSpc>
              <a:spcBef>
                <a:spcPts val="0"/>
              </a:spcBef>
              <a:buNone/>
            </a:pPr>
            <a:endParaRPr lang="en-US" sz="2400" b="1" dirty="0">
              <a:solidFill>
                <a:srgbClr val="D14045"/>
              </a:solidFill>
              <a:ea typeface="Source Sans Pro"/>
            </a:endParaRPr>
          </a:p>
          <a:p>
            <a:pPr marL="0" indent="0">
              <a:lnSpc>
                <a:spcPct val="100000"/>
              </a:lnSpc>
              <a:spcBef>
                <a:spcPts val="0"/>
              </a:spcBef>
              <a:buNone/>
            </a:pPr>
            <a:r>
              <a:rPr lang="en-US" sz="1800" i="1" dirty="0">
                <a:hlinkClick r:id="rId3"/>
              </a:rPr>
              <a:t>White House, Presidential Management Agenda, Strengthening the Federal Workforce, May 2021</a:t>
            </a:r>
            <a:endParaRPr lang="en-US" sz="1800" i="1" dirty="0">
              <a:ea typeface="Source Sans Pro"/>
            </a:endParaRPr>
          </a:p>
          <a:p>
            <a:pPr marL="0" indent="0">
              <a:lnSpc>
                <a:spcPct val="100000"/>
              </a:lnSpc>
              <a:spcBef>
                <a:spcPts val="0"/>
              </a:spcBef>
              <a:buNone/>
            </a:pPr>
            <a:endParaRPr lang="en-US" sz="1800" dirty="0"/>
          </a:p>
          <a:p>
            <a:pPr marL="0" indent="0">
              <a:buNone/>
            </a:pPr>
            <a:endParaRPr lang="en-US" sz="1800" dirty="0">
              <a:solidFill>
                <a:srgbClr val="000000"/>
              </a:solidFill>
              <a:ea typeface="Source Sans Pro"/>
            </a:endParaRPr>
          </a:p>
        </p:txBody>
      </p:sp>
      <p:sp>
        <p:nvSpPr>
          <p:cNvPr id="9" name="Text Placeholder 8">
            <a:extLst>
              <a:ext uri="{FF2B5EF4-FFF2-40B4-BE49-F238E27FC236}">
                <a16:creationId xmlns:a16="http://schemas.microsoft.com/office/drawing/2014/main" id="{B0A6F73D-FAB9-624F-E8D8-24C1D9B80609}"/>
              </a:ext>
            </a:extLst>
          </p:cNvPr>
          <p:cNvSpPr>
            <a:spLocks noGrp="1"/>
          </p:cNvSpPr>
          <p:nvPr>
            <p:ph type="body" sz="quarter" idx="13"/>
          </p:nvPr>
        </p:nvSpPr>
        <p:spPr>
          <a:xfrm>
            <a:off x="6597600" y="1690688"/>
            <a:ext cx="4461393" cy="414528"/>
          </a:xfrm>
        </p:spPr>
        <p:txBody>
          <a:bodyPr/>
          <a:lstStyle/>
          <a:p>
            <a:pPr algn="ctr"/>
            <a:r>
              <a:rPr lang="en-US" sz="1800" b="1" dirty="0">
                <a:solidFill>
                  <a:srgbClr val="FF0000"/>
                </a:solidFill>
              </a:rPr>
              <a:t>The gap in Federal employee age range continues to increase</a:t>
            </a:r>
          </a:p>
        </p:txBody>
      </p:sp>
      <p:pic>
        <p:nvPicPr>
          <p:cNvPr id="7" name="Picture 9" descr="Graph showing the declining share of early career individuals in the federal workforce. Early career individuals (&lt;30 years old) make up only 8 of the federal workforce.">
            <a:extLst>
              <a:ext uri="{FF2B5EF4-FFF2-40B4-BE49-F238E27FC236}">
                <a16:creationId xmlns:a16="http://schemas.microsoft.com/office/drawing/2014/main" id="{4ADD7097-423C-421D-A91F-9FD74411C057}"/>
              </a:ext>
            </a:extLst>
          </p:cNvPr>
          <p:cNvPicPr>
            <a:picLocks noChangeAspect="1"/>
          </p:cNvPicPr>
          <p:nvPr/>
        </p:nvPicPr>
        <p:blipFill rotWithShape="1">
          <a:blip r:embed="rId4">
            <a:extLst>
              <a:ext uri="{28A0092B-C50C-407E-A947-70E740481C1C}">
                <a14:useLocalDpi xmlns:a14="http://schemas.microsoft.com/office/drawing/2010/main" val="0"/>
              </a:ext>
            </a:extLst>
          </a:blip>
          <a:srcRect l="-1305" t="-2242" r="-102" b="-1619"/>
          <a:stretch/>
        </p:blipFill>
        <p:spPr>
          <a:xfrm>
            <a:off x="5864772" y="2467065"/>
            <a:ext cx="6038456" cy="3084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8" name="Table 8" descr="Raw data for the table" title="Age Gap in Federal Workforce 20-29 vs. 60+ Cohorts Raw Data">
            <a:extLst>
              <a:ext uri="{FF2B5EF4-FFF2-40B4-BE49-F238E27FC236}">
                <a16:creationId xmlns:a16="http://schemas.microsoft.com/office/drawing/2014/main" id="{A060810B-831A-72D2-6DE0-EB91543C6C27}"/>
              </a:ext>
            </a:extLst>
          </p:cNvPr>
          <p:cNvGraphicFramePr>
            <a:graphicFrameLocks noGrp="1"/>
          </p:cNvGraphicFramePr>
          <p:nvPr>
            <p:extLst>
              <p:ext uri="{D42A27DB-BD31-4B8C-83A1-F6EECF244321}">
                <p14:modId xmlns:p14="http://schemas.microsoft.com/office/powerpoint/2010/main" val="2382463275"/>
              </p:ext>
            </p:extLst>
          </p:nvPr>
        </p:nvGraphicFramePr>
        <p:xfrm>
          <a:off x="6883400" y="5378450"/>
          <a:ext cx="5863520" cy="914400"/>
        </p:xfrm>
        <a:graphic>
          <a:graphicData uri="http://schemas.openxmlformats.org/drawingml/2006/table">
            <a:tbl>
              <a:tblPr firstRow="1">
                <a:tableStyleId>{2D5ABB26-0587-4C30-8999-92F81FD0307C}</a:tableStyleId>
              </a:tblPr>
              <a:tblGrid>
                <a:gridCol w="732940">
                  <a:extLst>
                    <a:ext uri="{9D8B030D-6E8A-4147-A177-3AD203B41FA5}">
                      <a16:colId xmlns:a16="http://schemas.microsoft.com/office/drawing/2014/main" val="1969524570"/>
                    </a:ext>
                  </a:extLst>
                </a:gridCol>
                <a:gridCol w="732940">
                  <a:extLst>
                    <a:ext uri="{9D8B030D-6E8A-4147-A177-3AD203B41FA5}">
                      <a16:colId xmlns:a16="http://schemas.microsoft.com/office/drawing/2014/main" val="3570676653"/>
                    </a:ext>
                  </a:extLst>
                </a:gridCol>
                <a:gridCol w="732940">
                  <a:extLst>
                    <a:ext uri="{9D8B030D-6E8A-4147-A177-3AD203B41FA5}">
                      <a16:colId xmlns:a16="http://schemas.microsoft.com/office/drawing/2014/main" val="3366810214"/>
                    </a:ext>
                  </a:extLst>
                </a:gridCol>
                <a:gridCol w="732940">
                  <a:extLst>
                    <a:ext uri="{9D8B030D-6E8A-4147-A177-3AD203B41FA5}">
                      <a16:colId xmlns:a16="http://schemas.microsoft.com/office/drawing/2014/main" val="1603852805"/>
                    </a:ext>
                  </a:extLst>
                </a:gridCol>
                <a:gridCol w="732940">
                  <a:extLst>
                    <a:ext uri="{9D8B030D-6E8A-4147-A177-3AD203B41FA5}">
                      <a16:colId xmlns:a16="http://schemas.microsoft.com/office/drawing/2014/main" val="2639692092"/>
                    </a:ext>
                  </a:extLst>
                </a:gridCol>
                <a:gridCol w="732940">
                  <a:extLst>
                    <a:ext uri="{9D8B030D-6E8A-4147-A177-3AD203B41FA5}">
                      <a16:colId xmlns:a16="http://schemas.microsoft.com/office/drawing/2014/main" val="3308882217"/>
                    </a:ext>
                  </a:extLst>
                </a:gridCol>
                <a:gridCol w="732940">
                  <a:extLst>
                    <a:ext uri="{9D8B030D-6E8A-4147-A177-3AD203B41FA5}">
                      <a16:colId xmlns:a16="http://schemas.microsoft.com/office/drawing/2014/main" val="2729263348"/>
                    </a:ext>
                  </a:extLst>
                </a:gridCol>
                <a:gridCol w="732940">
                  <a:extLst>
                    <a:ext uri="{9D8B030D-6E8A-4147-A177-3AD203B41FA5}">
                      <a16:colId xmlns:a16="http://schemas.microsoft.com/office/drawing/2014/main" val="2589023352"/>
                    </a:ext>
                  </a:extLst>
                </a:gridCol>
              </a:tblGrid>
              <a:tr h="0">
                <a:tc>
                  <a:txBody>
                    <a:bodyPr/>
                    <a:lstStyle/>
                    <a:p>
                      <a:pPr lvl="0">
                        <a:buNone/>
                      </a:pPr>
                      <a:r>
                        <a:rPr lang="en-US" sz="600">
                          <a:solidFill>
                            <a:schemeClr val="bg1"/>
                          </a:solidFill>
                        </a:rPr>
                        <a:t>Age of cohort</a:t>
                      </a:r>
                    </a:p>
                  </a:txBody>
                  <a:tcPr>
                    <a:noFill/>
                  </a:tcPr>
                </a:tc>
                <a:tc>
                  <a:txBody>
                    <a:bodyPr/>
                    <a:lstStyle/>
                    <a:p>
                      <a:r>
                        <a:rPr lang="en-US" sz="600">
                          <a:solidFill>
                            <a:schemeClr val="bg1"/>
                          </a:solidFill>
                        </a:rPr>
                        <a:t>2008</a:t>
                      </a:r>
                    </a:p>
                  </a:txBody>
                  <a:tcPr>
                    <a:noFill/>
                  </a:tcPr>
                </a:tc>
                <a:tc>
                  <a:txBody>
                    <a:bodyPr/>
                    <a:lstStyle/>
                    <a:p>
                      <a:r>
                        <a:rPr lang="en-US" sz="600">
                          <a:solidFill>
                            <a:schemeClr val="bg1"/>
                          </a:solidFill>
                        </a:rPr>
                        <a:t>2010</a:t>
                      </a:r>
                    </a:p>
                  </a:txBody>
                  <a:tcPr>
                    <a:noFill/>
                  </a:tcPr>
                </a:tc>
                <a:tc>
                  <a:txBody>
                    <a:bodyPr/>
                    <a:lstStyle/>
                    <a:p>
                      <a:r>
                        <a:rPr lang="en-US" sz="600" dirty="0">
                          <a:solidFill>
                            <a:schemeClr val="bg1"/>
                          </a:solidFill>
                        </a:rPr>
                        <a:t>2012</a:t>
                      </a:r>
                    </a:p>
                  </a:txBody>
                  <a:tcPr>
                    <a:noFill/>
                  </a:tcPr>
                </a:tc>
                <a:tc>
                  <a:txBody>
                    <a:bodyPr/>
                    <a:lstStyle/>
                    <a:p>
                      <a:r>
                        <a:rPr lang="en-US" sz="600">
                          <a:solidFill>
                            <a:schemeClr val="bg1"/>
                          </a:solidFill>
                        </a:rPr>
                        <a:t>2014</a:t>
                      </a:r>
                    </a:p>
                  </a:txBody>
                  <a:tcPr>
                    <a:noFill/>
                  </a:tcPr>
                </a:tc>
                <a:tc>
                  <a:txBody>
                    <a:bodyPr/>
                    <a:lstStyle/>
                    <a:p>
                      <a:r>
                        <a:rPr lang="en-US" sz="600">
                          <a:solidFill>
                            <a:schemeClr val="bg1"/>
                          </a:solidFill>
                        </a:rPr>
                        <a:t>2016</a:t>
                      </a:r>
                    </a:p>
                  </a:txBody>
                  <a:tcPr>
                    <a:noFill/>
                  </a:tcPr>
                </a:tc>
                <a:tc>
                  <a:txBody>
                    <a:bodyPr/>
                    <a:lstStyle/>
                    <a:p>
                      <a:r>
                        <a:rPr lang="en-US" sz="600">
                          <a:solidFill>
                            <a:schemeClr val="bg1"/>
                          </a:solidFill>
                        </a:rPr>
                        <a:t>2018</a:t>
                      </a:r>
                    </a:p>
                  </a:txBody>
                  <a:tcPr>
                    <a:noFill/>
                  </a:tcPr>
                </a:tc>
                <a:tc>
                  <a:txBody>
                    <a:bodyPr/>
                    <a:lstStyle/>
                    <a:p>
                      <a:pPr lvl="0">
                        <a:buNone/>
                      </a:pPr>
                      <a:r>
                        <a:rPr lang="en-US" sz="600">
                          <a:solidFill>
                            <a:schemeClr val="bg1"/>
                          </a:solidFill>
                        </a:rPr>
                        <a:t>2020</a:t>
                      </a:r>
                    </a:p>
                  </a:txBody>
                  <a:tcPr>
                    <a:noFill/>
                  </a:tcPr>
                </a:tc>
                <a:extLst>
                  <a:ext uri="{0D108BD9-81ED-4DB2-BD59-A6C34878D82A}">
                    <a16:rowId xmlns:a16="http://schemas.microsoft.com/office/drawing/2014/main" val="3525106901"/>
                  </a:ext>
                </a:extLst>
              </a:tr>
              <a:tr h="157222">
                <a:tc>
                  <a:txBody>
                    <a:bodyPr/>
                    <a:lstStyle/>
                    <a:p>
                      <a:pPr lvl="0">
                        <a:buNone/>
                      </a:pPr>
                      <a:r>
                        <a:rPr lang="en-US" sz="600" u="none" strike="noStrike" noProof="0" dirty="0">
                          <a:solidFill>
                            <a:schemeClr val="bg1"/>
                          </a:solidFill>
                        </a:rPr>
                        <a:t>20-29 Age Cohort Federal Workforce</a:t>
                      </a:r>
                      <a:endParaRPr lang="en-US" sz="600" dirty="0">
                        <a:solidFill>
                          <a:schemeClr val="bg1"/>
                        </a:solidFill>
                      </a:endParaRPr>
                    </a:p>
                  </a:txBody>
                  <a:tcPr>
                    <a:noFill/>
                  </a:tcPr>
                </a:tc>
                <a:tc>
                  <a:txBody>
                    <a:bodyPr/>
                    <a:lstStyle/>
                    <a:p>
                      <a:r>
                        <a:rPr lang="en-US" sz="600" dirty="0">
                          <a:solidFill>
                            <a:schemeClr val="bg1"/>
                          </a:solidFill>
                        </a:rPr>
                        <a:t>10.43%</a:t>
                      </a:r>
                    </a:p>
                  </a:txBody>
                  <a:tcPr>
                    <a:noFill/>
                  </a:tcPr>
                </a:tc>
                <a:tc>
                  <a:txBody>
                    <a:bodyPr/>
                    <a:lstStyle/>
                    <a:p>
                      <a:r>
                        <a:rPr lang="en-US" sz="600" dirty="0">
                          <a:solidFill>
                            <a:schemeClr val="bg1"/>
                          </a:solidFill>
                        </a:rPr>
                        <a:t>10.98%</a:t>
                      </a:r>
                    </a:p>
                  </a:txBody>
                  <a:tcPr>
                    <a:noFill/>
                  </a:tcPr>
                </a:tc>
                <a:tc>
                  <a:txBody>
                    <a:bodyPr/>
                    <a:lstStyle/>
                    <a:p>
                      <a:r>
                        <a:rPr lang="en-US" sz="600">
                          <a:solidFill>
                            <a:schemeClr val="bg1"/>
                          </a:solidFill>
                        </a:rPr>
                        <a:t>9.56%</a:t>
                      </a:r>
                    </a:p>
                  </a:txBody>
                  <a:tcPr>
                    <a:noFill/>
                  </a:tcPr>
                </a:tc>
                <a:tc>
                  <a:txBody>
                    <a:bodyPr/>
                    <a:lstStyle/>
                    <a:p>
                      <a:r>
                        <a:rPr lang="en-US" sz="600" dirty="0">
                          <a:solidFill>
                            <a:schemeClr val="bg1"/>
                          </a:solidFill>
                        </a:rPr>
                        <a:t>7.99%</a:t>
                      </a:r>
                    </a:p>
                  </a:txBody>
                  <a:tcPr>
                    <a:noFill/>
                  </a:tcPr>
                </a:tc>
                <a:tc>
                  <a:txBody>
                    <a:bodyPr/>
                    <a:lstStyle/>
                    <a:p>
                      <a:r>
                        <a:rPr lang="en-US" sz="600">
                          <a:solidFill>
                            <a:schemeClr val="bg1"/>
                          </a:solidFill>
                        </a:rPr>
                        <a:t>7.78%</a:t>
                      </a:r>
                    </a:p>
                  </a:txBody>
                  <a:tcPr>
                    <a:noFill/>
                  </a:tcPr>
                </a:tc>
                <a:tc>
                  <a:txBody>
                    <a:bodyPr/>
                    <a:lstStyle/>
                    <a:p>
                      <a:r>
                        <a:rPr lang="en-US" sz="600" dirty="0">
                          <a:solidFill>
                            <a:schemeClr val="bg1"/>
                          </a:solidFill>
                        </a:rPr>
                        <a:t>7.66%</a:t>
                      </a:r>
                    </a:p>
                  </a:txBody>
                  <a:tcPr>
                    <a:noFill/>
                  </a:tcPr>
                </a:tc>
                <a:tc>
                  <a:txBody>
                    <a:bodyPr/>
                    <a:lstStyle/>
                    <a:p>
                      <a:pPr lvl="0">
                        <a:buNone/>
                      </a:pPr>
                      <a:r>
                        <a:rPr lang="en-US" sz="600" dirty="0">
                          <a:solidFill>
                            <a:schemeClr val="bg1"/>
                          </a:solidFill>
                        </a:rPr>
                        <a:t>6.61%</a:t>
                      </a:r>
                    </a:p>
                  </a:txBody>
                  <a:tcPr>
                    <a:noFill/>
                  </a:tcPr>
                </a:tc>
                <a:extLst>
                  <a:ext uri="{0D108BD9-81ED-4DB2-BD59-A6C34878D82A}">
                    <a16:rowId xmlns:a16="http://schemas.microsoft.com/office/drawing/2014/main" val="561292329"/>
                  </a:ext>
                </a:extLst>
              </a:tr>
              <a:tr h="157222">
                <a:tc>
                  <a:txBody>
                    <a:bodyPr/>
                    <a:lstStyle/>
                    <a:p>
                      <a:endParaRPr lang="en-US" sz="600" dirty="0">
                        <a:solidFill>
                          <a:schemeClr val="bg1"/>
                        </a:solidFill>
                      </a:endParaRPr>
                    </a:p>
                    <a:p>
                      <a:pPr lvl="0">
                        <a:buNone/>
                      </a:pPr>
                      <a:r>
                        <a:rPr lang="en-US" sz="600" u="none" strike="noStrike" noProof="0" dirty="0">
                          <a:solidFill>
                            <a:schemeClr val="bg1"/>
                          </a:solidFill>
                        </a:rPr>
                        <a:t>60+ Cohort Federal Workforce</a:t>
                      </a:r>
                      <a:endParaRPr lang="en-US" sz="600" dirty="0">
                        <a:solidFill>
                          <a:schemeClr val="bg1"/>
                        </a:solidFill>
                      </a:endParaRPr>
                    </a:p>
                  </a:txBody>
                  <a:tcPr>
                    <a:noFill/>
                  </a:tcPr>
                </a:tc>
                <a:tc>
                  <a:txBody>
                    <a:bodyPr/>
                    <a:lstStyle/>
                    <a:p>
                      <a:r>
                        <a:rPr lang="en-US" sz="600" dirty="0">
                          <a:solidFill>
                            <a:schemeClr val="bg1"/>
                          </a:solidFill>
                        </a:rPr>
                        <a:t>10.32%</a:t>
                      </a:r>
                    </a:p>
                  </a:txBody>
                  <a:tcPr>
                    <a:noFill/>
                  </a:tcPr>
                </a:tc>
                <a:tc>
                  <a:txBody>
                    <a:bodyPr/>
                    <a:lstStyle/>
                    <a:p>
                      <a:r>
                        <a:rPr lang="en-US" sz="600">
                          <a:solidFill>
                            <a:schemeClr val="bg1"/>
                          </a:solidFill>
                        </a:rPr>
                        <a:t>11.53%</a:t>
                      </a:r>
                    </a:p>
                  </a:txBody>
                  <a:tcPr>
                    <a:noFill/>
                  </a:tcPr>
                </a:tc>
                <a:tc>
                  <a:txBody>
                    <a:bodyPr/>
                    <a:lstStyle/>
                    <a:p>
                      <a:r>
                        <a:rPr lang="en-US" sz="600" dirty="0">
                          <a:solidFill>
                            <a:schemeClr val="bg1"/>
                          </a:solidFill>
                        </a:rPr>
                        <a:t>12.41%</a:t>
                      </a:r>
                    </a:p>
                  </a:txBody>
                  <a:tcPr>
                    <a:noFill/>
                  </a:tcPr>
                </a:tc>
                <a:tc>
                  <a:txBody>
                    <a:bodyPr/>
                    <a:lstStyle/>
                    <a:p>
                      <a:r>
                        <a:rPr lang="en-US" sz="600">
                          <a:solidFill>
                            <a:schemeClr val="bg1"/>
                          </a:solidFill>
                        </a:rPr>
                        <a:t>13.30%</a:t>
                      </a:r>
                    </a:p>
                  </a:txBody>
                  <a:tcPr>
                    <a:noFill/>
                  </a:tcPr>
                </a:tc>
                <a:tc>
                  <a:txBody>
                    <a:bodyPr/>
                    <a:lstStyle/>
                    <a:p>
                      <a:r>
                        <a:rPr lang="en-US" sz="600">
                          <a:solidFill>
                            <a:schemeClr val="bg1"/>
                          </a:solidFill>
                        </a:rPr>
                        <a:t>13.75%</a:t>
                      </a:r>
                    </a:p>
                  </a:txBody>
                  <a:tcPr>
                    <a:noFill/>
                  </a:tcPr>
                </a:tc>
                <a:tc>
                  <a:txBody>
                    <a:bodyPr/>
                    <a:lstStyle/>
                    <a:p>
                      <a:r>
                        <a:rPr lang="en-US" sz="600">
                          <a:solidFill>
                            <a:schemeClr val="bg1"/>
                          </a:solidFill>
                        </a:rPr>
                        <a:t>14.25%</a:t>
                      </a:r>
                    </a:p>
                  </a:txBody>
                  <a:tcPr>
                    <a:noFill/>
                  </a:tcPr>
                </a:tc>
                <a:tc>
                  <a:txBody>
                    <a:bodyPr/>
                    <a:lstStyle/>
                    <a:p>
                      <a:pPr lvl="0">
                        <a:buNone/>
                      </a:pPr>
                      <a:r>
                        <a:rPr lang="en-US" sz="600" dirty="0">
                          <a:solidFill>
                            <a:schemeClr val="bg1"/>
                          </a:solidFill>
                        </a:rPr>
                        <a:t>13.98%</a:t>
                      </a:r>
                    </a:p>
                  </a:txBody>
                  <a:tcPr>
                    <a:noFill/>
                  </a:tcPr>
                </a:tc>
                <a:extLst>
                  <a:ext uri="{0D108BD9-81ED-4DB2-BD59-A6C34878D82A}">
                    <a16:rowId xmlns:a16="http://schemas.microsoft.com/office/drawing/2014/main" val="2551635504"/>
                  </a:ext>
                </a:extLst>
              </a:tr>
            </a:tbl>
          </a:graphicData>
        </a:graphic>
      </p:graphicFrame>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0"/>
              </a:ext>
            </a:extLst>
          </p:cNvPr>
          <p:cNvSpPr>
            <a:spLocks noGrp="1"/>
          </p:cNvSpPr>
          <p:nvPr>
            <p:ph type="sldNum" sz="quarter" idx="4"/>
          </p:nvPr>
        </p:nvSpPr>
        <p:spPr/>
        <p:txBody>
          <a:bodyPr/>
          <a:lstStyle/>
          <a:p>
            <a:fld id="{4A217ABC-3BCB-4F47-AC3C-9D5177951563}" type="slidenum">
              <a:rPr lang="en-US" smtClean="0"/>
              <a:pPr/>
              <a:t>13</a:t>
            </a:fld>
            <a:endParaRPr lang="en-US"/>
          </a:p>
        </p:txBody>
      </p:sp>
    </p:spTree>
    <p:extLst>
      <p:ext uri="{BB962C8B-B14F-4D97-AF65-F5344CB8AC3E}">
        <p14:creationId xmlns:p14="http://schemas.microsoft.com/office/powerpoint/2010/main" val="202726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ea typeface="Source Sans Pro"/>
              </a:rPr>
              <a:t>Goal and Approach</a:t>
            </a:r>
            <a:endParaRPr lang="en-US"/>
          </a:p>
        </p:txBody>
      </p:sp>
      <p:sp>
        <p:nvSpPr>
          <p:cNvPr id="3" name="Content Placeholder 2">
            <a:extLst>
              <a:ext uri="{FF2B5EF4-FFF2-40B4-BE49-F238E27FC236}">
                <a16:creationId xmlns:a16="http://schemas.microsoft.com/office/drawing/2014/main" id="{6DC30FDB-F6D0-0218-6F79-24CC155FFE0C}"/>
              </a:ext>
            </a:extLst>
          </p:cNvPr>
          <p:cNvSpPr>
            <a:spLocks noGrp="1"/>
          </p:cNvSpPr>
          <p:nvPr>
            <p:ph idx="1"/>
          </p:nvPr>
        </p:nvSpPr>
        <p:spPr/>
        <p:txBody>
          <a:bodyPr lIns="91440" tIns="45720" rIns="91440" bIns="45720" anchor="t"/>
          <a:lstStyle/>
          <a:p>
            <a:pPr marL="0" indent="0">
              <a:buNone/>
            </a:pPr>
            <a:r>
              <a:rPr lang="en-US" b="1">
                <a:latin typeface="Source Sans Pro"/>
                <a:ea typeface="Source Sans Pro"/>
              </a:rPr>
              <a:t>Goal – Early Career Hub</a:t>
            </a:r>
          </a:p>
          <a:p>
            <a:pPr marL="0">
              <a:buNone/>
            </a:pPr>
            <a:r>
              <a:rPr lang="en-US">
                <a:latin typeface="Source Sans Pro"/>
                <a:ea typeface="Source Sans Pro"/>
              </a:rPr>
              <a:t>A centralized place to attract an early career audience and encourage  learning about Federal careers, so they can apply for a career in the Federal Government. </a:t>
            </a:r>
            <a:endParaRPr lang="en-US">
              <a:ea typeface="Source Sans Pro"/>
            </a:endParaRPr>
          </a:p>
          <a:p>
            <a:pPr marL="0" indent="0">
              <a:buNone/>
            </a:pPr>
            <a:endParaRPr lang="en-US">
              <a:ea typeface="Source Sans Pro"/>
            </a:endParaRPr>
          </a:p>
          <a:p>
            <a:pPr marL="0" indent="0">
              <a:buNone/>
            </a:pPr>
            <a:r>
              <a:rPr lang="en-US" b="1">
                <a:latin typeface="Source Sans Pro"/>
                <a:ea typeface="Source Sans Pro"/>
              </a:rPr>
              <a:t>Approach – Design Research</a:t>
            </a:r>
          </a:p>
          <a:p>
            <a:pPr marL="0" indent="0">
              <a:buNone/>
            </a:pPr>
            <a:r>
              <a:rPr lang="en-US">
                <a:latin typeface="Source Sans Pro"/>
                <a:ea typeface="Source Sans Pro"/>
              </a:rPr>
              <a:t>Design research to understand their experiences searching and applying for Federal internships, fellowships, and jobs.</a:t>
            </a:r>
            <a:endParaRPr lang="en-US">
              <a:ea typeface="Source Sans Pro"/>
            </a:endParaRPr>
          </a:p>
        </p:txBody>
      </p:sp>
      <p:sp>
        <p:nvSpPr>
          <p:cNvPr id="4" name="Slide Number Placeholder 3">
            <a:extLst>
              <a:ext uri="{FF2B5EF4-FFF2-40B4-BE49-F238E27FC236}">
                <a16:creationId xmlns:a16="http://schemas.microsoft.com/office/drawing/2014/main" id="{2954668D-5227-4682-27CA-5EC2FC503BA8}"/>
              </a:ext>
            </a:extLst>
          </p:cNvPr>
          <p:cNvSpPr>
            <a:spLocks noGrp="1"/>
          </p:cNvSpPr>
          <p:nvPr>
            <p:ph type="sldNum" sz="quarter" idx="4"/>
          </p:nvPr>
        </p:nvSpPr>
        <p:spPr/>
        <p:txBody>
          <a:bodyPr/>
          <a:lstStyle/>
          <a:p>
            <a:fld id="{4A217ABC-3BCB-4F47-AC3C-9D5177951563}" type="slidenum">
              <a:rPr lang="en-US" smtClean="0"/>
              <a:pPr/>
              <a:t>14</a:t>
            </a:fld>
            <a:endParaRPr lang="en-US"/>
          </a:p>
        </p:txBody>
      </p:sp>
      <p:sp>
        <p:nvSpPr>
          <p:cNvPr id="9" name="TextBox 8">
            <a:extLst>
              <a:ext uri="{FF2B5EF4-FFF2-40B4-BE49-F238E27FC236}">
                <a16:creationId xmlns:a16="http://schemas.microsoft.com/office/drawing/2014/main" id="{03956A4C-4975-D523-1661-EC46E696E8B8}"/>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2 Centering</a:t>
            </a:r>
            <a:endParaRPr lang="en-US"/>
          </a:p>
        </p:txBody>
      </p:sp>
    </p:spTree>
    <p:extLst>
      <p:ext uri="{BB962C8B-B14F-4D97-AF65-F5344CB8AC3E}">
        <p14:creationId xmlns:p14="http://schemas.microsoft.com/office/powerpoint/2010/main" val="23881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Red, Light Blue, and Dark Blue circles of various sizes with the titles of early career stakeholders inside each, including students, recent grads, career switchers, veterans, recruiters, and career counselors.">
            <a:extLst>
              <a:ext uri="{FF2B5EF4-FFF2-40B4-BE49-F238E27FC236}">
                <a16:creationId xmlns:a16="http://schemas.microsoft.com/office/drawing/2014/main" id="{8069AC80-E0C7-F84C-87A0-D7718245B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727" y="0"/>
            <a:ext cx="5694273" cy="6129310"/>
          </a:xfrm>
          <a:prstGeom prst="rect">
            <a:avLst/>
          </a:prstGeom>
        </p:spPr>
      </p:pic>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a:xfrm>
            <a:off x="685800" y="466531"/>
            <a:ext cx="6285855" cy="1042416"/>
          </a:xfrm>
        </p:spPr>
        <p:txBody>
          <a:bodyPr lIns="91440" tIns="45720" rIns="91440" bIns="45720" anchor="t"/>
          <a:lstStyle/>
          <a:p>
            <a:r>
              <a:rPr lang="en-US">
                <a:latin typeface="Source Sans Pro"/>
              </a:rPr>
              <a:t>The Right User</a:t>
            </a:r>
            <a:endParaRPr lang="en-US"/>
          </a:p>
        </p:txBody>
      </p:sp>
      <p:sp>
        <p:nvSpPr>
          <p:cNvPr id="3" name="Content Placeholder 2">
            <a:extLst>
              <a:ext uri="{FF2B5EF4-FFF2-40B4-BE49-F238E27FC236}">
                <a16:creationId xmlns:a16="http://schemas.microsoft.com/office/drawing/2014/main" id="{6DC30FDB-F6D0-0218-6F79-24CC155FFE0C}"/>
              </a:ext>
            </a:extLst>
          </p:cNvPr>
          <p:cNvSpPr>
            <a:spLocks noGrp="1"/>
          </p:cNvSpPr>
          <p:nvPr>
            <p:ph idx="1"/>
          </p:nvPr>
        </p:nvSpPr>
        <p:spPr>
          <a:xfrm>
            <a:off x="685800" y="1947672"/>
            <a:ext cx="5633447" cy="3581400"/>
          </a:xfrm>
        </p:spPr>
        <p:txBody>
          <a:bodyPr lIns="91440" tIns="45720" rIns="91440" bIns="45720" anchor="t"/>
          <a:lstStyle/>
          <a:p>
            <a:r>
              <a:rPr lang="en-US" dirty="0">
                <a:latin typeface="Source Sans Pro"/>
                <a:ea typeface="Source Sans Pro"/>
              </a:rPr>
              <a:t>Who are the right people to talk to?</a:t>
            </a:r>
            <a:endParaRPr lang="en-US" dirty="0">
              <a:ea typeface="Source Sans Pro" panose="020B0503030403020204" pitchFamily="34" charset="0"/>
            </a:endParaRPr>
          </a:p>
          <a:p>
            <a:r>
              <a:rPr lang="en-US" dirty="0">
                <a:latin typeface="Source Sans Pro"/>
                <a:ea typeface="Source Sans Pro"/>
              </a:rPr>
              <a:t>Who is doing similar work?</a:t>
            </a:r>
            <a:endParaRPr lang="en-US" dirty="0">
              <a:ea typeface="Source Sans Pro" panose="020B0503030403020204" pitchFamily="34" charset="0"/>
            </a:endParaRPr>
          </a:p>
          <a:p>
            <a:r>
              <a:rPr lang="en-US" dirty="0">
                <a:latin typeface="Source Sans Pro"/>
                <a:ea typeface="Source Sans Pro"/>
              </a:rPr>
              <a:t>Who are connected to the system? </a:t>
            </a:r>
          </a:p>
          <a:p>
            <a:r>
              <a:rPr lang="en-US" dirty="0">
                <a:latin typeface="Source Sans Pro"/>
                <a:ea typeface="Source Sans Pro"/>
              </a:rPr>
              <a:t>Who will use this product?</a:t>
            </a:r>
            <a:endParaRPr lang="en-US" dirty="0">
              <a:ea typeface="Source Sans Pro"/>
            </a:endParaRPr>
          </a:p>
          <a:p>
            <a:r>
              <a:rPr lang="en-US" dirty="0">
                <a:latin typeface="Source Sans Pro"/>
                <a:ea typeface="Source Sans Pro"/>
              </a:rPr>
              <a:t>Whose voices can we amplify?</a:t>
            </a:r>
            <a:endParaRPr lang="en-US" dirty="0">
              <a:ea typeface="Source Sans Pro"/>
            </a:endParaRPr>
          </a:p>
        </p:txBody>
      </p:sp>
      <p:sp>
        <p:nvSpPr>
          <p:cNvPr id="4" name="Slide Number Placeholder 3">
            <a:extLst>
              <a:ext uri="{FF2B5EF4-FFF2-40B4-BE49-F238E27FC236}">
                <a16:creationId xmlns:a16="http://schemas.microsoft.com/office/drawing/2014/main" id="{2954668D-5227-4682-27CA-5EC2FC503BA8}"/>
              </a:ext>
            </a:extLst>
          </p:cNvPr>
          <p:cNvSpPr>
            <a:spLocks noGrp="1"/>
          </p:cNvSpPr>
          <p:nvPr>
            <p:ph type="sldNum" sz="quarter" idx="4"/>
          </p:nvPr>
        </p:nvSpPr>
        <p:spPr/>
        <p:txBody>
          <a:bodyPr/>
          <a:lstStyle/>
          <a:p>
            <a:fld id="{4A217ABC-3BCB-4F47-AC3C-9D5177951563}" type="slidenum">
              <a:rPr lang="en-US" smtClean="0"/>
              <a:pPr/>
              <a:t>15</a:t>
            </a:fld>
            <a:endParaRPr lang="en-US"/>
          </a:p>
        </p:txBody>
      </p:sp>
      <p:sp>
        <p:nvSpPr>
          <p:cNvPr id="25" name="TextBox 24">
            <a:extLst>
              <a:ext uri="{FF2B5EF4-FFF2-40B4-BE49-F238E27FC236}">
                <a16:creationId xmlns:a16="http://schemas.microsoft.com/office/drawing/2014/main" id="{E3484D43-4551-A9A8-9809-0FC667838C63}"/>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2 Centering</a:t>
            </a:r>
            <a:endParaRPr lang="en-US"/>
          </a:p>
        </p:txBody>
      </p:sp>
    </p:spTree>
    <p:extLst>
      <p:ext uri="{BB962C8B-B14F-4D97-AF65-F5344CB8AC3E}">
        <p14:creationId xmlns:p14="http://schemas.microsoft.com/office/powerpoint/2010/main" val="169349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rPr>
              <a:t>Project Timeline</a:t>
            </a:r>
            <a:endParaRPr lang="en-US"/>
          </a:p>
        </p:txBody>
      </p:sp>
      <p:sp>
        <p:nvSpPr>
          <p:cNvPr id="3" name="Text Placeholder 2">
            <a:extLst>
              <a:ext uri="{FF2B5EF4-FFF2-40B4-BE49-F238E27FC236}">
                <a16:creationId xmlns:a16="http://schemas.microsoft.com/office/drawing/2014/main" id="{DECDC263-4DB6-6A69-A9CC-8A66A1D5A3E4}"/>
              </a:ext>
            </a:extLst>
          </p:cNvPr>
          <p:cNvSpPr>
            <a:spLocks noGrp="1"/>
          </p:cNvSpPr>
          <p:nvPr>
            <p:ph type="body" idx="1"/>
          </p:nvPr>
        </p:nvSpPr>
        <p:spPr>
          <a:xfrm>
            <a:off x="347869" y="2503714"/>
            <a:ext cx="3429000" cy="2315688"/>
          </a:xfrm>
        </p:spPr>
        <p:txBody>
          <a:bodyPr/>
          <a:lstStyle/>
          <a:p>
            <a:pPr>
              <a:lnSpc>
                <a:spcPct val="100000"/>
              </a:lnSpc>
            </a:pPr>
            <a:r>
              <a:rPr lang="en-US" sz="1800" b="1">
                <a:solidFill>
                  <a:srgbClr val="000000"/>
                </a:solidFill>
              </a:rPr>
              <a:t>Problem Framing &amp;</a:t>
            </a:r>
            <a:r>
              <a:rPr lang="en-US" sz="1800" b="1">
                <a:ea typeface="Source Sans Pro"/>
              </a:rPr>
              <a:t> </a:t>
            </a:r>
            <a:endParaRPr lang="en-US" sz="1800"/>
          </a:p>
          <a:p>
            <a:pPr>
              <a:lnSpc>
                <a:spcPct val="100000"/>
              </a:lnSpc>
            </a:pPr>
            <a:r>
              <a:rPr lang="en-US" sz="1800" b="1">
                <a:ea typeface="Source Sans Pro"/>
              </a:rPr>
              <a:t>Discovery Research</a:t>
            </a:r>
          </a:p>
          <a:p>
            <a:r>
              <a:rPr lang="en-US" sz="8000" b="1">
                <a:ea typeface="Source Sans Pro"/>
              </a:rPr>
              <a:t> </a:t>
            </a:r>
          </a:p>
          <a:p>
            <a:r>
              <a:rPr lang="en-US" sz="1800" b="1">
                <a:solidFill>
                  <a:srgbClr val="737577"/>
                </a:solidFill>
              </a:rPr>
              <a:t>Sept </a:t>
            </a:r>
            <a:r>
              <a:rPr lang="en-US" sz="1800" b="1">
                <a:solidFill>
                  <a:srgbClr val="737577"/>
                </a:solidFill>
                <a:ea typeface="+mn-lt"/>
                <a:cs typeface="+mn-lt"/>
              </a:rPr>
              <a:t>–</a:t>
            </a:r>
            <a:r>
              <a:rPr lang="en-US" sz="1800" b="1">
                <a:solidFill>
                  <a:srgbClr val="737577"/>
                </a:solidFill>
              </a:rPr>
              <a:t> Oct 2022</a:t>
            </a:r>
            <a:endParaRPr lang="en-US" sz="1800" b="1">
              <a:solidFill>
                <a:srgbClr val="737577"/>
              </a:solidFill>
              <a:ea typeface="Source Sans Pro"/>
            </a:endParaRPr>
          </a:p>
        </p:txBody>
      </p:sp>
      <p:sp>
        <p:nvSpPr>
          <p:cNvPr id="5" name="Text Placeholder 4">
            <a:extLst>
              <a:ext uri="{FF2B5EF4-FFF2-40B4-BE49-F238E27FC236}">
                <a16:creationId xmlns:a16="http://schemas.microsoft.com/office/drawing/2014/main" id="{584F5B75-9FE3-9F7A-1C42-7689B82A7018}"/>
              </a:ext>
            </a:extLst>
          </p:cNvPr>
          <p:cNvSpPr>
            <a:spLocks noGrp="1"/>
          </p:cNvSpPr>
          <p:nvPr>
            <p:ph type="body" sz="quarter" idx="3"/>
          </p:nvPr>
        </p:nvSpPr>
        <p:spPr>
          <a:xfrm>
            <a:off x="2788163" y="1877517"/>
            <a:ext cx="2759779" cy="2941884"/>
          </a:xfrm>
        </p:spPr>
        <p:txBody>
          <a:bodyPr/>
          <a:lstStyle/>
          <a:p>
            <a:pPr>
              <a:lnSpc>
                <a:spcPct val="100000"/>
              </a:lnSpc>
            </a:pPr>
            <a:r>
              <a:rPr lang="en-US" sz="1800" b="1">
                <a:solidFill>
                  <a:srgbClr val="000000"/>
                </a:solidFill>
              </a:rPr>
              <a:t>Phase 1 Interviews &amp;</a:t>
            </a:r>
            <a:endParaRPr lang="en-US" sz="1800">
              <a:solidFill>
                <a:srgbClr val="000000"/>
              </a:solidFill>
            </a:endParaRPr>
          </a:p>
          <a:p>
            <a:pPr>
              <a:lnSpc>
                <a:spcPct val="100000"/>
              </a:lnSpc>
            </a:pPr>
            <a:r>
              <a:rPr lang="en-US" sz="1800" b="1">
                <a:solidFill>
                  <a:srgbClr val="000000"/>
                </a:solidFill>
              </a:rPr>
              <a:t>Synthesis</a:t>
            </a:r>
          </a:p>
          <a:p>
            <a:r>
              <a:rPr lang="en-US" sz="8000" b="1">
                <a:solidFill>
                  <a:srgbClr val="000000"/>
                </a:solidFill>
                <a:ea typeface="Source Sans Pro"/>
              </a:rPr>
              <a:t> </a:t>
            </a:r>
          </a:p>
          <a:p>
            <a:r>
              <a:rPr lang="en-US" sz="1800" b="1">
                <a:solidFill>
                  <a:srgbClr val="737577"/>
                </a:solidFill>
              </a:rPr>
              <a:t>Nov </a:t>
            </a:r>
            <a:r>
              <a:rPr lang="en-US" sz="1800" b="1">
                <a:solidFill>
                  <a:srgbClr val="737577"/>
                </a:solidFill>
                <a:ea typeface="+mn-lt"/>
                <a:cs typeface="+mn-lt"/>
              </a:rPr>
              <a:t>–</a:t>
            </a:r>
            <a:r>
              <a:rPr lang="en-US" sz="1800" b="1">
                <a:solidFill>
                  <a:srgbClr val="737577"/>
                </a:solidFill>
              </a:rPr>
              <a:t> Dec 2022</a:t>
            </a:r>
            <a:endParaRPr lang="en-US" sz="1800" b="1">
              <a:solidFill>
                <a:srgbClr val="737577"/>
              </a:solidFill>
              <a:ea typeface="Source Sans Pro"/>
            </a:endParaRPr>
          </a:p>
        </p:txBody>
      </p:sp>
      <p:sp>
        <p:nvSpPr>
          <p:cNvPr id="7" name="Content Placeholder 6">
            <a:extLst>
              <a:ext uri="{FF2B5EF4-FFF2-40B4-BE49-F238E27FC236}">
                <a16:creationId xmlns:a16="http://schemas.microsoft.com/office/drawing/2014/main" id="{8CD8F9D6-9628-C572-A2F6-073F7EBAE3D0}"/>
              </a:ext>
            </a:extLst>
          </p:cNvPr>
          <p:cNvSpPr>
            <a:spLocks noGrp="1"/>
          </p:cNvSpPr>
          <p:nvPr>
            <p:ph idx="11"/>
          </p:nvPr>
        </p:nvSpPr>
        <p:spPr>
          <a:xfrm>
            <a:off x="5538837" y="1265443"/>
            <a:ext cx="3491149" cy="3553958"/>
          </a:xfrm>
        </p:spPr>
        <p:txBody>
          <a:bodyPr/>
          <a:lstStyle/>
          <a:p>
            <a:pPr marL="0" indent="0">
              <a:lnSpc>
                <a:spcPct val="100000"/>
              </a:lnSpc>
              <a:buNone/>
            </a:pPr>
            <a:r>
              <a:rPr lang="en-US" sz="1800" b="1">
                <a:solidFill>
                  <a:srgbClr val="000000"/>
                </a:solidFill>
              </a:rPr>
              <a:t>Building Systems</a:t>
            </a:r>
          </a:p>
          <a:p>
            <a:pPr marL="0" indent="0">
              <a:lnSpc>
                <a:spcPct val="100000"/>
              </a:lnSpc>
              <a:buNone/>
            </a:pPr>
            <a:r>
              <a:rPr lang="en-US" sz="1800">
                <a:ea typeface="Source Sans Pro"/>
              </a:rPr>
              <a:t>PRA Approval</a:t>
            </a:r>
          </a:p>
          <a:p>
            <a:pPr marL="0" indent="0">
              <a:lnSpc>
                <a:spcPct val="100000"/>
              </a:lnSpc>
              <a:buNone/>
            </a:pPr>
            <a:r>
              <a:rPr lang="en-US" sz="1800">
                <a:ea typeface="Source Sans Pro"/>
              </a:rPr>
              <a:t>Incentive Approval</a:t>
            </a:r>
          </a:p>
          <a:p>
            <a:pPr marL="0" indent="0">
              <a:lnSpc>
                <a:spcPct val="100000"/>
              </a:lnSpc>
              <a:buNone/>
            </a:pPr>
            <a:r>
              <a:rPr lang="en-US" sz="1800">
                <a:ea typeface="Source Sans Pro"/>
              </a:rPr>
              <a:t>Prototype Creation</a:t>
            </a:r>
          </a:p>
          <a:p>
            <a:pPr marL="0" indent="0">
              <a:lnSpc>
                <a:spcPct val="100000"/>
              </a:lnSpc>
              <a:buNone/>
            </a:pPr>
            <a:r>
              <a:rPr lang="en-US" sz="1800"/>
              <a:t>Recruiting</a:t>
            </a:r>
            <a:r>
              <a:rPr lang="en-US" sz="1800">
                <a:ea typeface="Source Sans Pro"/>
              </a:rPr>
              <a:t> Development</a:t>
            </a:r>
          </a:p>
          <a:p>
            <a:pPr marL="0" indent="0">
              <a:buNone/>
            </a:pPr>
            <a:endParaRPr lang="en-US" sz="8000"/>
          </a:p>
          <a:p>
            <a:pPr marL="0" indent="0">
              <a:buNone/>
            </a:pPr>
            <a:r>
              <a:rPr lang="en-US" sz="1800" b="1">
                <a:solidFill>
                  <a:srgbClr val="737577"/>
                </a:solidFill>
              </a:rPr>
              <a:t>Jan</a:t>
            </a:r>
            <a:r>
              <a:rPr lang="en-US" sz="1800" b="1">
                <a:solidFill>
                  <a:srgbClr val="737577"/>
                </a:solidFill>
                <a:ea typeface="+mn-lt"/>
                <a:cs typeface="+mn-lt"/>
              </a:rPr>
              <a:t> –</a:t>
            </a:r>
            <a:r>
              <a:rPr lang="en-US" sz="1800" b="1">
                <a:solidFill>
                  <a:srgbClr val="737577"/>
                </a:solidFill>
              </a:rPr>
              <a:t> Apr 2023</a:t>
            </a:r>
            <a:endParaRPr lang="en-US" sz="1800" b="1">
              <a:solidFill>
                <a:srgbClr val="737577"/>
              </a:solidFill>
              <a:ea typeface="Source Sans Pro"/>
            </a:endParaRPr>
          </a:p>
        </p:txBody>
      </p:sp>
      <p:sp>
        <p:nvSpPr>
          <p:cNvPr id="29" name="Content Placeholder 28">
            <a:extLst>
              <a:ext uri="{FF2B5EF4-FFF2-40B4-BE49-F238E27FC236}">
                <a16:creationId xmlns:a16="http://schemas.microsoft.com/office/drawing/2014/main" id="{C670051D-FC28-00C6-0D73-0426CA88524F}"/>
              </a:ext>
            </a:extLst>
          </p:cNvPr>
          <p:cNvSpPr>
            <a:spLocks noGrp="1"/>
          </p:cNvSpPr>
          <p:nvPr>
            <p:ph idx="12"/>
          </p:nvPr>
        </p:nvSpPr>
        <p:spPr>
          <a:xfrm>
            <a:off x="8647044" y="2051013"/>
            <a:ext cx="3088096" cy="2759423"/>
          </a:xfrm>
        </p:spPr>
        <p:txBody>
          <a:bodyPr/>
          <a:lstStyle/>
          <a:p>
            <a:pPr marL="0" indent="0">
              <a:lnSpc>
                <a:spcPct val="100000"/>
              </a:lnSpc>
              <a:buNone/>
            </a:pPr>
            <a:r>
              <a:rPr lang="en-US" sz="1800" b="1">
                <a:ea typeface="Source Sans Pro"/>
              </a:rPr>
              <a:t>Phase 2 Interviews (Public), </a:t>
            </a:r>
          </a:p>
          <a:p>
            <a:pPr marL="0" indent="0">
              <a:lnSpc>
                <a:spcPct val="100000"/>
              </a:lnSpc>
              <a:buNone/>
            </a:pPr>
            <a:r>
              <a:rPr lang="en-US" sz="1800" b="1">
                <a:ea typeface="Source Sans Pro"/>
              </a:rPr>
              <a:t>Synthesis &amp;</a:t>
            </a:r>
          </a:p>
          <a:p>
            <a:pPr marL="0" indent="0">
              <a:lnSpc>
                <a:spcPct val="100000"/>
              </a:lnSpc>
              <a:buNone/>
            </a:pPr>
            <a:r>
              <a:rPr lang="en-US" sz="1800" b="1">
                <a:ea typeface="Source Sans Pro"/>
              </a:rPr>
              <a:t>Project Wrap-up</a:t>
            </a:r>
          </a:p>
          <a:p>
            <a:pPr marL="0" indent="0">
              <a:buNone/>
            </a:pPr>
            <a:endParaRPr lang="en-US" sz="8000" b="1">
              <a:ea typeface="Source Sans Pro"/>
            </a:endParaRPr>
          </a:p>
          <a:p>
            <a:pPr marL="0" indent="0">
              <a:buNone/>
            </a:pPr>
            <a:r>
              <a:rPr lang="en-US" sz="1800" b="1">
                <a:solidFill>
                  <a:srgbClr val="737577"/>
                </a:solidFill>
              </a:rPr>
              <a:t>May </a:t>
            </a:r>
            <a:r>
              <a:rPr lang="en-US" sz="1800" b="1">
                <a:solidFill>
                  <a:srgbClr val="737577"/>
                </a:solidFill>
                <a:ea typeface="+mn-lt"/>
                <a:cs typeface="+mn-lt"/>
              </a:rPr>
              <a:t>–</a:t>
            </a:r>
            <a:r>
              <a:rPr lang="en-US" sz="1800" b="1">
                <a:solidFill>
                  <a:srgbClr val="737577"/>
                </a:solidFill>
              </a:rPr>
              <a:t> Jun 2023</a:t>
            </a:r>
            <a:endParaRPr lang="en-US" sz="1800" b="1">
              <a:solidFill>
                <a:srgbClr val="737577"/>
              </a:solidFill>
              <a:ea typeface="Source Sans Pro"/>
            </a:endParaRP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16</a:t>
            </a:fld>
            <a:endParaRPr lang="en-US"/>
          </a:p>
        </p:txBody>
      </p:sp>
      <p:sp>
        <p:nvSpPr>
          <p:cNvPr id="6" name="TextBox 5">
            <a:extLst>
              <a:ext uri="{FF2B5EF4-FFF2-40B4-BE49-F238E27FC236}">
                <a16:creationId xmlns:a16="http://schemas.microsoft.com/office/drawing/2014/main" id="{45AE4FC5-152C-E71D-0EE6-FA665485E9CD}"/>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2 Centering</a:t>
            </a:r>
            <a:endParaRPr lang="en-US"/>
          </a:p>
        </p:txBody>
      </p:sp>
      <p:cxnSp>
        <p:nvCxnSpPr>
          <p:cNvPr id="8" name="Straight Arrow Connector 7">
            <a:extLst>
              <a:ext uri="{FF2B5EF4-FFF2-40B4-BE49-F238E27FC236}">
                <a16:creationId xmlns:a16="http://schemas.microsoft.com/office/drawing/2014/main" id="{A50D47CE-50EE-97A9-3F05-0890CB9D8923}"/>
              </a:ext>
              <a:ext uri="{C183D7F6-B498-43B3-948B-1728B52AA6E4}">
                <adec:decorative xmlns:adec="http://schemas.microsoft.com/office/drawing/2017/decorative" val="1"/>
              </a:ext>
            </a:extLst>
          </p:cNvPr>
          <p:cNvCxnSpPr>
            <a:cxnSpLocks/>
          </p:cNvCxnSpPr>
          <p:nvPr/>
        </p:nvCxnSpPr>
        <p:spPr>
          <a:xfrm>
            <a:off x="0" y="3841377"/>
            <a:ext cx="12192000" cy="0"/>
          </a:xfrm>
          <a:prstGeom prst="straightConnector1">
            <a:avLst/>
          </a:prstGeom>
          <a:ln w="57150">
            <a:solidFill>
              <a:srgbClr val="215D8C"/>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C09822E-1152-2C06-1070-E15B367B604D}"/>
              </a:ext>
              <a:ext uri="{C183D7F6-B498-43B3-948B-1728B52AA6E4}">
                <adec:decorative xmlns:adec="http://schemas.microsoft.com/office/drawing/2017/decorative" val="1"/>
              </a:ext>
            </a:extLst>
          </p:cNvPr>
          <p:cNvSpPr/>
          <p:nvPr/>
        </p:nvSpPr>
        <p:spPr>
          <a:xfrm>
            <a:off x="456861" y="3738281"/>
            <a:ext cx="197224" cy="197224"/>
          </a:xfrm>
          <a:prstGeom prst="ellipse">
            <a:avLst/>
          </a:prstGeom>
          <a:solidFill>
            <a:srgbClr val="215D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3B3AA63-42D3-D83A-A6A4-3D4B9DFDC064}"/>
              </a:ext>
              <a:ext uri="{C183D7F6-B498-43B3-948B-1728B52AA6E4}">
                <adec:decorative xmlns:adec="http://schemas.microsoft.com/office/drawing/2017/decorative" val="1"/>
              </a:ext>
            </a:extLst>
          </p:cNvPr>
          <p:cNvSpPr/>
          <p:nvPr/>
        </p:nvSpPr>
        <p:spPr>
          <a:xfrm>
            <a:off x="2892683" y="3738281"/>
            <a:ext cx="197224" cy="197224"/>
          </a:xfrm>
          <a:prstGeom prst="ellipse">
            <a:avLst/>
          </a:prstGeom>
          <a:solidFill>
            <a:srgbClr val="215D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D4DA2E0-C700-8491-B998-56463732A0D6}"/>
              </a:ext>
              <a:ext uri="{C183D7F6-B498-43B3-948B-1728B52AA6E4}">
                <adec:decorative xmlns:adec="http://schemas.microsoft.com/office/drawing/2017/decorative" val="1"/>
              </a:ext>
            </a:extLst>
          </p:cNvPr>
          <p:cNvSpPr/>
          <p:nvPr/>
        </p:nvSpPr>
        <p:spPr>
          <a:xfrm>
            <a:off x="5637215" y="3738280"/>
            <a:ext cx="197224" cy="197224"/>
          </a:xfrm>
          <a:prstGeom prst="ellipse">
            <a:avLst/>
          </a:prstGeom>
          <a:solidFill>
            <a:srgbClr val="215D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46C76BD-D01C-4478-6A84-CD858FB874FF}"/>
              </a:ext>
              <a:ext uri="{C183D7F6-B498-43B3-948B-1728B52AA6E4}">
                <adec:decorative xmlns:adec="http://schemas.microsoft.com/office/drawing/2017/decorative" val="1"/>
              </a:ext>
            </a:extLst>
          </p:cNvPr>
          <p:cNvSpPr/>
          <p:nvPr/>
        </p:nvSpPr>
        <p:spPr>
          <a:xfrm>
            <a:off x="8725514" y="3747245"/>
            <a:ext cx="197224" cy="197224"/>
          </a:xfrm>
          <a:prstGeom prst="ellipse">
            <a:avLst/>
          </a:prstGeom>
          <a:solidFill>
            <a:srgbClr val="215D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41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rPr>
              <a:t>Initial Insights</a:t>
            </a:r>
            <a:endParaRPr lang="en-US"/>
          </a:p>
        </p:txBody>
      </p:sp>
      <p:sp>
        <p:nvSpPr>
          <p:cNvPr id="17" name="Text Placeholder 16">
            <a:extLst>
              <a:ext uri="{FF2B5EF4-FFF2-40B4-BE49-F238E27FC236}">
                <a16:creationId xmlns:a16="http://schemas.microsoft.com/office/drawing/2014/main" id="{10735581-2C4F-4B32-3724-8906F26E27C3}"/>
              </a:ext>
            </a:extLst>
          </p:cNvPr>
          <p:cNvSpPr>
            <a:spLocks noGrp="1"/>
          </p:cNvSpPr>
          <p:nvPr>
            <p:ph type="body" idx="1"/>
          </p:nvPr>
        </p:nvSpPr>
        <p:spPr>
          <a:xfrm>
            <a:off x="379380" y="2689815"/>
            <a:ext cx="3428999" cy="2298855"/>
          </a:xfrm>
        </p:spPr>
        <p:txBody>
          <a:bodyPr/>
          <a:lstStyle/>
          <a:p>
            <a:pPr>
              <a:lnSpc>
                <a:spcPct val="100000"/>
              </a:lnSpc>
            </a:pPr>
            <a:r>
              <a:rPr lang="en-US" sz="1800" b="1">
                <a:solidFill>
                  <a:srgbClr val="000000"/>
                </a:solidFill>
              </a:rPr>
              <a:t>Problem Framing &amp;</a:t>
            </a:r>
            <a:r>
              <a:rPr lang="en-US" sz="1800" b="1">
                <a:ea typeface="Source Sans Pro"/>
              </a:rPr>
              <a:t> </a:t>
            </a:r>
          </a:p>
          <a:p>
            <a:pPr>
              <a:lnSpc>
                <a:spcPct val="100000"/>
              </a:lnSpc>
            </a:pPr>
            <a:r>
              <a:rPr lang="en-US" sz="1800" b="1">
                <a:ea typeface="Source Sans Pro"/>
              </a:rPr>
              <a:t>Discovery Research</a:t>
            </a:r>
          </a:p>
          <a:p>
            <a:pPr>
              <a:lnSpc>
                <a:spcPct val="100000"/>
              </a:lnSpc>
            </a:pPr>
            <a:endParaRPr lang="en-US" sz="8000" b="1">
              <a:ea typeface="Source Sans Pro"/>
            </a:endParaRPr>
          </a:p>
          <a:p>
            <a:pPr>
              <a:lnSpc>
                <a:spcPct val="100000"/>
              </a:lnSpc>
            </a:pPr>
            <a:r>
              <a:rPr lang="en-US" sz="1800" b="1">
                <a:solidFill>
                  <a:srgbClr val="737577"/>
                </a:solidFill>
              </a:rPr>
              <a:t>Sept </a:t>
            </a:r>
            <a:r>
              <a:rPr lang="en-US" sz="1800" b="1">
                <a:solidFill>
                  <a:srgbClr val="737577"/>
                </a:solidFill>
                <a:ea typeface="+mn-lt"/>
                <a:cs typeface="+mn-lt"/>
              </a:rPr>
              <a:t>–</a:t>
            </a:r>
            <a:r>
              <a:rPr lang="en-US" sz="1800" b="1">
                <a:solidFill>
                  <a:srgbClr val="737577"/>
                </a:solidFill>
              </a:rPr>
              <a:t> Oct 2022</a:t>
            </a:r>
            <a:endParaRPr lang="en-US" sz="1800" b="1">
              <a:solidFill>
                <a:srgbClr val="737577"/>
              </a:solidFill>
              <a:ea typeface="Source Sans Pro"/>
            </a:endParaRPr>
          </a:p>
        </p:txBody>
      </p:sp>
      <p:sp>
        <p:nvSpPr>
          <p:cNvPr id="18" name="Text Placeholder 17">
            <a:extLst>
              <a:ext uri="{FF2B5EF4-FFF2-40B4-BE49-F238E27FC236}">
                <a16:creationId xmlns:a16="http://schemas.microsoft.com/office/drawing/2014/main" id="{FA0D1E4E-3861-D9F0-0F63-E8E381149AAD}"/>
              </a:ext>
            </a:extLst>
          </p:cNvPr>
          <p:cNvSpPr>
            <a:spLocks noGrp="1"/>
          </p:cNvSpPr>
          <p:nvPr>
            <p:ph type="body" sz="quarter" idx="3"/>
          </p:nvPr>
        </p:nvSpPr>
        <p:spPr>
          <a:xfrm>
            <a:off x="2804887" y="2682983"/>
            <a:ext cx="2853928" cy="2298855"/>
          </a:xfrm>
        </p:spPr>
        <p:txBody>
          <a:bodyPr/>
          <a:lstStyle/>
          <a:p>
            <a:pPr>
              <a:lnSpc>
                <a:spcPct val="100000"/>
              </a:lnSpc>
            </a:pPr>
            <a:r>
              <a:rPr lang="en-US" sz="1800" b="1">
                <a:solidFill>
                  <a:srgbClr val="000000"/>
                </a:solidFill>
              </a:rPr>
              <a:t>Phase 1 Interviews &amp;</a:t>
            </a:r>
          </a:p>
          <a:p>
            <a:pPr>
              <a:lnSpc>
                <a:spcPct val="100000"/>
              </a:lnSpc>
            </a:pPr>
            <a:r>
              <a:rPr lang="en-US" sz="1800" b="1">
                <a:solidFill>
                  <a:srgbClr val="000000"/>
                </a:solidFill>
              </a:rPr>
              <a:t>Synthesis</a:t>
            </a:r>
          </a:p>
          <a:p>
            <a:pPr>
              <a:lnSpc>
                <a:spcPct val="100000"/>
              </a:lnSpc>
            </a:pPr>
            <a:endParaRPr lang="en-US" sz="8000" b="1">
              <a:solidFill>
                <a:srgbClr val="000000"/>
              </a:solidFill>
            </a:endParaRPr>
          </a:p>
          <a:p>
            <a:pPr>
              <a:lnSpc>
                <a:spcPct val="100000"/>
              </a:lnSpc>
            </a:pPr>
            <a:r>
              <a:rPr lang="en-US" sz="1800" b="1">
                <a:solidFill>
                  <a:srgbClr val="737577"/>
                </a:solidFill>
              </a:rPr>
              <a:t>Nov </a:t>
            </a:r>
            <a:r>
              <a:rPr lang="en-US" sz="1800" b="1">
                <a:solidFill>
                  <a:srgbClr val="737577"/>
                </a:solidFill>
                <a:ea typeface="+mn-lt"/>
                <a:cs typeface="+mn-lt"/>
              </a:rPr>
              <a:t>–</a:t>
            </a:r>
            <a:r>
              <a:rPr lang="en-US" sz="1800" b="1">
                <a:solidFill>
                  <a:srgbClr val="737577"/>
                </a:solidFill>
              </a:rPr>
              <a:t> Dec 2022</a:t>
            </a:r>
            <a:endParaRPr lang="en-US" sz="1800" b="1">
              <a:solidFill>
                <a:srgbClr val="737577"/>
              </a:solidFill>
              <a:ea typeface="Source Sans Pro"/>
            </a:endParaRPr>
          </a:p>
        </p:txBody>
      </p:sp>
      <p:sp>
        <p:nvSpPr>
          <p:cNvPr id="26" name="Rectangle 25" descr="Box highlighting that we're discussing Phase 1 Interviews and Synthesis">
            <a:extLst>
              <a:ext uri="{FF2B5EF4-FFF2-40B4-BE49-F238E27FC236}">
                <a16:creationId xmlns:a16="http://schemas.microsoft.com/office/drawing/2014/main" id="{EA9BCDB5-0848-69E3-6224-282A5CBDB6ED}"/>
              </a:ext>
            </a:extLst>
          </p:cNvPr>
          <p:cNvSpPr/>
          <p:nvPr/>
        </p:nvSpPr>
        <p:spPr>
          <a:xfrm>
            <a:off x="2651960" y="2316884"/>
            <a:ext cx="2632362" cy="2784907"/>
          </a:xfrm>
          <a:prstGeom prst="rect">
            <a:avLst/>
          </a:prstGeom>
          <a:noFill/>
          <a:ln>
            <a:solidFill>
              <a:srgbClr val="D140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8">
            <a:extLst>
              <a:ext uri="{FF2B5EF4-FFF2-40B4-BE49-F238E27FC236}">
                <a16:creationId xmlns:a16="http://schemas.microsoft.com/office/drawing/2014/main" id="{9DDB7F51-9DC8-B0C7-6DB9-4945F29343D7}"/>
              </a:ext>
            </a:extLst>
          </p:cNvPr>
          <p:cNvSpPr>
            <a:spLocks noGrp="1"/>
          </p:cNvSpPr>
          <p:nvPr>
            <p:ph idx="11"/>
          </p:nvPr>
        </p:nvSpPr>
        <p:spPr>
          <a:xfrm>
            <a:off x="6333537" y="2325850"/>
            <a:ext cx="4668446" cy="2775941"/>
          </a:xfrm>
        </p:spPr>
        <p:txBody>
          <a:bodyPr/>
          <a:lstStyle/>
          <a:p>
            <a:pPr marL="0" indent="0">
              <a:lnSpc>
                <a:spcPct val="100000"/>
              </a:lnSpc>
              <a:buNone/>
            </a:pPr>
            <a:r>
              <a:rPr lang="en-US" sz="2000">
                <a:ea typeface="+mn-lt"/>
                <a:cs typeface="+mn-lt"/>
              </a:rPr>
              <a:t>If you have friends, family, or contacts in the Federal Government, </a:t>
            </a:r>
            <a:r>
              <a:rPr lang="en-US" sz="2000" b="1">
                <a:ea typeface="+mn-lt"/>
                <a:cs typeface="+mn-lt"/>
              </a:rPr>
              <a:t>you have a better chance</a:t>
            </a:r>
            <a:r>
              <a:rPr lang="en-US" sz="2000">
                <a:ea typeface="+mn-lt"/>
                <a:cs typeface="+mn-lt"/>
              </a:rPr>
              <a:t> of navigating USAJOBS and filling out the application well. </a:t>
            </a:r>
          </a:p>
          <a:p>
            <a:pPr marL="0" indent="0">
              <a:lnSpc>
                <a:spcPct val="100000"/>
              </a:lnSpc>
              <a:buNone/>
            </a:pPr>
            <a:endParaRPr lang="en-US" sz="2000" b="1">
              <a:ea typeface="+mn-lt"/>
              <a:cs typeface="+mn-lt"/>
            </a:endParaRPr>
          </a:p>
          <a:p>
            <a:pPr marL="0" indent="0">
              <a:lnSpc>
                <a:spcPct val="100000"/>
              </a:lnSpc>
              <a:buNone/>
            </a:pPr>
            <a:r>
              <a:rPr lang="en-US" sz="2000">
                <a:ea typeface="+mn-lt"/>
                <a:cs typeface="+mn-lt"/>
              </a:rPr>
              <a:t>Early Career individuals are often just </a:t>
            </a:r>
            <a:r>
              <a:rPr lang="en-US" sz="2000" b="1">
                <a:ea typeface="+mn-lt"/>
                <a:cs typeface="+mn-lt"/>
              </a:rPr>
              <a:t>discovering what careers exist and their own career interests.</a:t>
            </a: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17</a:t>
            </a:fld>
            <a:endParaRPr lang="en-US"/>
          </a:p>
        </p:txBody>
      </p:sp>
      <p:sp>
        <p:nvSpPr>
          <p:cNvPr id="6" name="TextBox 5">
            <a:extLst>
              <a:ext uri="{FF2B5EF4-FFF2-40B4-BE49-F238E27FC236}">
                <a16:creationId xmlns:a16="http://schemas.microsoft.com/office/drawing/2014/main" id="{45AE4FC5-152C-E71D-0EE6-FA665485E9CD}"/>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2 Centering</a:t>
            </a:r>
            <a:endParaRPr lang="en-US"/>
          </a:p>
        </p:txBody>
      </p:sp>
      <p:cxnSp>
        <p:nvCxnSpPr>
          <p:cNvPr id="8" name="Straight Arrow Connector 7">
            <a:extLst>
              <a:ext uri="{FF2B5EF4-FFF2-40B4-BE49-F238E27FC236}">
                <a16:creationId xmlns:a16="http://schemas.microsoft.com/office/drawing/2014/main" id="{A50D47CE-50EE-97A9-3F05-0890CB9D8923}"/>
              </a:ext>
              <a:ext uri="{C183D7F6-B498-43B3-948B-1728B52AA6E4}">
                <adec:decorative xmlns:adec="http://schemas.microsoft.com/office/drawing/2017/decorative" val="1"/>
              </a:ext>
            </a:extLst>
          </p:cNvPr>
          <p:cNvCxnSpPr>
            <a:cxnSpLocks/>
          </p:cNvCxnSpPr>
          <p:nvPr/>
        </p:nvCxnSpPr>
        <p:spPr>
          <a:xfrm>
            <a:off x="0" y="3841377"/>
            <a:ext cx="5997389" cy="0"/>
          </a:xfrm>
          <a:prstGeom prst="straightConnector1">
            <a:avLst/>
          </a:prstGeom>
          <a:ln w="57150">
            <a:solidFill>
              <a:srgbClr val="215D8C"/>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2A4EA5-ADC6-6131-47D4-0224570B3217}"/>
              </a:ext>
              <a:ext uri="{C183D7F6-B498-43B3-948B-1728B52AA6E4}">
                <adec:decorative xmlns:adec="http://schemas.microsoft.com/office/drawing/2017/decorative" val="1"/>
              </a:ext>
            </a:extLst>
          </p:cNvPr>
          <p:cNvSpPr/>
          <p:nvPr/>
        </p:nvSpPr>
        <p:spPr>
          <a:xfrm>
            <a:off x="5994963" y="1983937"/>
            <a:ext cx="5256111" cy="3394939"/>
          </a:xfrm>
          <a:prstGeom prst="rect">
            <a:avLst/>
          </a:prstGeom>
          <a:noFill/>
          <a:ln w="57150">
            <a:solidFill>
              <a:srgbClr val="215D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552E986-38D4-20EC-C3BC-45B668FA1B67}"/>
              </a:ext>
              <a:ext uri="{C183D7F6-B498-43B3-948B-1728B52AA6E4}">
                <adec:decorative xmlns:adec="http://schemas.microsoft.com/office/drawing/2017/decorative" val="1"/>
              </a:ext>
            </a:extLst>
          </p:cNvPr>
          <p:cNvSpPr/>
          <p:nvPr/>
        </p:nvSpPr>
        <p:spPr>
          <a:xfrm>
            <a:off x="456861" y="3738281"/>
            <a:ext cx="197224" cy="197224"/>
          </a:xfrm>
          <a:prstGeom prst="ellipse">
            <a:avLst/>
          </a:prstGeom>
          <a:solidFill>
            <a:srgbClr val="215D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459B2F2-DA74-65D3-F112-F6CC8C5B8E6E}"/>
              </a:ext>
              <a:ext uri="{C183D7F6-B498-43B3-948B-1728B52AA6E4}">
                <adec:decorative xmlns:adec="http://schemas.microsoft.com/office/drawing/2017/decorative" val="1"/>
              </a:ext>
            </a:extLst>
          </p:cNvPr>
          <p:cNvSpPr/>
          <p:nvPr/>
        </p:nvSpPr>
        <p:spPr>
          <a:xfrm>
            <a:off x="2892683" y="3738281"/>
            <a:ext cx="197224" cy="197224"/>
          </a:xfrm>
          <a:prstGeom prst="ellipse">
            <a:avLst/>
          </a:prstGeom>
          <a:solidFill>
            <a:srgbClr val="215D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11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EA4AC7-0D95-976D-E6DA-089C0F1982A3}"/>
              </a:ext>
              <a:ext uri="{C183D7F6-B498-43B3-948B-1728B52AA6E4}">
                <adec:decorative xmlns:adec="http://schemas.microsoft.com/office/drawing/2017/decorative" val="1"/>
              </a:ext>
            </a:extLst>
          </p:cNvPr>
          <p:cNvSpPr/>
          <p:nvPr/>
        </p:nvSpPr>
        <p:spPr>
          <a:xfrm>
            <a:off x="152400" y="155864"/>
            <a:ext cx="11887200" cy="6016336"/>
          </a:xfrm>
          <a:prstGeom prst="rect">
            <a:avLst/>
          </a:prstGeom>
          <a:solidFill>
            <a:srgbClr val="073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85E92C-4A4A-4F97-A535-5C09636691A3}"/>
              </a:ext>
            </a:extLst>
          </p:cNvPr>
          <p:cNvSpPr>
            <a:spLocks noGrp="1"/>
          </p:cNvSpPr>
          <p:nvPr>
            <p:ph type="title"/>
          </p:nvPr>
        </p:nvSpPr>
        <p:spPr>
          <a:xfrm>
            <a:off x="647702" y="2559697"/>
            <a:ext cx="9691254" cy="1042416"/>
          </a:xfrm>
        </p:spPr>
        <p:txBody>
          <a:bodyPr lIns="91440" tIns="45720" rIns="91440" bIns="45720" anchor="t"/>
          <a:lstStyle/>
          <a:p>
            <a:pPr algn="ctr"/>
            <a:r>
              <a:rPr lang="en-US" sz="4800" dirty="0">
                <a:solidFill>
                  <a:schemeClr val="bg1"/>
                </a:solidFill>
                <a:latin typeface="Source Sans Pro"/>
                <a:ea typeface="Source Sans Pro"/>
                <a:cs typeface="Calibri"/>
              </a:rPr>
              <a:t>3 Conducting</a:t>
            </a:r>
            <a:r>
              <a:rPr lang="en-US" sz="4800" b="0" dirty="0">
                <a:solidFill>
                  <a:schemeClr val="bg1"/>
                </a:solidFill>
                <a:latin typeface="Source Sans Pro"/>
                <a:ea typeface="Source Sans Pro"/>
                <a:cs typeface="Calibri"/>
              </a:rPr>
              <a:t> Inclusive Research</a:t>
            </a:r>
            <a:endParaRPr lang="en-US" sz="4800" dirty="0">
              <a:solidFill>
                <a:schemeClr val="bg1"/>
              </a:solidFill>
              <a:latin typeface="Source Sans Pro"/>
              <a:ea typeface="Source Sans Pro"/>
            </a:endParaRPr>
          </a:p>
        </p:txBody>
      </p:sp>
      <p:sp>
        <p:nvSpPr>
          <p:cNvPr id="4" name="Slide Number Placeholder 3">
            <a:extLst>
              <a:ext uri="{FF2B5EF4-FFF2-40B4-BE49-F238E27FC236}">
                <a16:creationId xmlns:a16="http://schemas.microsoft.com/office/drawing/2014/main" id="{9BB98D66-9B69-84BC-8B1C-FB0012A2F207}"/>
              </a:ext>
            </a:extLst>
          </p:cNvPr>
          <p:cNvSpPr>
            <a:spLocks noGrp="1"/>
          </p:cNvSpPr>
          <p:nvPr>
            <p:ph type="sldNum" sz="quarter" idx="4"/>
          </p:nvPr>
        </p:nvSpPr>
        <p:spPr/>
        <p:txBody>
          <a:bodyPr/>
          <a:lstStyle/>
          <a:p>
            <a:fld id="{4A217ABC-3BCB-4F47-AC3C-9D5177951563}" type="slidenum">
              <a:rPr lang="en-US" smtClean="0"/>
              <a:pPr/>
              <a:t>18</a:t>
            </a:fld>
            <a:endParaRPr lang="en-US" dirty="0"/>
          </a:p>
        </p:txBody>
      </p:sp>
    </p:spTree>
    <p:extLst>
      <p:ext uri="{BB962C8B-B14F-4D97-AF65-F5344CB8AC3E}">
        <p14:creationId xmlns:p14="http://schemas.microsoft.com/office/powerpoint/2010/main" val="263451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rPr>
              <a:t>Setting up Interviews with the Public</a:t>
            </a:r>
            <a:endParaRPr lang="en-US"/>
          </a:p>
        </p:txBody>
      </p:sp>
      <p:sp>
        <p:nvSpPr>
          <p:cNvPr id="3" name="Content Placeholder 2">
            <a:extLst>
              <a:ext uri="{FF2B5EF4-FFF2-40B4-BE49-F238E27FC236}">
                <a16:creationId xmlns:a16="http://schemas.microsoft.com/office/drawing/2014/main" id="{6DC30FDB-F6D0-0218-6F79-24CC155FFE0C}"/>
              </a:ext>
            </a:extLst>
          </p:cNvPr>
          <p:cNvSpPr>
            <a:spLocks noGrp="1"/>
          </p:cNvSpPr>
          <p:nvPr>
            <p:ph idx="1"/>
          </p:nvPr>
        </p:nvSpPr>
        <p:spPr>
          <a:xfrm>
            <a:off x="1865334" y="1947672"/>
            <a:ext cx="9717066" cy="3581400"/>
          </a:xfrm>
        </p:spPr>
        <p:txBody>
          <a:bodyPr lIns="91440" tIns="45720" rIns="91440" bIns="45720" anchor="t"/>
          <a:lstStyle/>
          <a:p>
            <a:pPr marL="0" indent="0">
              <a:buNone/>
            </a:pPr>
            <a:r>
              <a:rPr lang="en-US" b="1">
                <a:latin typeface="Source Sans Pro"/>
                <a:ea typeface="Source Sans Pro"/>
              </a:rPr>
              <a:t>Participant criteria</a:t>
            </a:r>
          </a:p>
          <a:p>
            <a:pPr marL="0" indent="0">
              <a:buNone/>
            </a:pPr>
            <a:r>
              <a:rPr lang="en-US">
                <a:latin typeface="Source Sans Pro"/>
                <a:ea typeface="Source Sans Pro"/>
              </a:rPr>
              <a:t>~20 students or recent graduates, all members of the public</a:t>
            </a:r>
            <a:endParaRPr lang="en-US">
              <a:ea typeface="Source Sans Pro"/>
            </a:endParaRPr>
          </a:p>
          <a:p>
            <a:pPr marL="0" indent="0">
              <a:buNone/>
            </a:pPr>
            <a:r>
              <a:rPr lang="en-US">
                <a:latin typeface="Source Sans Pro"/>
                <a:ea typeface="Source Sans Pro"/>
              </a:rPr>
              <a:t>Interested in a federal government career</a:t>
            </a:r>
            <a:endParaRPr lang="en-US">
              <a:ea typeface="Source Sans Pro"/>
            </a:endParaRPr>
          </a:p>
          <a:p>
            <a:pPr marL="0" indent="0">
              <a:buNone/>
            </a:pPr>
            <a:r>
              <a:rPr lang="en-US">
                <a:latin typeface="Source Sans Pro"/>
                <a:ea typeface="Source Sans Pro"/>
              </a:rPr>
              <a:t>Diverse by race/ethnicity, public/ private academic institutions, location, sexual orientation, disability status</a:t>
            </a:r>
          </a:p>
          <a:p>
            <a:endParaRPr lang="en-US">
              <a:latin typeface="Source Sans Pro"/>
              <a:ea typeface="Source Sans Pro"/>
            </a:endParaRPr>
          </a:p>
          <a:p>
            <a:pPr marL="0" indent="0">
              <a:buNone/>
            </a:pPr>
            <a:r>
              <a:rPr lang="en-US" b="1">
                <a:latin typeface="Source Sans Pro"/>
                <a:ea typeface="Source Sans Pro"/>
              </a:rPr>
              <a:t>Strategy: Prototype Testing</a:t>
            </a:r>
            <a:endParaRPr lang="en-US" b="1">
              <a:ea typeface="Source Sans Pro"/>
            </a:endParaRPr>
          </a:p>
          <a:p>
            <a:pPr marL="0" indent="0">
              <a:buNone/>
            </a:pPr>
            <a:r>
              <a:rPr lang="en-US">
                <a:latin typeface="Source Sans Pro"/>
                <a:ea typeface="Source Sans Pro"/>
              </a:rPr>
              <a:t>Give them something to respond to!</a:t>
            </a:r>
            <a:endParaRPr lang="en-US">
              <a:ea typeface="Source Sans Pro"/>
            </a:endParaRP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19</a:t>
            </a:fld>
            <a:endParaRPr lang="en-US"/>
          </a:p>
        </p:txBody>
      </p:sp>
      <p:sp>
        <p:nvSpPr>
          <p:cNvPr id="6" name="TextBox 5">
            <a:extLst>
              <a:ext uri="{FF2B5EF4-FFF2-40B4-BE49-F238E27FC236}">
                <a16:creationId xmlns:a16="http://schemas.microsoft.com/office/drawing/2014/main" id="{45AE4FC5-152C-E71D-0EE6-FA665485E9CD}"/>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3 Conducting</a:t>
            </a:r>
            <a:endParaRPr lang="en-US"/>
          </a:p>
        </p:txBody>
      </p:sp>
      <p:pic>
        <p:nvPicPr>
          <p:cNvPr id="5" name="Graphic 6">
            <a:extLst>
              <a:ext uri="{FF2B5EF4-FFF2-40B4-BE49-F238E27FC236}">
                <a16:creationId xmlns:a16="http://schemas.microsoft.com/office/drawing/2014/main" id="{FCF92194-5444-15CC-B0D6-981C2DE89DF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3211" y="1948841"/>
            <a:ext cx="914400" cy="914400"/>
          </a:xfrm>
          <a:prstGeom prst="rect">
            <a:avLst/>
          </a:prstGeom>
        </p:spPr>
      </p:pic>
      <p:pic>
        <p:nvPicPr>
          <p:cNvPr id="7" name="Graphic 7">
            <a:extLst>
              <a:ext uri="{FF2B5EF4-FFF2-40B4-BE49-F238E27FC236}">
                <a16:creationId xmlns:a16="http://schemas.microsoft.com/office/drawing/2014/main" id="{A488D3F4-20C7-7D18-6526-9D0BC115B4D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211" y="4871581"/>
            <a:ext cx="914400" cy="914400"/>
          </a:xfrm>
          <a:prstGeom prst="rect">
            <a:avLst/>
          </a:prstGeom>
        </p:spPr>
      </p:pic>
    </p:spTree>
    <p:extLst>
      <p:ext uri="{BB962C8B-B14F-4D97-AF65-F5344CB8AC3E}">
        <p14:creationId xmlns:p14="http://schemas.microsoft.com/office/powerpoint/2010/main" val="111182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E92C-4A4A-4F97-A535-5C09636691A3}"/>
              </a:ext>
            </a:extLst>
          </p:cNvPr>
          <p:cNvSpPr>
            <a:spLocks noGrp="1"/>
          </p:cNvSpPr>
          <p:nvPr>
            <p:ph type="title"/>
          </p:nvPr>
        </p:nvSpPr>
        <p:spPr/>
        <p:txBody>
          <a:bodyPr lIns="91440" tIns="45720" rIns="91440" bIns="45720" anchor="t"/>
          <a:lstStyle/>
          <a:p>
            <a:r>
              <a:rPr lang="en-US">
                <a:latin typeface="Source Sans Pro"/>
                <a:ea typeface="Source Sans Pro"/>
              </a:rPr>
              <a:t>Introductions</a:t>
            </a:r>
          </a:p>
        </p:txBody>
      </p:sp>
      <p:pic>
        <p:nvPicPr>
          <p:cNvPr id="15" name="Graphic 15" descr="Presenter icon">
            <a:extLst>
              <a:ext uri="{FF2B5EF4-FFF2-40B4-BE49-F238E27FC236}">
                <a16:creationId xmlns:a16="http://schemas.microsoft.com/office/drawing/2014/main" id="{094AB374-286A-5C7E-E22B-95BD8C85BF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884" y="2359706"/>
            <a:ext cx="914400" cy="914400"/>
          </a:xfrm>
          <a:prstGeom prst="rect">
            <a:avLst/>
          </a:prstGeom>
        </p:spPr>
      </p:pic>
      <p:pic>
        <p:nvPicPr>
          <p:cNvPr id="16" name="Graphic 15" descr="Presenter icon">
            <a:extLst>
              <a:ext uri="{FF2B5EF4-FFF2-40B4-BE49-F238E27FC236}">
                <a16:creationId xmlns:a16="http://schemas.microsoft.com/office/drawing/2014/main" id="{D8655A13-072D-FAE2-91A8-C2868B40FE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884" y="3851130"/>
            <a:ext cx="914400" cy="914400"/>
          </a:xfrm>
          <a:prstGeom prst="rect">
            <a:avLst/>
          </a:prstGeom>
        </p:spPr>
      </p:pic>
      <p:sp>
        <p:nvSpPr>
          <p:cNvPr id="7" name="Content Placeholder 6">
            <a:extLst>
              <a:ext uri="{FF2B5EF4-FFF2-40B4-BE49-F238E27FC236}">
                <a16:creationId xmlns:a16="http://schemas.microsoft.com/office/drawing/2014/main" id="{C00BAE6B-CCF0-D890-5B24-6267DEF2994A}"/>
              </a:ext>
            </a:extLst>
          </p:cNvPr>
          <p:cNvSpPr>
            <a:spLocks noGrp="1"/>
          </p:cNvSpPr>
          <p:nvPr>
            <p:ph idx="12"/>
          </p:nvPr>
        </p:nvSpPr>
        <p:spPr>
          <a:xfrm>
            <a:off x="1972638" y="2395347"/>
            <a:ext cx="4123360" cy="3548253"/>
          </a:xfrm>
        </p:spPr>
        <p:txBody>
          <a:bodyPr/>
          <a:lstStyle/>
          <a:p>
            <a:pPr marL="0" indent="0">
              <a:buNone/>
            </a:pPr>
            <a:r>
              <a:rPr lang="en-US" sz="3600" b="1"/>
              <a:t>Kelly Wisneski</a:t>
            </a:r>
            <a:endParaRPr lang="en-US" sz="3600" b="1">
              <a:ea typeface="Source Sans Pro"/>
            </a:endParaRPr>
          </a:p>
          <a:p>
            <a:pPr marL="0" indent="0">
              <a:buNone/>
            </a:pPr>
            <a:r>
              <a:rPr lang="en-US" sz="1800" b="1">
                <a:solidFill>
                  <a:srgbClr val="737577"/>
                </a:solidFill>
                <a:ea typeface="Source Sans Pro"/>
              </a:rPr>
              <a:t>Design Researcher, USAJOBS</a:t>
            </a:r>
          </a:p>
          <a:p>
            <a:pPr marL="0" indent="0">
              <a:buNone/>
            </a:pPr>
            <a:endParaRPr lang="en-US" sz="1800" b="1">
              <a:solidFill>
                <a:srgbClr val="737577"/>
              </a:solidFill>
              <a:ea typeface="Source Sans Pro"/>
            </a:endParaRPr>
          </a:p>
          <a:p>
            <a:pPr marL="0" indent="0">
              <a:buNone/>
            </a:pPr>
            <a:r>
              <a:rPr lang="en-US" sz="3600" b="1"/>
              <a:t>Patricia Morris</a:t>
            </a:r>
            <a:endParaRPr lang="en-US" sz="3600" b="1">
              <a:ea typeface="Source Sans Pro"/>
            </a:endParaRPr>
          </a:p>
          <a:p>
            <a:pPr marL="0" indent="0">
              <a:buNone/>
            </a:pPr>
            <a:r>
              <a:rPr lang="en-US" sz="1800" b="1">
                <a:solidFill>
                  <a:srgbClr val="737577"/>
                </a:solidFill>
                <a:ea typeface="Source Sans Pro"/>
              </a:rPr>
              <a:t>Design Strategist, Lab at OPM</a:t>
            </a:r>
          </a:p>
          <a:p>
            <a:pPr marL="0" indent="0">
              <a:buNone/>
            </a:pPr>
            <a:endParaRPr lang="en-US"/>
          </a:p>
        </p:txBody>
      </p:sp>
      <p:pic>
        <p:nvPicPr>
          <p:cNvPr id="5" name="Graphic 13" descr="Chat icon">
            <a:extLst>
              <a:ext uri="{FF2B5EF4-FFF2-40B4-BE49-F238E27FC236}">
                <a16:creationId xmlns:a16="http://schemas.microsoft.com/office/drawing/2014/main" id="{B7DA71B0-3DEC-6D78-2A76-F2FC115D5D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57442" y="2356233"/>
            <a:ext cx="914400" cy="914400"/>
          </a:xfrm>
          <a:prstGeom prst="rect">
            <a:avLst/>
          </a:prstGeom>
        </p:spPr>
      </p:pic>
      <p:pic>
        <p:nvPicPr>
          <p:cNvPr id="14" name="Graphic 13" descr="Chat icon">
            <a:extLst>
              <a:ext uri="{FF2B5EF4-FFF2-40B4-BE49-F238E27FC236}">
                <a16:creationId xmlns:a16="http://schemas.microsoft.com/office/drawing/2014/main" id="{CAEC9E31-514B-4402-7082-5760D53079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57442" y="3841124"/>
            <a:ext cx="914400" cy="914400"/>
          </a:xfrm>
          <a:prstGeom prst="rect">
            <a:avLst/>
          </a:prstGeom>
        </p:spPr>
      </p:pic>
      <p:sp>
        <p:nvSpPr>
          <p:cNvPr id="8" name="Content Placeholder 7">
            <a:extLst>
              <a:ext uri="{FF2B5EF4-FFF2-40B4-BE49-F238E27FC236}">
                <a16:creationId xmlns:a16="http://schemas.microsoft.com/office/drawing/2014/main" id="{5CCFAC5C-138B-B9BC-4917-0CF45C14903D}"/>
              </a:ext>
            </a:extLst>
          </p:cNvPr>
          <p:cNvSpPr>
            <a:spLocks noGrp="1"/>
          </p:cNvSpPr>
          <p:nvPr>
            <p:ph idx="13"/>
          </p:nvPr>
        </p:nvSpPr>
        <p:spPr>
          <a:xfrm>
            <a:off x="7078894" y="2395347"/>
            <a:ext cx="4503505" cy="3548253"/>
          </a:xfrm>
        </p:spPr>
        <p:txBody>
          <a:bodyPr/>
          <a:lstStyle/>
          <a:p>
            <a:pPr marL="0" indent="0">
              <a:buNone/>
            </a:pPr>
            <a:r>
              <a:rPr lang="en-US" sz="3600" b="1">
                <a:ea typeface="Source Sans Pro"/>
              </a:rPr>
              <a:t>McKenna Cole</a:t>
            </a:r>
          </a:p>
          <a:p>
            <a:pPr marL="0" indent="0">
              <a:buNone/>
            </a:pPr>
            <a:r>
              <a:rPr lang="en-US" sz="1800" b="1">
                <a:solidFill>
                  <a:srgbClr val="737577"/>
                </a:solidFill>
                <a:ea typeface="Source Sans Pro"/>
              </a:rPr>
              <a:t>Design Strategist, Lab at OPM</a:t>
            </a:r>
          </a:p>
          <a:p>
            <a:pPr marL="0" indent="0">
              <a:buNone/>
            </a:pPr>
            <a:endParaRPr lang="en-US" sz="1800" b="1">
              <a:solidFill>
                <a:srgbClr val="737577"/>
              </a:solidFill>
              <a:ea typeface="Source Sans Pro"/>
            </a:endParaRPr>
          </a:p>
          <a:p>
            <a:pPr marL="0" indent="0">
              <a:buNone/>
            </a:pPr>
            <a:r>
              <a:rPr lang="en-US" sz="3600" b="1">
                <a:ea typeface="Source Sans Pro"/>
              </a:rPr>
              <a:t>Simone Saldanha</a:t>
            </a:r>
          </a:p>
          <a:p>
            <a:pPr marL="0" indent="0">
              <a:buNone/>
            </a:pPr>
            <a:r>
              <a:rPr lang="en-US" sz="1800" b="1">
                <a:solidFill>
                  <a:srgbClr val="737577"/>
                </a:solidFill>
                <a:ea typeface="Source Sans Pro"/>
              </a:rPr>
              <a:t>Design Researcher, Lab at OPM</a:t>
            </a:r>
          </a:p>
          <a:p>
            <a:pPr marL="0" indent="0">
              <a:buNone/>
            </a:pPr>
            <a:endParaRPr lang="en-US" sz="3600"/>
          </a:p>
        </p:txBody>
      </p:sp>
      <p:sp>
        <p:nvSpPr>
          <p:cNvPr id="4" name="Slide Number Placeholder 3">
            <a:extLst>
              <a:ext uri="{FF2B5EF4-FFF2-40B4-BE49-F238E27FC236}">
                <a16:creationId xmlns:a16="http://schemas.microsoft.com/office/drawing/2014/main" id="{9BB98D66-9B69-84BC-8B1C-FB0012A2F207}"/>
              </a:ext>
              <a:ext uri="{C183D7F6-B498-43B3-948B-1728B52AA6E4}">
                <adec:decorative xmlns:adec="http://schemas.microsoft.com/office/drawing/2017/decorative" val="0"/>
              </a:ext>
            </a:extLst>
          </p:cNvPr>
          <p:cNvSpPr>
            <a:spLocks noGrp="1"/>
          </p:cNvSpPr>
          <p:nvPr>
            <p:ph type="sldNum" sz="quarter" idx="4"/>
          </p:nvPr>
        </p:nvSpPr>
        <p:spPr/>
        <p:txBody>
          <a:bodyPr/>
          <a:lstStyle/>
          <a:p>
            <a:fld id="{4A217ABC-3BCB-4F47-AC3C-9D5177951563}" type="slidenum">
              <a:rPr lang="en-US" smtClean="0"/>
              <a:pPr/>
              <a:t>2</a:t>
            </a:fld>
            <a:endParaRPr lang="en-US"/>
          </a:p>
        </p:txBody>
      </p:sp>
    </p:spTree>
    <p:extLst>
      <p:ext uri="{BB962C8B-B14F-4D97-AF65-F5344CB8AC3E}">
        <p14:creationId xmlns:p14="http://schemas.microsoft.com/office/powerpoint/2010/main" val="1961176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BB9E-7580-F76A-3206-D81953844366}"/>
              </a:ext>
            </a:extLst>
          </p:cNvPr>
          <p:cNvSpPr>
            <a:spLocks noGrp="1"/>
          </p:cNvSpPr>
          <p:nvPr>
            <p:ph type="title"/>
          </p:nvPr>
        </p:nvSpPr>
        <p:spPr/>
        <p:txBody>
          <a:bodyPr lIns="91440" tIns="45720" rIns="91440" bIns="45720" anchor="t"/>
          <a:lstStyle/>
          <a:p>
            <a:r>
              <a:rPr lang="en-US">
                <a:latin typeface="Source Sans Pro"/>
                <a:ea typeface="Source Sans Pro"/>
              </a:rPr>
              <a:t>What We Needed</a:t>
            </a:r>
          </a:p>
        </p:txBody>
      </p:sp>
      <p:sp>
        <p:nvSpPr>
          <p:cNvPr id="7" name="TextBox 6">
            <a:extLst>
              <a:ext uri="{FF2B5EF4-FFF2-40B4-BE49-F238E27FC236}">
                <a16:creationId xmlns:a16="http://schemas.microsoft.com/office/drawing/2014/main" id="{6A5A2E7D-7365-D50B-A39D-E7F71708BA53}"/>
              </a:ext>
              <a:ext uri="{C183D7F6-B498-43B3-948B-1728B52AA6E4}">
                <adec:decorative xmlns:adec="http://schemas.microsoft.com/office/drawing/2017/decorative" val="0"/>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solidFill>
                  <a:srgbClr val="073759"/>
                </a:solidFill>
              </a:rPr>
              <a:t>3 Conducting</a:t>
            </a:r>
            <a:endParaRPr lang="en-US"/>
          </a:p>
        </p:txBody>
      </p:sp>
      <p:sp>
        <p:nvSpPr>
          <p:cNvPr id="20" name="Text Placeholder 19">
            <a:extLst>
              <a:ext uri="{FF2B5EF4-FFF2-40B4-BE49-F238E27FC236}">
                <a16:creationId xmlns:a16="http://schemas.microsoft.com/office/drawing/2014/main" id="{2E4830EC-A35A-07F6-372E-944619B69DEC}"/>
              </a:ext>
            </a:extLst>
          </p:cNvPr>
          <p:cNvSpPr>
            <a:spLocks noGrp="1"/>
          </p:cNvSpPr>
          <p:nvPr>
            <p:ph type="body" idx="1"/>
          </p:nvPr>
        </p:nvSpPr>
        <p:spPr>
          <a:xfrm>
            <a:off x="685800" y="1947672"/>
            <a:ext cx="10894660" cy="1735103"/>
          </a:xfrm>
        </p:spPr>
        <p:txBody>
          <a:bodyPr lIns="91440" tIns="45720" rIns="91440" bIns="45720" anchor="b"/>
          <a:lstStyle/>
          <a:p>
            <a:r>
              <a:rPr lang="en-US" sz="2800" dirty="0">
                <a:latin typeface="Source Sans Pro"/>
                <a:ea typeface="Source Sans Pro"/>
              </a:rPr>
              <a:t>The right practices and networks make it possible to access the right stakeholders. This makes it easier to cast a wider net for research participants.</a:t>
            </a:r>
          </a:p>
          <a:p>
            <a:endParaRPr lang="en-US" sz="2800" dirty="0">
              <a:ea typeface="Source Sans Pro" panose="020B0503030403020204" pitchFamily="34" charset="0"/>
            </a:endParaRPr>
          </a:p>
        </p:txBody>
      </p:sp>
      <p:sp>
        <p:nvSpPr>
          <p:cNvPr id="10" name="Rectangle 9" descr="Empty Checkbox">
            <a:extLst>
              <a:ext uri="{FF2B5EF4-FFF2-40B4-BE49-F238E27FC236}">
                <a16:creationId xmlns:a16="http://schemas.microsoft.com/office/drawing/2014/main" id="{A24FC5DC-6336-C370-36B7-B549616D45A8}"/>
              </a:ext>
            </a:extLst>
          </p:cNvPr>
          <p:cNvSpPr/>
          <p:nvPr/>
        </p:nvSpPr>
        <p:spPr>
          <a:xfrm>
            <a:off x="753798" y="4182798"/>
            <a:ext cx="292274" cy="2922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Empty Checkbox">
            <a:extLst>
              <a:ext uri="{FF2B5EF4-FFF2-40B4-BE49-F238E27FC236}">
                <a16:creationId xmlns:a16="http://schemas.microsoft.com/office/drawing/2014/main" id="{6102AB25-27D2-89C7-62A7-D7B49DCD5245}"/>
              </a:ext>
            </a:extLst>
          </p:cNvPr>
          <p:cNvSpPr/>
          <p:nvPr/>
        </p:nvSpPr>
        <p:spPr>
          <a:xfrm>
            <a:off x="753797" y="4694277"/>
            <a:ext cx="292274" cy="2922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Empty Checkbox">
            <a:extLst>
              <a:ext uri="{FF2B5EF4-FFF2-40B4-BE49-F238E27FC236}">
                <a16:creationId xmlns:a16="http://schemas.microsoft.com/office/drawing/2014/main" id="{09EA4877-39AE-070E-B62A-06EC28D8F9B9}"/>
              </a:ext>
            </a:extLst>
          </p:cNvPr>
          <p:cNvSpPr/>
          <p:nvPr/>
        </p:nvSpPr>
        <p:spPr>
          <a:xfrm>
            <a:off x="753797" y="5226634"/>
            <a:ext cx="292274" cy="2922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82765F72-C061-52DE-C2CA-4C1B2842AEF9}"/>
              </a:ext>
            </a:extLst>
          </p:cNvPr>
          <p:cNvSpPr>
            <a:spLocks noGrp="1"/>
          </p:cNvSpPr>
          <p:nvPr>
            <p:ph type="body" sz="quarter" idx="3"/>
          </p:nvPr>
        </p:nvSpPr>
        <p:spPr>
          <a:xfrm>
            <a:off x="1195341" y="3244813"/>
            <a:ext cx="4733644" cy="2387501"/>
          </a:xfrm>
        </p:spPr>
        <p:txBody>
          <a:bodyPr/>
          <a:lstStyle/>
          <a:p>
            <a:r>
              <a:rPr lang="en-US" sz="2800" b="1" dirty="0">
                <a:latin typeface="Source Sans Pro"/>
                <a:ea typeface="Source Sans Pro"/>
              </a:rPr>
              <a:t>Logistics</a:t>
            </a:r>
          </a:p>
          <a:p>
            <a:r>
              <a:rPr lang="en-US" sz="2800" dirty="0">
                <a:latin typeface="Source Sans Pro"/>
                <a:ea typeface="Source Sans Pro"/>
              </a:rPr>
              <a:t>PRA Clearance + ICR Approval</a:t>
            </a:r>
          </a:p>
          <a:p>
            <a:r>
              <a:rPr lang="en-US" sz="2800" dirty="0">
                <a:latin typeface="Source Sans Pro"/>
                <a:ea typeface="Source Sans Pro"/>
              </a:rPr>
              <a:t>Participation Incentives</a:t>
            </a:r>
            <a:endParaRPr lang="en-US" sz="2800" dirty="0">
              <a:ea typeface="Source Sans Pro" panose="020B0503030403020204" pitchFamily="34" charset="0"/>
            </a:endParaRPr>
          </a:p>
          <a:p>
            <a:r>
              <a:rPr lang="en-US" sz="2800" dirty="0">
                <a:latin typeface="Source Sans Pro"/>
                <a:ea typeface="Source Sans Pro"/>
              </a:rPr>
              <a:t>New Recruiting Channels</a:t>
            </a:r>
            <a:endParaRPr lang="en-US" sz="2800" dirty="0">
              <a:ea typeface="Source Sans Pro" panose="020B0503030403020204" pitchFamily="34" charset="0"/>
            </a:endParaRPr>
          </a:p>
        </p:txBody>
      </p:sp>
      <p:grpSp>
        <p:nvGrpSpPr>
          <p:cNvPr id="5" name="Group 4" descr="Checked Checkbox">
            <a:extLst>
              <a:ext uri="{FF2B5EF4-FFF2-40B4-BE49-F238E27FC236}">
                <a16:creationId xmlns:a16="http://schemas.microsoft.com/office/drawing/2014/main" id="{E03E192B-60D7-F361-A865-FB7FF7FC7938}"/>
              </a:ext>
            </a:extLst>
          </p:cNvPr>
          <p:cNvGrpSpPr/>
          <p:nvPr/>
        </p:nvGrpSpPr>
        <p:grpSpPr>
          <a:xfrm>
            <a:off x="6442701" y="4182797"/>
            <a:ext cx="292274" cy="292274"/>
            <a:chOff x="6442701" y="4182797"/>
            <a:chExt cx="292274" cy="292274"/>
          </a:xfrm>
        </p:grpSpPr>
        <p:sp>
          <p:nvSpPr>
            <p:cNvPr id="13" name="Rectangle 12">
              <a:extLst>
                <a:ext uri="{FF2B5EF4-FFF2-40B4-BE49-F238E27FC236}">
                  <a16:creationId xmlns:a16="http://schemas.microsoft.com/office/drawing/2014/main" id="{0A41F6F5-197A-DD82-5BAA-4B3C5DDDA67E}"/>
                </a:ext>
              </a:extLst>
            </p:cNvPr>
            <p:cNvSpPr/>
            <p:nvPr/>
          </p:nvSpPr>
          <p:spPr>
            <a:xfrm>
              <a:off x="6442701" y="4182797"/>
              <a:ext cx="292274" cy="2922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7">
              <a:extLst>
                <a:ext uri="{FF2B5EF4-FFF2-40B4-BE49-F238E27FC236}">
                  <a16:creationId xmlns:a16="http://schemas.microsoft.com/office/drawing/2014/main" id="{5CFD328D-7FCA-2311-47A8-41FE990D0C6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474016" y="4214112"/>
              <a:ext cx="225469" cy="235909"/>
            </a:xfrm>
            <a:prstGeom prst="rect">
              <a:avLst/>
            </a:prstGeom>
          </p:spPr>
        </p:pic>
      </p:grpSp>
      <p:grpSp>
        <p:nvGrpSpPr>
          <p:cNvPr id="9" name="Group 8" descr="Checked Checkbox">
            <a:extLst>
              <a:ext uri="{FF2B5EF4-FFF2-40B4-BE49-F238E27FC236}">
                <a16:creationId xmlns:a16="http://schemas.microsoft.com/office/drawing/2014/main" id="{3613FA88-8264-3620-A0E7-4BC5BAD98AB2}"/>
              </a:ext>
            </a:extLst>
          </p:cNvPr>
          <p:cNvGrpSpPr/>
          <p:nvPr/>
        </p:nvGrpSpPr>
        <p:grpSpPr>
          <a:xfrm>
            <a:off x="6442701" y="4694277"/>
            <a:ext cx="292274" cy="292274"/>
            <a:chOff x="6442701" y="4694277"/>
            <a:chExt cx="292274" cy="292274"/>
          </a:xfrm>
        </p:grpSpPr>
        <p:sp>
          <p:nvSpPr>
            <p:cNvPr id="14" name="Rectangle 13">
              <a:extLst>
                <a:ext uri="{FF2B5EF4-FFF2-40B4-BE49-F238E27FC236}">
                  <a16:creationId xmlns:a16="http://schemas.microsoft.com/office/drawing/2014/main" id="{BFDF8019-FD12-69E5-8908-447B6FBD99AF}"/>
                </a:ext>
              </a:extLst>
            </p:cNvPr>
            <p:cNvSpPr/>
            <p:nvPr/>
          </p:nvSpPr>
          <p:spPr>
            <a:xfrm>
              <a:off x="6442701" y="4694277"/>
              <a:ext cx="292274" cy="2922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9CCA4D34-099A-B31B-E929-26EE5CA71FB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474016" y="4725592"/>
              <a:ext cx="225469" cy="235909"/>
            </a:xfrm>
            <a:prstGeom prst="rect">
              <a:avLst/>
            </a:prstGeom>
          </p:spPr>
        </p:pic>
      </p:grpSp>
      <p:grpSp>
        <p:nvGrpSpPr>
          <p:cNvPr id="16" name="Group 15" descr="Checked Checkbox">
            <a:extLst>
              <a:ext uri="{FF2B5EF4-FFF2-40B4-BE49-F238E27FC236}">
                <a16:creationId xmlns:a16="http://schemas.microsoft.com/office/drawing/2014/main" id="{A837F81F-D546-DD1D-E542-D96F6441DCB0}"/>
              </a:ext>
            </a:extLst>
          </p:cNvPr>
          <p:cNvGrpSpPr/>
          <p:nvPr/>
        </p:nvGrpSpPr>
        <p:grpSpPr>
          <a:xfrm>
            <a:off x="6442701" y="5226634"/>
            <a:ext cx="292274" cy="292274"/>
            <a:chOff x="6442701" y="5226634"/>
            <a:chExt cx="292274" cy="292274"/>
          </a:xfrm>
        </p:grpSpPr>
        <p:sp>
          <p:nvSpPr>
            <p:cNvPr id="15" name="Rectangle 14">
              <a:extLst>
                <a:ext uri="{FF2B5EF4-FFF2-40B4-BE49-F238E27FC236}">
                  <a16:creationId xmlns:a16="http://schemas.microsoft.com/office/drawing/2014/main" id="{CC2CF528-4307-6CD8-552B-109C6E8E4C9C}"/>
                </a:ext>
              </a:extLst>
            </p:cNvPr>
            <p:cNvSpPr/>
            <p:nvPr/>
          </p:nvSpPr>
          <p:spPr>
            <a:xfrm>
              <a:off x="6442701" y="5226634"/>
              <a:ext cx="292274" cy="2922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944C5959-BDBE-C220-AA2B-89A42E5E3D5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474016" y="5257948"/>
              <a:ext cx="225469" cy="235909"/>
            </a:xfrm>
            <a:prstGeom prst="rect">
              <a:avLst/>
            </a:prstGeom>
          </p:spPr>
        </p:pic>
      </p:grpSp>
      <p:sp>
        <p:nvSpPr>
          <p:cNvPr id="6" name="Text Placeholder 20">
            <a:extLst>
              <a:ext uri="{FF2B5EF4-FFF2-40B4-BE49-F238E27FC236}">
                <a16:creationId xmlns:a16="http://schemas.microsoft.com/office/drawing/2014/main" id="{0830C3DC-2762-B9EC-1D49-0CDF32579716}"/>
              </a:ext>
            </a:extLst>
          </p:cNvPr>
          <p:cNvSpPr txBox="1">
            <a:spLocks/>
          </p:cNvSpPr>
          <p:nvPr/>
        </p:nvSpPr>
        <p:spPr>
          <a:xfrm>
            <a:off x="6884243" y="3256270"/>
            <a:ext cx="4733644" cy="2387501"/>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indent="0">
              <a:buNone/>
            </a:pPr>
            <a:r>
              <a:rPr lang="en-US" sz="2800" b="1" dirty="0">
                <a:latin typeface="Source Sans Pro"/>
                <a:ea typeface="Source Sans Pro"/>
              </a:rPr>
              <a:t>Knowledge</a:t>
            </a:r>
            <a:endParaRPr lang="en-US" sz="2800" dirty="0"/>
          </a:p>
          <a:p>
            <a:pPr marL="0" indent="0">
              <a:buNone/>
            </a:pPr>
            <a:r>
              <a:rPr lang="en-US" sz="2800" dirty="0">
                <a:latin typeface="Source Sans Pro"/>
                <a:ea typeface="Source Sans Pro"/>
              </a:rPr>
              <a:t>Leadership &amp; Product Support</a:t>
            </a:r>
            <a:endParaRPr lang="en-US" sz="2800" dirty="0"/>
          </a:p>
          <a:p>
            <a:pPr marL="0" indent="0">
              <a:buNone/>
            </a:pPr>
            <a:r>
              <a:rPr lang="en-US" sz="2800" dirty="0">
                <a:latin typeface="Source Sans Pro"/>
                <a:ea typeface="Source Sans Pro"/>
              </a:rPr>
              <a:t>UI/UX Design Expertise</a:t>
            </a:r>
            <a:endParaRPr lang="en-US" sz="2800" dirty="0">
              <a:ea typeface="Source Sans Pro"/>
            </a:endParaRPr>
          </a:p>
          <a:p>
            <a:pPr marL="0" indent="0">
              <a:buNone/>
            </a:pPr>
            <a:r>
              <a:rPr lang="en-US" sz="2800" dirty="0">
                <a:latin typeface="Source Sans Pro"/>
                <a:ea typeface="Source Sans Pro"/>
              </a:rPr>
              <a:t>Research / Testing Expertise</a:t>
            </a:r>
          </a:p>
        </p:txBody>
      </p:sp>
      <p:sp>
        <p:nvSpPr>
          <p:cNvPr id="4" name="Slide Number Placeholder 3">
            <a:extLst>
              <a:ext uri="{FF2B5EF4-FFF2-40B4-BE49-F238E27FC236}">
                <a16:creationId xmlns:a16="http://schemas.microsoft.com/office/drawing/2014/main" id="{EB2D34A4-9582-9159-52B4-D9760F1D1783}"/>
              </a:ext>
              <a:ext uri="{C183D7F6-B498-43B3-948B-1728B52AA6E4}">
                <adec:decorative xmlns:adec="http://schemas.microsoft.com/office/drawing/2017/decorative" val="0"/>
              </a:ext>
            </a:extLst>
          </p:cNvPr>
          <p:cNvSpPr>
            <a:spLocks noGrp="1"/>
          </p:cNvSpPr>
          <p:nvPr>
            <p:ph type="sldNum" sz="quarter" idx="4"/>
          </p:nvPr>
        </p:nvSpPr>
        <p:spPr/>
        <p:txBody>
          <a:bodyPr/>
          <a:lstStyle/>
          <a:p>
            <a:fld id="{4A217ABC-3BCB-4F47-AC3C-9D5177951563}" type="slidenum">
              <a:rPr lang="en-US" smtClean="0"/>
              <a:pPr/>
              <a:t>20</a:t>
            </a:fld>
            <a:endParaRPr lang="en-US"/>
          </a:p>
        </p:txBody>
      </p:sp>
    </p:spTree>
    <p:extLst>
      <p:ext uri="{BB962C8B-B14F-4D97-AF65-F5344CB8AC3E}">
        <p14:creationId xmlns:p14="http://schemas.microsoft.com/office/powerpoint/2010/main" val="297572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BB9E-7580-F76A-3206-D81953844366}"/>
              </a:ext>
            </a:extLst>
          </p:cNvPr>
          <p:cNvSpPr>
            <a:spLocks noGrp="1"/>
          </p:cNvSpPr>
          <p:nvPr>
            <p:ph type="title"/>
          </p:nvPr>
        </p:nvSpPr>
        <p:spPr/>
        <p:txBody>
          <a:bodyPr lIns="91440" tIns="45720" rIns="91440" bIns="45720" anchor="t"/>
          <a:lstStyle/>
          <a:p>
            <a:r>
              <a:rPr lang="en-US">
                <a:latin typeface="Source Sans Pro"/>
                <a:ea typeface="Source Sans Pro"/>
              </a:rPr>
              <a:t>Casting a Wide Net</a:t>
            </a:r>
            <a:br>
              <a:rPr lang="en-US">
                <a:latin typeface="Source Sans Pro"/>
                <a:ea typeface="Source Sans Pro"/>
              </a:rPr>
            </a:br>
            <a:r>
              <a:rPr lang="en-US" b="0">
                <a:latin typeface="Source Sans Pro"/>
                <a:ea typeface="Source Sans Pro"/>
              </a:rPr>
              <a:t>PRA Clearance + ICR Approval </a:t>
            </a:r>
          </a:p>
          <a:p>
            <a:endParaRPr lang="en-US">
              <a:ea typeface="Source Sans Pro"/>
            </a:endParaRPr>
          </a:p>
        </p:txBody>
      </p:sp>
      <p:sp>
        <p:nvSpPr>
          <p:cNvPr id="4" name="Slide Number Placeholder 3">
            <a:extLst>
              <a:ext uri="{FF2B5EF4-FFF2-40B4-BE49-F238E27FC236}">
                <a16:creationId xmlns:a16="http://schemas.microsoft.com/office/drawing/2014/main" id="{EB2D34A4-9582-9159-52B4-D9760F1D1783}"/>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21</a:t>
            </a:fld>
            <a:endParaRPr lang="en-US"/>
          </a:p>
        </p:txBody>
      </p:sp>
      <p:sp>
        <p:nvSpPr>
          <p:cNvPr id="7" name="TextBox 6">
            <a:extLst>
              <a:ext uri="{FF2B5EF4-FFF2-40B4-BE49-F238E27FC236}">
                <a16:creationId xmlns:a16="http://schemas.microsoft.com/office/drawing/2014/main" id="{8E703FC6-192F-2658-E35B-57D1F19A1DC3}"/>
              </a:ext>
              <a:ext uri="{C183D7F6-B498-43B3-948B-1728B52AA6E4}">
                <adec:decorative xmlns:adec="http://schemas.microsoft.com/office/drawing/2017/decorative" val="1"/>
              </a:ext>
            </a:extLst>
          </p:cNvPr>
          <p:cNvSpPr txBox="1"/>
          <p:nvPr/>
        </p:nvSpPr>
        <p:spPr>
          <a:xfrm>
            <a:off x="8305800" y="97199"/>
            <a:ext cx="3810699" cy="369332"/>
          </a:xfrm>
          <a:prstGeom prst="rect">
            <a:avLst/>
          </a:prstGeom>
          <a:noFill/>
        </p:spPr>
        <p:txBody>
          <a:bodyPr wrap="square" lIns="91440" tIns="45720" rIns="91440" bIns="45720" anchor="t">
            <a:spAutoFit/>
          </a:bodyPr>
          <a:lstStyle/>
          <a:p>
            <a:pPr algn="r"/>
            <a:r>
              <a:rPr lang="en-US" b="1"/>
              <a:t>3 Conducting</a:t>
            </a:r>
            <a:endParaRPr lang="en-US" b="1">
              <a:solidFill>
                <a:srgbClr val="073759"/>
              </a:solidFill>
            </a:endParaRPr>
          </a:p>
        </p:txBody>
      </p:sp>
      <p:pic>
        <p:nvPicPr>
          <p:cNvPr id="6" name="Graphic 9">
            <a:extLst>
              <a:ext uri="{FF2B5EF4-FFF2-40B4-BE49-F238E27FC236}">
                <a16:creationId xmlns:a16="http://schemas.microsoft.com/office/drawing/2014/main" id="{1C335F92-A8D8-9D0D-E001-98E1488B3A6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1920240"/>
            <a:ext cx="914400" cy="914400"/>
          </a:xfrm>
          <a:prstGeom prst="rect">
            <a:avLst/>
          </a:prstGeom>
        </p:spPr>
      </p:pic>
      <p:pic>
        <p:nvPicPr>
          <p:cNvPr id="9" name="Graphic 8">
            <a:extLst>
              <a:ext uri="{FF2B5EF4-FFF2-40B4-BE49-F238E27FC236}">
                <a16:creationId xmlns:a16="http://schemas.microsoft.com/office/drawing/2014/main" id="{2A994E3F-F92F-1CF9-918A-EE9A42DEDE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3283242"/>
            <a:ext cx="914400" cy="914400"/>
          </a:xfrm>
          <a:prstGeom prst="rect">
            <a:avLst/>
          </a:prstGeom>
        </p:spPr>
      </p:pic>
      <p:pic>
        <p:nvPicPr>
          <p:cNvPr id="10" name="Graphic 9">
            <a:extLst>
              <a:ext uri="{FF2B5EF4-FFF2-40B4-BE49-F238E27FC236}">
                <a16:creationId xmlns:a16="http://schemas.microsoft.com/office/drawing/2014/main" id="{2B128BA0-309E-3B7F-7558-908B2455259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4646257"/>
            <a:ext cx="914400" cy="914400"/>
          </a:xfrm>
          <a:prstGeom prst="rect">
            <a:avLst/>
          </a:prstGeom>
        </p:spPr>
      </p:pic>
      <p:sp>
        <p:nvSpPr>
          <p:cNvPr id="21" name="Content Placeholder 20">
            <a:extLst>
              <a:ext uri="{FF2B5EF4-FFF2-40B4-BE49-F238E27FC236}">
                <a16:creationId xmlns:a16="http://schemas.microsoft.com/office/drawing/2014/main" id="{29E3804B-4F60-57CF-9B0F-98049C25C225}"/>
              </a:ext>
            </a:extLst>
          </p:cNvPr>
          <p:cNvSpPr>
            <a:spLocks noGrp="1"/>
          </p:cNvSpPr>
          <p:nvPr>
            <p:ph idx="11"/>
          </p:nvPr>
        </p:nvSpPr>
        <p:spPr>
          <a:xfrm>
            <a:off x="1721795" y="1947672"/>
            <a:ext cx="5165387" cy="3938121"/>
          </a:xfrm>
        </p:spPr>
        <p:txBody>
          <a:bodyPr/>
          <a:lstStyle/>
          <a:p>
            <a:pPr marL="0" indent="0">
              <a:buNone/>
            </a:pPr>
            <a:r>
              <a:rPr lang="en-US">
                <a:latin typeface="Source Sans Pro"/>
                <a:ea typeface="Source Sans Pro"/>
              </a:rPr>
              <a:t>Understand what does and doesn't require PRA approval</a:t>
            </a:r>
          </a:p>
          <a:p>
            <a:pPr marL="0" indent="0">
              <a:buNone/>
            </a:pPr>
            <a:endParaRPr lang="en-US">
              <a:ea typeface="Source Sans Pro" panose="020B0503030403020204" pitchFamily="34" charset="0"/>
            </a:endParaRPr>
          </a:p>
          <a:p>
            <a:pPr marL="0" indent="0">
              <a:buNone/>
            </a:pPr>
            <a:r>
              <a:rPr lang="en-US">
                <a:latin typeface="Source Sans Pro"/>
                <a:ea typeface="Source Sans Pro"/>
              </a:rPr>
              <a:t>Use Section 280 A-11 "CX" Clearance, if possible</a:t>
            </a:r>
          </a:p>
          <a:p>
            <a:pPr marL="0" indent="0">
              <a:buNone/>
            </a:pPr>
            <a:endParaRPr lang="en-US">
              <a:ea typeface="Source Sans Pro" panose="020B0503030403020204" pitchFamily="34" charset="0"/>
            </a:endParaRPr>
          </a:p>
          <a:p>
            <a:pPr marL="0" indent="0">
              <a:buNone/>
            </a:pPr>
            <a:r>
              <a:rPr lang="en-US">
                <a:latin typeface="Source Sans Pro"/>
                <a:ea typeface="Source Sans Pro"/>
              </a:rPr>
              <a:t>Budget the process into your project timeline</a:t>
            </a:r>
          </a:p>
        </p:txBody>
      </p:sp>
      <p:pic>
        <p:nvPicPr>
          <p:cNvPr id="19" name="Picture 5" descr="The team's paperwork for an Information Collection Request for this project">
            <a:extLst>
              <a:ext uri="{FF2B5EF4-FFF2-40B4-BE49-F238E27FC236}">
                <a16:creationId xmlns:a16="http://schemas.microsoft.com/office/drawing/2014/main" id="{65F2068D-4985-8F88-DB06-511211D7A29C}"/>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a:ext>
            </a:extLst>
          </a:blip>
          <a:srcRect t="-307" r="890" b="-357"/>
          <a:stretch/>
        </p:blipFill>
        <p:spPr>
          <a:xfrm>
            <a:off x="7720446" y="1449414"/>
            <a:ext cx="3404752" cy="41112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156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BB9E-7580-F76A-3206-D81953844366}"/>
              </a:ext>
            </a:extLst>
          </p:cNvPr>
          <p:cNvSpPr>
            <a:spLocks noGrp="1"/>
          </p:cNvSpPr>
          <p:nvPr>
            <p:ph type="title"/>
          </p:nvPr>
        </p:nvSpPr>
        <p:spPr/>
        <p:txBody>
          <a:bodyPr lIns="91440" tIns="45720" rIns="91440" bIns="45720" anchor="t"/>
          <a:lstStyle/>
          <a:p>
            <a:r>
              <a:rPr lang="en-US">
                <a:latin typeface="Source Sans Pro"/>
                <a:ea typeface="Source Sans Pro"/>
              </a:rPr>
              <a:t>Casting a Wide Net</a:t>
            </a:r>
            <a:br>
              <a:rPr lang="en-US">
                <a:latin typeface="Source Sans Pro"/>
                <a:ea typeface="Source Sans Pro"/>
              </a:rPr>
            </a:br>
            <a:r>
              <a:rPr lang="en-US" b="0">
                <a:latin typeface="Source Sans Pro"/>
                <a:ea typeface="Source Sans Pro"/>
              </a:rPr>
              <a:t>Participation Incentives</a:t>
            </a:r>
          </a:p>
        </p:txBody>
      </p:sp>
      <p:sp>
        <p:nvSpPr>
          <p:cNvPr id="3" name="Content Placeholder 2">
            <a:extLst>
              <a:ext uri="{FF2B5EF4-FFF2-40B4-BE49-F238E27FC236}">
                <a16:creationId xmlns:a16="http://schemas.microsoft.com/office/drawing/2014/main" id="{7D821264-D891-C150-DB68-EFB16DF3C8C7}"/>
              </a:ext>
            </a:extLst>
          </p:cNvPr>
          <p:cNvSpPr>
            <a:spLocks noGrp="1"/>
          </p:cNvSpPr>
          <p:nvPr>
            <p:ph idx="11"/>
          </p:nvPr>
        </p:nvSpPr>
        <p:spPr>
          <a:xfrm>
            <a:off x="1770434" y="2142225"/>
            <a:ext cx="4902740" cy="3938121"/>
          </a:xfrm>
        </p:spPr>
        <p:txBody>
          <a:bodyPr/>
          <a:lstStyle/>
          <a:p>
            <a:pPr marL="0" indent="0">
              <a:buNone/>
            </a:pPr>
            <a:r>
              <a:rPr lang="en-US">
                <a:latin typeface="Source Sans Pro"/>
                <a:ea typeface="Source Sans Pro"/>
              </a:rPr>
              <a:t>Work from examples</a:t>
            </a:r>
          </a:p>
          <a:p>
            <a:pPr marL="0" indent="0">
              <a:buNone/>
            </a:pPr>
            <a:endParaRPr lang="en-US">
              <a:latin typeface="Source Sans Pro"/>
              <a:ea typeface="Source Sans Pro"/>
            </a:endParaRPr>
          </a:p>
          <a:p>
            <a:pPr marL="0" indent="0">
              <a:buNone/>
            </a:pPr>
            <a:r>
              <a:rPr lang="en-US">
                <a:latin typeface="Source Sans Pro"/>
                <a:ea typeface="Source Sans Pro"/>
              </a:rPr>
              <a:t>Take advantage of momentum, strategic goals, and priorities</a:t>
            </a:r>
          </a:p>
          <a:p>
            <a:pPr marL="0" indent="0">
              <a:buNone/>
            </a:pPr>
            <a:endParaRPr lang="en-US">
              <a:latin typeface="Source Sans Pro"/>
              <a:ea typeface="Source Sans Pro"/>
            </a:endParaRPr>
          </a:p>
          <a:p>
            <a:pPr marL="0" indent="0">
              <a:buNone/>
            </a:pPr>
            <a:r>
              <a:rPr lang="en-US">
                <a:latin typeface="Source Sans Pro"/>
                <a:ea typeface="Source Sans Pro"/>
              </a:rPr>
              <a:t>Test your language internally</a:t>
            </a:r>
            <a:endParaRPr lang="en-US"/>
          </a:p>
        </p:txBody>
      </p:sp>
      <p:sp>
        <p:nvSpPr>
          <p:cNvPr id="4" name="Slide Number Placeholder 3">
            <a:extLst>
              <a:ext uri="{FF2B5EF4-FFF2-40B4-BE49-F238E27FC236}">
                <a16:creationId xmlns:a16="http://schemas.microsoft.com/office/drawing/2014/main" id="{EB2D34A4-9582-9159-52B4-D9760F1D1783}"/>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22</a:t>
            </a:fld>
            <a:endParaRPr lang="en-US"/>
          </a:p>
        </p:txBody>
      </p:sp>
      <p:sp>
        <p:nvSpPr>
          <p:cNvPr id="7" name="TextBox 6">
            <a:extLst>
              <a:ext uri="{FF2B5EF4-FFF2-40B4-BE49-F238E27FC236}">
                <a16:creationId xmlns:a16="http://schemas.microsoft.com/office/drawing/2014/main" id="{CCE8C59B-2691-B0B1-42CF-57B4158E8940}"/>
              </a:ext>
              <a:ext uri="{C183D7F6-B498-43B3-948B-1728B52AA6E4}">
                <adec:decorative xmlns:adec="http://schemas.microsoft.com/office/drawing/2017/decorative" val="1"/>
              </a:ext>
            </a:extLst>
          </p:cNvPr>
          <p:cNvSpPr txBox="1"/>
          <p:nvPr/>
        </p:nvSpPr>
        <p:spPr>
          <a:xfrm>
            <a:off x="8305800" y="97199"/>
            <a:ext cx="3810699" cy="369332"/>
          </a:xfrm>
          <a:prstGeom prst="rect">
            <a:avLst/>
          </a:prstGeom>
          <a:noFill/>
        </p:spPr>
        <p:txBody>
          <a:bodyPr wrap="square" lIns="91440" tIns="45720" rIns="91440" bIns="45720" anchor="t">
            <a:spAutoFit/>
          </a:bodyPr>
          <a:lstStyle/>
          <a:p>
            <a:pPr algn="r"/>
            <a:r>
              <a:rPr lang="en-US" b="1"/>
              <a:t>3 Conducting</a:t>
            </a:r>
            <a:endParaRPr lang="en-US" b="1">
              <a:solidFill>
                <a:srgbClr val="073759"/>
              </a:solidFill>
            </a:endParaRPr>
          </a:p>
        </p:txBody>
      </p:sp>
      <p:pic>
        <p:nvPicPr>
          <p:cNvPr id="9" name="Graphic 9">
            <a:extLst>
              <a:ext uri="{FF2B5EF4-FFF2-40B4-BE49-F238E27FC236}">
                <a16:creationId xmlns:a16="http://schemas.microsoft.com/office/drawing/2014/main" id="{1D0A6AFF-97C7-2331-B404-C9831B0FABD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1885241"/>
            <a:ext cx="914400" cy="914400"/>
          </a:xfrm>
          <a:prstGeom prst="rect">
            <a:avLst/>
          </a:prstGeom>
        </p:spPr>
      </p:pic>
      <p:pic>
        <p:nvPicPr>
          <p:cNvPr id="10" name="Graphic 9">
            <a:extLst>
              <a:ext uri="{FF2B5EF4-FFF2-40B4-BE49-F238E27FC236}">
                <a16:creationId xmlns:a16="http://schemas.microsoft.com/office/drawing/2014/main" id="{B12A9BC5-8332-602F-178D-5F268129CD7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3063418"/>
            <a:ext cx="914400" cy="914400"/>
          </a:xfrm>
          <a:prstGeom prst="rect">
            <a:avLst/>
          </a:prstGeom>
        </p:spPr>
      </p:pic>
      <p:pic>
        <p:nvPicPr>
          <p:cNvPr id="11" name="Graphic 9">
            <a:extLst>
              <a:ext uri="{FF2B5EF4-FFF2-40B4-BE49-F238E27FC236}">
                <a16:creationId xmlns:a16="http://schemas.microsoft.com/office/drawing/2014/main" id="{F9E7C74C-87A8-0F44-E668-1B9D604098A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4241595"/>
            <a:ext cx="914400" cy="914400"/>
          </a:xfrm>
          <a:prstGeom prst="rect">
            <a:avLst/>
          </a:prstGeom>
        </p:spPr>
      </p:pic>
      <p:pic>
        <p:nvPicPr>
          <p:cNvPr id="15" name="Picture 7" descr="The Team's Memo asking to compensate participants">
            <a:extLst>
              <a:ext uri="{FF2B5EF4-FFF2-40B4-BE49-F238E27FC236}">
                <a16:creationId xmlns:a16="http://schemas.microsoft.com/office/drawing/2014/main" id="{5AB4072B-9F63-A375-490F-24BC99FE9EEF}"/>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a:ext>
            </a:extLst>
          </a:blip>
          <a:srcRect l="-891" t="-306" r="316" b="21"/>
          <a:stretch/>
        </p:blipFill>
        <p:spPr>
          <a:xfrm>
            <a:off x="7814154" y="1581476"/>
            <a:ext cx="3238861" cy="3937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589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BB9E-7580-F76A-3206-D81953844366}"/>
              </a:ext>
            </a:extLst>
          </p:cNvPr>
          <p:cNvSpPr>
            <a:spLocks noGrp="1"/>
          </p:cNvSpPr>
          <p:nvPr>
            <p:ph type="title"/>
          </p:nvPr>
        </p:nvSpPr>
        <p:spPr/>
        <p:txBody>
          <a:bodyPr lIns="91440" tIns="45720" rIns="91440" bIns="45720" anchor="t"/>
          <a:lstStyle/>
          <a:p>
            <a:r>
              <a:rPr lang="en-US">
                <a:latin typeface="Source Sans Pro"/>
                <a:ea typeface="Source Sans Pro"/>
              </a:rPr>
              <a:t>Casting a Wide Net</a:t>
            </a:r>
            <a:br>
              <a:rPr lang="en-US">
                <a:latin typeface="Source Sans Pro"/>
                <a:ea typeface="Source Sans Pro"/>
              </a:rPr>
            </a:br>
            <a:r>
              <a:rPr lang="en-US" b="0">
                <a:latin typeface="Source Sans Pro"/>
                <a:ea typeface="Source Sans Pro"/>
              </a:rPr>
              <a:t>Recruitment Channels</a:t>
            </a:r>
          </a:p>
        </p:txBody>
      </p:sp>
      <p:sp>
        <p:nvSpPr>
          <p:cNvPr id="3" name="Content Placeholder 2">
            <a:extLst>
              <a:ext uri="{FF2B5EF4-FFF2-40B4-BE49-F238E27FC236}">
                <a16:creationId xmlns:a16="http://schemas.microsoft.com/office/drawing/2014/main" id="{6457346A-6222-F226-8744-16A3DC1F10C1}"/>
              </a:ext>
            </a:extLst>
          </p:cNvPr>
          <p:cNvSpPr>
            <a:spLocks noGrp="1"/>
          </p:cNvSpPr>
          <p:nvPr>
            <p:ph idx="1"/>
          </p:nvPr>
        </p:nvSpPr>
        <p:spPr>
          <a:xfrm>
            <a:off x="1792224" y="2248179"/>
            <a:ext cx="9952150" cy="3581400"/>
          </a:xfrm>
        </p:spPr>
        <p:txBody>
          <a:bodyPr lIns="91440" tIns="45720" rIns="91440" bIns="45720" anchor="t"/>
          <a:lstStyle/>
          <a:p>
            <a:pPr marL="0" indent="0">
              <a:buNone/>
            </a:pPr>
            <a:r>
              <a:rPr lang="en-US" b="1">
                <a:latin typeface="Source Sans Pro"/>
                <a:ea typeface="Source Sans Pro"/>
              </a:rPr>
              <a:t>Connect to the Connectors</a:t>
            </a:r>
            <a:endParaRPr lang="en-US"/>
          </a:p>
          <a:p>
            <a:pPr marL="0" indent="0">
              <a:buNone/>
            </a:pPr>
            <a:r>
              <a:rPr lang="en-US">
                <a:latin typeface="Source Sans Pro"/>
                <a:ea typeface="Source Sans Pro"/>
              </a:rPr>
              <a:t>OPM Office of Public Engagement</a:t>
            </a:r>
          </a:p>
          <a:p>
            <a:pPr marL="0" indent="0">
              <a:buNone/>
            </a:pPr>
            <a:r>
              <a:rPr lang="en-US">
                <a:latin typeface="Source Sans Pro"/>
                <a:ea typeface="Source Sans Pro"/>
              </a:rPr>
              <a:t>USAJOBS Engagement Team</a:t>
            </a:r>
            <a:endParaRPr lang="en-US">
              <a:ea typeface="Source Sans Pro" panose="020B0503030403020204" pitchFamily="34" charset="0"/>
            </a:endParaRPr>
          </a:p>
          <a:p>
            <a:pPr marL="0" indent="0">
              <a:buNone/>
            </a:pPr>
            <a:r>
              <a:rPr lang="en-US">
                <a:latin typeface="Source Sans Pro"/>
                <a:ea typeface="Source Sans Pro"/>
              </a:rPr>
              <a:t>Career Counselors</a:t>
            </a:r>
            <a:endParaRPr lang="en-US">
              <a:ea typeface="Source Sans Pro"/>
            </a:endParaRPr>
          </a:p>
          <a:p>
            <a:pPr marL="0" indent="0">
              <a:buNone/>
            </a:pPr>
            <a:r>
              <a:rPr lang="en-US">
                <a:latin typeface="Source Sans Pro"/>
                <a:ea typeface="Source Sans Pro"/>
              </a:rPr>
              <a:t>Office of the Director (Intern Portal)</a:t>
            </a:r>
            <a:endParaRPr lang="en-US">
              <a:ea typeface="Source Sans Pro"/>
            </a:endParaRPr>
          </a:p>
          <a:p>
            <a:pPr marL="0" indent="0">
              <a:buNone/>
            </a:pPr>
            <a:endParaRPr lang="en-US">
              <a:ea typeface="Source Sans Pro"/>
            </a:endParaRPr>
          </a:p>
          <a:p>
            <a:pPr marL="0" indent="0">
              <a:buNone/>
            </a:pPr>
            <a:r>
              <a:rPr lang="en-US" b="1">
                <a:latin typeface="Source Sans Pro"/>
                <a:ea typeface="Source Sans Pro"/>
              </a:rPr>
              <a:t>Build connections to last</a:t>
            </a:r>
          </a:p>
          <a:p>
            <a:pPr marL="0" indent="0">
              <a:buNone/>
            </a:pPr>
            <a:endParaRPr lang="en-US">
              <a:ea typeface="Source Sans Pro"/>
            </a:endParaRPr>
          </a:p>
        </p:txBody>
      </p:sp>
      <p:sp>
        <p:nvSpPr>
          <p:cNvPr id="4" name="Slide Number Placeholder 3">
            <a:extLst>
              <a:ext uri="{FF2B5EF4-FFF2-40B4-BE49-F238E27FC236}">
                <a16:creationId xmlns:a16="http://schemas.microsoft.com/office/drawing/2014/main" id="{EB2D34A4-9582-9159-52B4-D9760F1D1783}"/>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23</a:t>
            </a:fld>
            <a:endParaRPr lang="en-US"/>
          </a:p>
        </p:txBody>
      </p:sp>
      <p:sp>
        <p:nvSpPr>
          <p:cNvPr id="7" name="TextBox 6">
            <a:extLst>
              <a:ext uri="{FF2B5EF4-FFF2-40B4-BE49-F238E27FC236}">
                <a16:creationId xmlns:a16="http://schemas.microsoft.com/office/drawing/2014/main" id="{EC6146A4-6FC8-4E73-2F06-A44588017EDB}"/>
              </a:ext>
              <a:ext uri="{C183D7F6-B498-43B3-948B-1728B52AA6E4}">
                <adec:decorative xmlns:adec="http://schemas.microsoft.com/office/drawing/2017/decorative" val="1"/>
              </a:ext>
            </a:extLst>
          </p:cNvPr>
          <p:cNvSpPr txBox="1"/>
          <p:nvPr/>
        </p:nvSpPr>
        <p:spPr>
          <a:xfrm>
            <a:off x="8305800" y="97199"/>
            <a:ext cx="3810699" cy="369332"/>
          </a:xfrm>
          <a:prstGeom prst="rect">
            <a:avLst/>
          </a:prstGeom>
          <a:noFill/>
        </p:spPr>
        <p:txBody>
          <a:bodyPr wrap="square" lIns="91440" tIns="45720" rIns="91440" bIns="45720" anchor="t">
            <a:spAutoFit/>
          </a:bodyPr>
          <a:lstStyle/>
          <a:p>
            <a:pPr algn="r"/>
            <a:r>
              <a:rPr lang="en-US" b="1"/>
              <a:t>3 Conducting</a:t>
            </a:r>
            <a:endParaRPr lang="en-US" b="1">
              <a:solidFill>
                <a:srgbClr val="073759"/>
              </a:solidFill>
            </a:endParaRPr>
          </a:p>
        </p:txBody>
      </p:sp>
      <p:pic>
        <p:nvPicPr>
          <p:cNvPr id="6" name="Graphic 9">
            <a:extLst>
              <a:ext uri="{FF2B5EF4-FFF2-40B4-BE49-F238E27FC236}">
                <a16:creationId xmlns:a16="http://schemas.microsoft.com/office/drawing/2014/main" id="{A2FA6D75-7C09-AC47-1C3F-B1EE60F348F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2137760"/>
            <a:ext cx="914400" cy="914400"/>
          </a:xfrm>
          <a:prstGeom prst="rect">
            <a:avLst/>
          </a:prstGeom>
        </p:spPr>
      </p:pic>
      <p:pic>
        <p:nvPicPr>
          <p:cNvPr id="12" name="Graphic 9">
            <a:extLst>
              <a:ext uri="{FF2B5EF4-FFF2-40B4-BE49-F238E27FC236}">
                <a16:creationId xmlns:a16="http://schemas.microsoft.com/office/drawing/2014/main" id="{47C79257-4E44-DAB8-98BD-776F7431EB3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5132098"/>
            <a:ext cx="914400" cy="914400"/>
          </a:xfrm>
          <a:prstGeom prst="rect">
            <a:avLst/>
          </a:prstGeom>
        </p:spPr>
      </p:pic>
    </p:spTree>
    <p:extLst>
      <p:ext uri="{BB962C8B-B14F-4D97-AF65-F5344CB8AC3E}">
        <p14:creationId xmlns:p14="http://schemas.microsoft.com/office/powerpoint/2010/main" val="128845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BB9E-7580-F76A-3206-D81953844366}"/>
              </a:ext>
            </a:extLst>
          </p:cNvPr>
          <p:cNvSpPr>
            <a:spLocks noGrp="1"/>
          </p:cNvSpPr>
          <p:nvPr>
            <p:ph type="title"/>
          </p:nvPr>
        </p:nvSpPr>
        <p:spPr/>
        <p:txBody>
          <a:bodyPr lIns="91440" tIns="45720" rIns="91440" bIns="45720" anchor="t"/>
          <a:lstStyle/>
          <a:p>
            <a:r>
              <a:rPr lang="en-US">
                <a:latin typeface="Source Sans Pro"/>
                <a:ea typeface="Source Sans Pro"/>
              </a:rPr>
              <a:t>Treat the Project like a Prototype</a:t>
            </a:r>
            <a:endParaRPr lang="en-US"/>
          </a:p>
        </p:txBody>
      </p:sp>
      <p:sp>
        <p:nvSpPr>
          <p:cNvPr id="3" name="Content Placeholder 2">
            <a:extLst>
              <a:ext uri="{FF2B5EF4-FFF2-40B4-BE49-F238E27FC236}">
                <a16:creationId xmlns:a16="http://schemas.microsoft.com/office/drawing/2014/main" id="{6457346A-6222-F226-8744-16A3DC1F10C1}"/>
              </a:ext>
            </a:extLst>
          </p:cNvPr>
          <p:cNvSpPr>
            <a:spLocks noGrp="1"/>
          </p:cNvSpPr>
          <p:nvPr>
            <p:ph idx="1"/>
          </p:nvPr>
        </p:nvSpPr>
        <p:spPr/>
        <p:txBody>
          <a:bodyPr lIns="91440" tIns="45720" rIns="91440" bIns="45720" anchor="t"/>
          <a:lstStyle/>
          <a:p>
            <a:pPr marL="0" indent="0">
              <a:buNone/>
            </a:pPr>
            <a:r>
              <a:rPr lang="en-US">
                <a:latin typeface="Source Sans Pro"/>
                <a:ea typeface="Source Sans Pro"/>
              </a:rPr>
              <a:t>Building an inclusive research practice is an iterative process. Don't be afraid to make space in your project to build systems, documentation, and connections.</a:t>
            </a:r>
          </a:p>
          <a:p>
            <a:pPr marL="457200" indent="-457200"/>
            <a:r>
              <a:rPr lang="en-US">
                <a:latin typeface="Source Sans Pro"/>
                <a:ea typeface="Source Sans Pro"/>
              </a:rPr>
              <a:t>Identify your champions</a:t>
            </a:r>
          </a:p>
          <a:p>
            <a:pPr marL="457200" indent="-457200"/>
            <a:r>
              <a:rPr lang="en-US">
                <a:latin typeface="Source Sans Pro"/>
                <a:ea typeface="Source Sans Pro"/>
              </a:rPr>
              <a:t>Collect examples and document your process</a:t>
            </a:r>
          </a:p>
          <a:p>
            <a:pPr marL="457200" indent="-457200"/>
            <a:r>
              <a:rPr lang="en-US">
                <a:latin typeface="Source Sans Pro"/>
                <a:ea typeface="Source Sans Pro"/>
              </a:rPr>
              <a:t>Take advantage of high-momentum priorities</a:t>
            </a:r>
          </a:p>
          <a:p>
            <a:pPr marL="457200" indent="-457200"/>
            <a:r>
              <a:rPr lang="en-US">
                <a:latin typeface="Source Sans Pro"/>
                <a:ea typeface="Source Sans Pro"/>
              </a:rPr>
              <a:t>Build connections to last</a:t>
            </a:r>
            <a:endParaRPr lang="en-US">
              <a:ea typeface="Source Sans Pro" panose="020B0503030403020204" pitchFamily="34" charset="0"/>
            </a:endParaRPr>
          </a:p>
        </p:txBody>
      </p:sp>
      <p:sp>
        <p:nvSpPr>
          <p:cNvPr id="4" name="Slide Number Placeholder 3">
            <a:extLst>
              <a:ext uri="{FF2B5EF4-FFF2-40B4-BE49-F238E27FC236}">
                <a16:creationId xmlns:a16="http://schemas.microsoft.com/office/drawing/2014/main" id="{EB2D34A4-9582-9159-52B4-D9760F1D1783}"/>
              </a:ext>
            </a:extLst>
          </p:cNvPr>
          <p:cNvSpPr>
            <a:spLocks noGrp="1"/>
          </p:cNvSpPr>
          <p:nvPr>
            <p:ph type="sldNum" sz="quarter" idx="4"/>
          </p:nvPr>
        </p:nvSpPr>
        <p:spPr/>
        <p:txBody>
          <a:bodyPr/>
          <a:lstStyle/>
          <a:p>
            <a:fld id="{4A217ABC-3BCB-4F47-AC3C-9D5177951563}" type="slidenum">
              <a:rPr lang="en-US" smtClean="0"/>
              <a:pPr/>
              <a:t>24</a:t>
            </a:fld>
            <a:endParaRPr lang="en-US"/>
          </a:p>
        </p:txBody>
      </p:sp>
    </p:spTree>
    <p:extLst>
      <p:ext uri="{BB962C8B-B14F-4D97-AF65-F5344CB8AC3E}">
        <p14:creationId xmlns:p14="http://schemas.microsoft.com/office/powerpoint/2010/main" val="2701253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F2D9-A27D-5C5E-EF79-5E399C35EF40}"/>
              </a:ext>
            </a:extLst>
          </p:cNvPr>
          <p:cNvSpPr>
            <a:spLocks noGrp="1"/>
          </p:cNvSpPr>
          <p:nvPr>
            <p:ph type="title"/>
          </p:nvPr>
        </p:nvSpPr>
        <p:spPr/>
        <p:txBody>
          <a:bodyPr/>
          <a:lstStyle/>
          <a:p>
            <a:r>
              <a:rPr lang="en-US"/>
              <a:t>Thank you!</a:t>
            </a:r>
          </a:p>
        </p:txBody>
      </p:sp>
      <p:sp>
        <p:nvSpPr>
          <p:cNvPr id="3" name="Slide Number Placeholder 2">
            <a:extLst>
              <a:ext uri="{FF2B5EF4-FFF2-40B4-BE49-F238E27FC236}">
                <a16:creationId xmlns:a16="http://schemas.microsoft.com/office/drawing/2014/main" id="{8A95A06D-2235-F596-EAF9-056135AE9E03}"/>
              </a:ext>
            </a:extLst>
          </p:cNvPr>
          <p:cNvSpPr>
            <a:spLocks noGrp="1"/>
          </p:cNvSpPr>
          <p:nvPr>
            <p:ph type="sldNum" sz="quarter" idx="4"/>
          </p:nvPr>
        </p:nvSpPr>
        <p:spPr/>
        <p:txBody>
          <a:bodyPr/>
          <a:lstStyle/>
          <a:p>
            <a:fld id="{4A217ABC-3BCB-4F47-AC3C-9D5177951563}" type="slidenum">
              <a:rPr lang="en-US" smtClean="0"/>
              <a:pPr/>
              <a:t>25</a:t>
            </a:fld>
            <a:endParaRPr lang="en-US"/>
          </a:p>
        </p:txBody>
      </p:sp>
    </p:spTree>
    <p:extLst>
      <p:ext uri="{BB962C8B-B14F-4D97-AF65-F5344CB8AC3E}">
        <p14:creationId xmlns:p14="http://schemas.microsoft.com/office/powerpoint/2010/main" val="383330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E92C-4A4A-4F97-A535-5C09636691A3}"/>
              </a:ext>
              <a:ext uri="{C183D7F6-B498-43B3-948B-1728B52AA6E4}">
                <adec:decorative xmlns:adec="http://schemas.microsoft.com/office/drawing/2017/decorative" val="0"/>
              </a:ext>
            </a:extLst>
          </p:cNvPr>
          <p:cNvSpPr>
            <a:spLocks noGrp="1"/>
          </p:cNvSpPr>
          <p:nvPr>
            <p:ph type="title"/>
          </p:nvPr>
        </p:nvSpPr>
        <p:spPr/>
        <p:txBody>
          <a:bodyPr lIns="91440" tIns="45720" rIns="91440" bIns="45720" anchor="t"/>
          <a:lstStyle/>
          <a:p>
            <a:r>
              <a:rPr lang="en-US">
                <a:latin typeface="Source Sans Pro"/>
                <a:ea typeface="Source Sans Pro"/>
              </a:rPr>
              <a:t>Who We Are</a:t>
            </a:r>
          </a:p>
        </p:txBody>
      </p:sp>
      <p:pic>
        <p:nvPicPr>
          <p:cNvPr id="6" name="Picture 6" descr="USAJOBS Logo">
            <a:extLst>
              <a:ext uri="{FF2B5EF4-FFF2-40B4-BE49-F238E27FC236}">
                <a16:creationId xmlns:a16="http://schemas.microsoft.com/office/drawing/2014/main" id="{A9987FF7-6FBC-2988-6AA4-A5866E2D3B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4879" y="2038059"/>
            <a:ext cx="2152919" cy="517347"/>
          </a:xfrm>
          <a:prstGeom prst="rect">
            <a:avLst/>
          </a:prstGeom>
        </p:spPr>
      </p:pic>
      <p:sp>
        <p:nvSpPr>
          <p:cNvPr id="3" name="Content Placeholder 2">
            <a:extLst>
              <a:ext uri="{FF2B5EF4-FFF2-40B4-BE49-F238E27FC236}">
                <a16:creationId xmlns:a16="http://schemas.microsoft.com/office/drawing/2014/main" id="{BAC9144F-E87F-E6FC-7002-AC6651B75AC2}"/>
              </a:ext>
            </a:extLst>
          </p:cNvPr>
          <p:cNvSpPr>
            <a:spLocks noGrp="1"/>
          </p:cNvSpPr>
          <p:nvPr>
            <p:ph idx="11"/>
          </p:nvPr>
        </p:nvSpPr>
        <p:spPr>
          <a:xfrm>
            <a:off x="685800" y="2704288"/>
            <a:ext cx="5220878" cy="3239311"/>
          </a:xfrm>
        </p:spPr>
        <p:txBody>
          <a:bodyPr lIns="91440" tIns="45720" rIns="91440" bIns="45720" anchor="t"/>
          <a:lstStyle/>
          <a:p>
            <a:pPr marL="0">
              <a:spcBef>
                <a:spcPts val="0"/>
              </a:spcBef>
              <a:buNone/>
            </a:pPr>
            <a:r>
              <a:rPr lang="en-US" b="1">
                <a:solidFill>
                  <a:srgbClr val="981D20"/>
                </a:solidFill>
                <a:latin typeface="Source Sans Pro"/>
                <a:ea typeface="Source Sans Pro"/>
              </a:rPr>
              <a:t>Team Discovery </a:t>
            </a:r>
            <a:r>
              <a:rPr lang="en-US">
                <a:solidFill>
                  <a:srgbClr val="000000"/>
                </a:solidFill>
                <a:latin typeface="Source Sans Pro"/>
                <a:ea typeface="Source Sans Pro"/>
              </a:rPr>
              <a:t>Design</a:t>
            </a:r>
            <a:r>
              <a:rPr lang="en-US">
                <a:latin typeface="Source Sans Pro"/>
                <a:ea typeface="Source Sans Pro"/>
              </a:rPr>
              <a:t> Research</a:t>
            </a:r>
            <a:endParaRPr lang="en-US">
              <a:ea typeface="Source Sans Pro"/>
            </a:endParaRPr>
          </a:p>
          <a:p>
            <a:pPr marL="0">
              <a:spcBef>
                <a:spcPts val="0"/>
              </a:spcBef>
              <a:buNone/>
            </a:pPr>
            <a:endParaRPr lang="en-US">
              <a:latin typeface="Source Sans Pro"/>
              <a:ea typeface="Source Sans Pro"/>
            </a:endParaRPr>
          </a:p>
          <a:p>
            <a:pPr marL="0">
              <a:spcBef>
                <a:spcPts val="0"/>
              </a:spcBef>
              <a:buNone/>
            </a:pPr>
            <a:r>
              <a:rPr lang="en-US">
                <a:latin typeface="Source Sans Pro"/>
                <a:ea typeface="Source Sans Pro"/>
              </a:rPr>
              <a:t>As the federal government's official employment site, USAJOBS connects job seekers with federal employment opportunities across the United States and around the world.</a:t>
            </a:r>
          </a:p>
        </p:txBody>
      </p:sp>
      <p:pic>
        <p:nvPicPr>
          <p:cNvPr id="8" name="Picture 8" descr="Lab at OPM Logo">
            <a:extLst>
              <a:ext uri="{FF2B5EF4-FFF2-40B4-BE49-F238E27FC236}">
                <a16:creationId xmlns:a16="http://schemas.microsoft.com/office/drawing/2014/main" id="{D45C285C-2784-78D2-5504-C3950A57A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61522" y="1781710"/>
            <a:ext cx="3065172" cy="828419"/>
          </a:xfrm>
          <a:prstGeom prst="rect">
            <a:avLst/>
          </a:prstGeom>
        </p:spPr>
      </p:pic>
      <p:sp>
        <p:nvSpPr>
          <p:cNvPr id="10" name="Content Placeholder 9">
            <a:extLst>
              <a:ext uri="{FF2B5EF4-FFF2-40B4-BE49-F238E27FC236}">
                <a16:creationId xmlns:a16="http://schemas.microsoft.com/office/drawing/2014/main" id="{4F0C560A-E9C3-C0F6-527D-667BE46AFB30}"/>
              </a:ext>
            </a:extLst>
          </p:cNvPr>
          <p:cNvSpPr>
            <a:spLocks noGrp="1"/>
          </p:cNvSpPr>
          <p:nvPr>
            <p:ph idx="12"/>
          </p:nvPr>
        </p:nvSpPr>
        <p:spPr>
          <a:xfrm>
            <a:off x="6361522" y="2701150"/>
            <a:ext cx="5220878" cy="3242449"/>
          </a:xfrm>
        </p:spPr>
        <p:txBody>
          <a:bodyPr/>
          <a:lstStyle/>
          <a:p>
            <a:pPr marL="0">
              <a:spcBef>
                <a:spcPts val="0"/>
              </a:spcBef>
              <a:buNone/>
            </a:pPr>
            <a:r>
              <a:rPr lang="en-US">
                <a:latin typeface="Source Sans Pro"/>
                <a:ea typeface="Source Sans Pro"/>
              </a:rPr>
              <a:t>The Lab at the U.S. Office of Personnel Management builds capacity throughout government to transform programs, processes, and people through human centered design.</a:t>
            </a:r>
            <a:endParaRPr lang="en-US"/>
          </a:p>
        </p:txBody>
      </p:sp>
      <p:sp>
        <p:nvSpPr>
          <p:cNvPr id="4" name="Slide Number Placeholder 3">
            <a:extLst>
              <a:ext uri="{FF2B5EF4-FFF2-40B4-BE49-F238E27FC236}">
                <a16:creationId xmlns:a16="http://schemas.microsoft.com/office/drawing/2014/main" id="{9BB98D66-9B69-84BC-8B1C-FB0012A2F207}"/>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3</a:t>
            </a:fld>
            <a:endParaRPr lang="en-US"/>
          </a:p>
        </p:txBody>
      </p:sp>
    </p:spTree>
    <p:extLst>
      <p:ext uri="{BB962C8B-B14F-4D97-AF65-F5344CB8AC3E}">
        <p14:creationId xmlns:p14="http://schemas.microsoft.com/office/powerpoint/2010/main" val="98714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ea typeface="Source Sans Pro"/>
              </a:rPr>
              <a:t>Project Team</a:t>
            </a:r>
            <a:br>
              <a:rPr lang="en-US"/>
            </a:br>
            <a:endParaRPr lang="en-US"/>
          </a:p>
        </p:txBody>
      </p:sp>
      <p:sp>
        <p:nvSpPr>
          <p:cNvPr id="8" name="Content Placeholder 7">
            <a:extLst>
              <a:ext uri="{FF2B5EF4-FFF2-40B4-BE49-F238E27FC236}">
                <a16:creationId xmlns:a16="http://schemas.microsoft.com/office/drawing/2014/main" id="{F7DCFCB5-EDF0-C857-5804-D8ED901E89E9}"/>
              </a:ext>
            </a:extLst>
          </p:cNvPr>
          <p:cNvSpPr>
            <a:spLocks noGrp="1"/>
          </p:cNvSpPr>
          <p:nvPr>
            <p:ph idx="12"/>
          </p:nvPr>
        </p:nvSpPr>
        <p:spPr>
          <a:xfrm>
            <a:off x="685799" y="1947673"/>
            <a:ext cx="5410199" cy="3995928"/>
          </a:xfrm>
        </p:spPr>
        <p:txBody>
          <a:bodyPr/>
          <a:lstStyle/>
          <a:p>
            <a:pPr marL="0" indent="0">
              <a:lnSpc>
                <a:spcPct val="100000"/>
              </a:lnSpc>
              <a:buNone/>
            </a:pPr>
            <a:r>
              <a:rPr lang="en-US" b="1">
                <a:latin typeface="Source Sans Pro"/>
                <a:ea typeface="Source Sans Pro"/>
              </a:rPr>
              <a:t>USAJOBS</a:t>
            </a:r>
            <a:endParaRPr lang="en-US" b="1">
              <a:ea typeface="Source Sans Pro"/>
            </a:endParaRPr>
          </a:p>
          <a:p>
            <a:pPr marL="0" indent="0">
              <a:lnSpc>
                <a:spcPct val="100000"/>
              </a:lnSpc>
              <a:spcBef>
                <a:spcPts val="0"/>
              </a:spcBef>
              <a:buNone/>
            </a:pPr>
            <a:r>
              <a:rPr lang="en-US">
                <a:latin typeface="Source Sans Pro"/>
                <a:ea typeface="Source Sans Pro"/>
              </a:rPr>
              <a:t>Kelly Wisneski</a:t>
            </a:r>
            <a:endParaRPr lang="en-US">
              <a:ea typeface="Source Sans Pro" panose="020B0503030403020204" pitchFamily="34" charset="0"/>
            </a:endParaRPr>
          </a:p>
          <a:p>
            <a:pPr marL="0" indent="0">
              <a:lnSpc>
                <a:spcPct val="100000"/>
              </a:lnSpc>
              <a:spcBef>
                <a:spcPts val="0"/>
              </a:spcBef>
              <a:buNone/>
            </a:pPr>
            <a:r>
              <a:rPr lang="en-US" sz="1800" b="1">
                <a:solidFill>
                  <a:srgbClr val="737577"/>
                </a:solidFill>
                <a:latin typeface="Source Sans Pro"/>
                <a:ea typeface="Source Sans Pro"/>
              </a:rPr>
              <a:t>USAJOBS Project Lead, Design Researcher</a:t>
            </a:r>
            <a:endParaRPr lang="en-US" sz="1800" b="1">
              <a:solidFill>
                <a:srgbClr val="737577"/>
              </a:solidFill>
              <a:ea typeface="Source Sans Pro" panose="020B0503030403020204" pitchFamily="34" charset="0"/>
            </a:endParaRPr>
          </a:p>
          <a:p>
            <a:pPr marL="0" indent="0">
              <a:lnSpc>
                <a:spcPct val="100000"/>
              </a:lnSpc>
              <a:spcBef>
                <a:spcPts val="0"/>
              </a:spcBef>
              <a:buNone/>
            </a:pPr>
            <a:endParaRPr lang="en-US" sz="1800" b="1">
              <a:solidFill>
                <a:srgbClr val="737577"/>
              </a:solidFill>
              <a:latin typeface="Source Sans Pro"/>
              <a:ea typeface="Source Sans Pro"/>
            </a:endParaRPr>
          </a:p>
          <a:p>
            <a:pPr marL="0" indent="0">
              <a:lnSpc>
                <a:spcPct val="100000"/>
              </a:lnSpc>
              <a:spcBef>
                <a:spcPts val="0"/>
              </a:spcBef>
              <a:buNone/>
            </a:pPr>
            <a:r>
              <a:rPr lang="en-US">
                <a:latin typeface="Source Sans Pro"/>
                <a:ea typeface="Source Sans Pro"/>
              </a:rPr>
              <a:t>Felipe Flores</a:t>
            </a:r>
          </a:p>
          <a:p>
            <a:pPr marL="0" indent="0">
              <a:lnSpc>
                <a:spcPct val="100000"/>
              </a:lnSpc>
              <a:spcBef>
                <a:spcPts val="0"/>
              </a:spcBef>
              <a:buNone/>
            </a:pPr>
            <a:r>
              <a:rPr lang="en-US" sz="1800" b="1">
                <a:solidFill>
                  <a:srgbClr val="737577"/>
                </a:solidFill>
                <a:latin typeface="Source Sans Pro"/>
                <a:ea typeface="Source Sans Pro"/>
              </a:rPr>
              <a:t>Design Manager</a:t>
            </a:r>
            <a:endParaRPr lang="en-US" sz="1800" b="1">
              <a:solidFill>
                <a:srgbClr val="737577"/>
              </a:solidFill>
              <a:ea typeface="Source Sans Pro"/>
            </a:endParaRPr>
          </a:p>
          <a:p>
            <a:pPr marL="0" indent="0">
              <a:lnSpc>
                <a:spcPct val="100000"/>
              </a:lnSpc>
              <a:spcBef>
                <a:spcPts val="0"/>
              </a:spcBef>
              <a:buNone/>
            </a:pPr>
            <a:endParaRPr lang="en-US" sz="1800" b="1">
              <a:solidFill>
                <a:srgbClr val="737577"/>
              </a:solidFill>
              <a:latin typeface="Source Sans Pro"/>
              <a:ea typeface="Source Sans Pro"/>
            </a:endParaRPr>
          </a:p>
          <a:p>
            <a:pPr marL="0" indent="0">
              <a:lnSpc>
                <a:spcPct val="100000"/>
              </a:lnSpc>
              <a:spcBef>
                <a:spcPts val="0"/>
              </a:spcBef>
              <a:buNone/>
            </a:pPr>
            <a:r>
              <a:rPr lang="en-US">
                <a:latin typeface="Source Sans Pro"/>
                <a:ea typeface="Source Sans Pro"/>
              </a:rPr>
              <a:t>Elizabeth Ferguson</a:t>
            </a:r>
          </a:p>
          <a:p>
            <a:pPr marL="0" indent="0">
              <a:lnSpc>
                <a:spcPct val="100000"/>
              </a:lnSpc>
              <a:spcBef>
                <a:spcPts val="0"/>
              </a:spcBef>
              <a:buNone/>
            </a:pPr>
            <a:r>
              <a:rPr lang="en-US" sz="1800" b="1">
                <a:solidFill>
                  <a:srgbClr val="737577"/>
                </a:solidFill>
                <a:latin typeface="Source Sans Pro"/>
                <a:ea typeface="Source Sans Pro"/>
              </a:rPr>
              <a:t>Design Researcher</a:t>
            </a:r>
          </a:p>
          <a:p>
            <a:pPr marL="0" indent="0">
              <a:lnSpc>
                <a:spcPct val="100000"/>
              </a:lnSpc>
              <a:spcBef>
                <a:spcPts val="0"/>
              </a:spcBef>
              <a:buNone/>
            </a:pPr>
            <a:endParaRPr lang="en-US" sz="1800" b="1">
              <a:solidFill>
                <a:srgbClr val="737577"/>
              </a:solidFill>
              <a:latin typeface="Source Sans Pro"/>
              <a:ea typeface="Source Sans Pro"/>
            </a:endParaRPr>
          </a:p>
          <a:p>
            <a:pPr marL="0" indent="0">
              <a:lnSpc>
                <a:spcPct val="100000"/>
              </a:lnSpc>
              <a:spcBef>
                <a:spcPts val="0"/>
              </a:spcBef>
              <a:buNone/>
            </a:pPr>
            <a:r>
              <a:rPr lang="en-US">
                <a:latin typeface="Source Sans Pro"/>
                <a:ea typeface="Source Sans Pro"/>
              </a:rPr>
              <a:t>Victoria Clark</a:t>
            </a:r>
            <a:endParaRPr lang="en-US">
              <a:ea typeface="Source Sans Pro"/>
            </a:endParaRPr>
          </a:p>
          <a:p>
            <a:pPr marL="0" indent="0">
              <a:lnSpc>
                <a:spcPct val="100000"/>
              </a:lnSpc>
              <a:spcBef>
                <a:spcPts val="0"/>
              </a:spcBef>
              <a:buNone/>
            </a:pPr>
            <a:r>
              <a:rPr lang="en-US" sz="1800" b="1">
                <a:solidFill>
                  <a:srgbClr val="737577"/>
                </a:solidFill>
                <a:latin typeface="Source Sans Pro"/>
                <a:ea typeface="Source Sans Pro"/>
              </a:rPr>
              <a:t>UI/UX Designer</a:t>
            </a:r>
            <a:endParaRPr lang="en-US" sz="1800">
              <a:ea typeface="Source Sans Pro"/>
            </a:endParaRPr>
          </a:p>
          <a:p>
            <a:pPr marL="0" indent="0">
              <a:lnSpc>
                <a:spcPct val="100000"/>
              </a:lnSpc>
              <a:buNone/>
            </a:pPr>
            <a:endParaRPr lang="en-US"/>
          </a:p>
        </p:txBody>
      </p:sp>
      <p:sp>
        <p:nvSpPr>
          <p:cNvPr id="9" name="Content Placeholder 8">
            <a:extLst>
              <a:ext uri="{FF2B5EF4-FFF2-40B4-BE49-F238E27FC236}">
                <a16:creationId xmlns:a16="http://schemas.microsoft.com/office/drawing/2014/main" id="{B8C93BF7-5E9C-6C55-67A1-0420A71AEE0C}"/>
              </a:ext>
            </a:extLst>
          </p:cNvPr>
          <p:cNvSpPr>
            <a:spLocks noGrp="1"/>
          </p:cNvSpPr>
          <p:nvPr>
            <p:ph idx="13"/>
          </p:nvPr>
        </p:nvSpPr>
        <p:spPr>
          <a:xfrm>
            <a:off x="6168570" y="1947673"/>
            <a:ext cx="5413829" cy="3995928"/>
          </a:xfrm>
        </p:spPr>
        <p:txBody>
          <a:bodyPr/>
          <a:lstStyle/>
          <a:p>
            <a:pPr marL="0" indent="0">
              <a:lnSpc>
                <a:spcPct val="100000"/>
              </a:lnSpc>
              <a:buNone/>
            </a:pPr>
            <a:r>
              <a:rPr lang="en-US" b="1">
                <a:latin typeface="Source Sans Pro"/>
                <a:ea typeface="Source Sans Pro"/>
              </a:rPr>
              <a:t>The Lab</a:t>
            </a:r>
            <a:endParaRPr lang="en-US" b="1">
              <a:ea typeface="Source Sans Pro"/>
            </a:endParaRPr>
          </a:p>
          <a:p>
            <a:pPr marL="0" indent="0">
              <a:lnSpc>
                <a:spcPct val="100000"/>
              </a:lnSpc>
              <a:spcBef>
                <a:spcPts val="0"/>
              </a:spcBef>
              <a:buNone/>
            </a:pPr>
            <a:r>
              <a:rPr lang="en-US">
                <a:latin typeface="Source Sans Pro"/>
                <a:ea typeface="Source Sans Pro"/>
              </a:rPr>
              <a:t>Patricia Morris</a:t>
            </a:r>
            <a:endParaRPr lang="en-US">
              <a:ea typeface="Source Sans Pro" panose="020B0503030403020204" pitchFamily="34" charset="0"/>
            </a:endParaRPr>
          </a:p>
          <a:p>
            <a:pPr marL="0" indent="0">
              <a:lnSpc>
                <a:spcPct val="100000"/>
              </a:lnSpc>
              <a:spcBef>
                <a:spcPts val="0"/>
              </a:spcBef>
              <a:buNone/>
            </a:pPr>
            <a:r>
              <a:rPr lang="en-US" sz="1800" b="1">
                <a:solidFill>
                  <a:srgbClr val="737577"/>
                </a:solidFill>
                <a:latin typeface="Source Sans Pro"/>
                <a:ea typeface="Source Sans Pro"/>
              </a:rPr>
              <a:t>Lab Project Lead, Design Strategist</a:t>
            </a:r>
            <a:endParaRPr lang="en-US" b="1">
              <a:solidFill>
                <a:srgbClr val="737577"/>
              </a:solidFill>
              <a:latin typeface="Source Sans Pro"/>
              <a:ea typeface="Source Sans Pro"/>
            </a:endParaRPr>
          </a:p>
          <a:p>
            <a:pPr marL="0" indent="0">
              <a:lnSpc>
                <a:spcPct val="100000"/>
              </a:lnSpc>
              <a:spcBef>
                <a:spcPts val="0"/>
              </a:spcBef>
              <a:buNone/>
            </a:pPr>
            <a:endParaRPr lang="en-US" sz="1800" b="1">
              <a:solidFill>
                <a:srgbClr val="737577"/>
              </a:solidFill>
              <a:latin typeface="Source Sans Pro"/>
              <a:ea typeface="Source Sans Pro"/>
            </a:endParaRPr>
          </a:p>
          <a:p>
            <a:pPr marL="0" indent="0">
              <a:lnSpc>
                <a:spcPct val="100000"/>
              </a:lnSpc>
              <a:spcBef>
                <a:spcPts val="0"/>
              </a:spcBef>
              <a:buNone/>
            </a:pPr>
            <a:r>
              <a:rPr lang="en-US">
                <a:latin typeface="Source Sans Pro"/>
                <a:ea typeface="Source Sans Pro"/>
              </a:rPr>
              <a:t>McKenna Cole</a:t>
            </a:r>
          </a:p>
          <a:p>
            <a:pPr marL="0" indent="0">
              <a:lnSpc>
                <a:spcPct val="100000"/>
              </a:lnSpc>
              <a:spcBef>
                <a:spcPts val="0"/>
              </a:spcBef>
              <a:buNone/>
            </a:pPr>
            <a:r>
              <a:rPr lang="en-US" sz="1800" b="1">
                <a:solidFill>
                  <a:srgbClr val="737577"/>
                </a:solidFill>
                <a:latin typeface="Source Sans Pro"/>
                <a:ea typeface="Source Sans Pro"/>
              </a:rPr>
              <a:t>Design Strategist</a:t>
            </a:r>
            <a:endParaRPr lang="en-US" sz="1800" b="1">
              <a:solidFill>
                <a:srgbClr val="737577"/>
              </a:solidFill>
              <a:ea typeface="Source Sans Pro"/>
            </a:endParaRPr>
          </a:p>
          <a:p>
            <a:pPr marL="0" indent="0">
              <a:lnSpc>
                <a:spcPct val="100000"/>
              </a:lnSpc>
              <a:spcBef>
                <a:spcPts val="0"/>
              </a:spcBef>
              <a:buNone/>
            </a:pPr>
            <a:endParaRPr lang="en-US" sz="1800" b="1">
              <a:solidFill>
                <a:srgbClr val="737577"/>
              </a:solidFill>
              <a:latin typeface="Source Sans Pro"/>
              <a:ea typeface="Source Sans Pro"/>
            </a:endParaRPr>
          </a:p>
          <a:p>
            <a:pPr marL="0" indent="0">
              <a:lnSpc>
                <a:spcPct val="100000"/>
              </a:lnSpc>
              <a:spcBef>
                <a:spcPts val="0"/>
              </a:spcBef>
              <a:buNone/>
            </a:pPr>
            <a:r>
              <a:rPr lang="en-US">
                <a:latin typeface="Source Sans Pro"/>
                <a:ea typeface="Source Sans Pro"/>
              </a:rPr>
              <a:t>Simone Saldanha</a:t>
            </a:r>
          </a:p>
          <a:p>
            <a:pPr marL="0" indent="0">
              <a:lnSpc>
                <a:spcPct val="100000"/>
              </a:lnSpc>
              <a:spcBef>
                <a:spcPts val="0"/>
              </a:spcBef>
              <a:buNone/>
            </a:pPr>
            <a:r>
              <a:rPr lang="en-US" sz="1800" b="1">
                <a:solidFill>
                  <a:srgbClr val="737577"/>
                </a:solidFill>
                <a:latin typeface="Source Sans Pro"/>
                <a:ea typeface="Source Sans Pro"/>
              </a:rPr>
              <a:t>Design Researcher</a:t>
            </a:r>
            <a:endParaRPr lang="en-US" b="1">
              <a:solidFill>
                <a:srgbClr val="737577"/>
              </a:solidFill>
              <a:latin typeface="Source Sans Pro"/>
              <a:ea typeface="Source Sans Pro"/>
            </a:endParaRPr>
          </a:p>
          <a:p>
            <a:pPr marL="0" indent="0">
              <a:lnSpc>
                <a:spcPct val="100000"/>
              </a:lnSpc>
              <a:spcBef>
                <a:spcPts val="0"/>
              </a:spcBef>
              <a:buNone/>
            </a:pPr>
            <a:endParaRPr lang="en-US" sz="1800" b="1">
              <a:solidFill>
                <a:srgbClr val="737577"/>
              </a:solidFill>
              <a:latin typeface="Source Sans Pro"/>
              <a:ea typeface="Source Sans Pro"/>
            </a:endParaRPr>
          </a:p>
          <a:p>
            <a:pPr marL="0" indent="0">
              <a:lnSpc>
                <a:spcPct val="100000"/>
              </a:lnSpc>
              <a:spcBef>
                <a:spcPts val="0"/>
              </a:spcBef>
              <a:buNone/>
            </a:pPr>
            <a:r>
              <a:rPr lang="en-US">
                <a:latin typeface="Source Sans Pro"/>
                <a:ea typeface="Source Sans Pro"/>
              </a:rPr>
              <a:t>Paul Roberts</a:t>
            </a:r>
            <a:endParaRPr lang="en-US">
              <a:ea typeface="Source Sans Pro"/>
            </a:endParaRPr>
          </a:p>
          <a:p>
            <a:pPr marL="0" indent="0">
              <a:lnSpc>
                <a:spcPct val="100000"/>
              </a:lnSpc>
              <a:spcBef>
                <a:spcPts val="0"/>
              </a:spcBef>
              <a:buNone/>
            </a:pPr>
            <a:r>
              <a:rPr lang="en-US" sz="1800" b="1">
                <a:solidFill>
                  <a:srgbClr val="737577"/>
                </a:solidFill>
                <a:latin typeface="Source Sans Pro"/>
                <a:ea typeface="Source Sans Pro"/>
              </a:rPr>
              <a:t>Design Strategist</a:t>
            </a:r>
            <a:endParaRPr lang="en-US">
              <a:ea typeface="Source Sans Pro"/>
            </a:endParaRP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4</a:t>
            </a:fld>
            <a:endParaRPr lang="en-US"/>
          </a:p>
        </p:txBody>
      </p:sp>
      <p:sp>
        <p:nvSpPr>
          <p:cNvPr id="5" name="Content Placeholder 2">
            <a:extLst>
              <a:ext uri="{FF2B5EF4-FFF2-40B4-BE49-F238E27FC236}">
                <a16:creationId xmlns:a16="http://schemas.microsoft.com/office/drawing/2014/main" id="{4CE34C2B-CF52-A594-F3D6-C2D646EA8242}"/>
              </a:ext>
              <a:ext uri="{C183D7F6-B498-43B3-948B-1728B52AA6E4}">
                <adec:decorative xmlns:adec="http://schemas.microsoft.com/office/drawing/2017/decorative" val="1"/>
              </a:ext>
            </a:extLst>
          </p:cNvPr>
          <p:cNvSpPr txBox="1">
            <a:spLocks/>
          </p:cNvSpPr>
          <p:nvPr/>
        </p:nvSpPr>
        <p:spPr>
          <a:xfrm>
            <a:off x="686260" y="1873617"/>
            <a:ext cx="4909458" cy="358140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Source Sans Pro" panose="020B0503030403020204"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b="0" i="0" kern="1200">
                <a:solidFill>
                  <a:schemeClr val="tx1"/>
                </a:solidFill>
                <a:latin typeface="Source Sans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ource Sans Pro" panose="020B0503030403020204" pitchFamily="34" charset="0"/>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b="0" i="0" kern="1200">
                <a:solidFill>
                  <a:schemeClr val="tx1"/>
                </a:solidFill>
                <a:latin typeface="Source Sans Pro" panose="020B0503030403020204" pitchFamily="34" charset="0"/>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b="0" i="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pPr>
            <a:endParaRPr lang="en-US">
              <a:ea typeface="Source Sans Pro"/>
            </a:endParaRPr>
          </a:p>
        </p:txBody>
      </p:sp>
    </p:spTree>
    <p:extLst>
      <p:ext uri="{BB962C8B-B14F-4D97-AF65-F5344CB8AC3E}">
        <p14:creationId xmlns:p14="http://schemas.microsoft.com/office/powerpoint/2010/main" val="106601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E92C-4A4A-4F97-A535-5C09636691A3}"/>
              </a:ext>
            </a:extLst>
          </p:cNvPr>
          <p:cNvSpPr>
            <a:spLocks noGrp="1"/>
          </p:cNvSpPr>
          <p:nvPr>
            <p:ph type="title"/>
          </p:nvPr>
        </p:nvSpPr>
        <p:spPr/>
        <p:txBody>
          <a:bodyPr lIns="91440" tIns="45720" rIns="91440" bIns="45720" anchor="t"/>
          <a:lstStyle/>
          <a:p>
            <a:r>
              <a:rPr lang="en-US">
                <a:latin typeface="Source Sans Pro"/>
                <a:ea typeface="Source Sans Pro"/>
              </a:rPr>
              <a:t>Key Takeaways</a:t>
            </a:r>
            <a:endParaRPr lang="en-US"/>
          </a:p>
        </p:txBody>
      </p:sp>
      <p:sp>
        <p:nvSpPr>
          <p:cNvPr id="3" name="Content Placeholder 2">
            <a:extLst>
              <a:ext uri="{FF2B5EF4-FFF2-40B4-BE49-F238E27FC236}">
                <a16:creationId xmlns:a16="http://schemas.microsoft.com/office/drawing/2014/main" id="{BAC9144F-E87F-E6FC-7002-AC6651B75AC2}"/>
              </a:ext>
            </a:extLst>
          </p:cNvPr>
          <p:cNvSpPr>
            <a:spLocks noGrp="1"/>
          </p:cNvSpPr>
          <p:nvPr>
            <p:ph idx="1"/>
          </p:nvPr>
        </p:nvSpPr>
        <p:spPr>
          <a:xfrm>
            <a:off x="685800" y="1947672"/>
            <a:ext cx="9339944" cy="3581400"/>
          </a:xfrm>
        </p:spPr>
        <p:txBody>
          <a:bodyPr lIns="91440" tIns="45720" rIns="91440" bIns="45720" anchor="t"/>
          <a:lstStyle/>
          <a:p>
            <a:pPr marL="514350" indent="-514350">
              <a:buAutoNum type="arabicPeriod"/>
            </a:pPr>
            <a:r>
              <a:rPr lang="en-US">
                <a:latin typeface="Source Sans Pro"/>
                <a:ea typeface="Source Sans Pro"/>
              </a:rPr>
              <a:t>Conducting inclusive design research requires a system of support, outreach, and approvals.</a:t>
            </a:r>
            <a:endParaRPr lang="en-US">
              <a:ea typeface="Source Sans Pro"/>
            </a:endParaRPr>
          </a:p>
          <a:p>
            <a:pPr marL="514350" indent="-514350">
              <a:buAutoNum type="arabicPeriod"/>
            </a:pPr>
            <a:r>
              <a:rPr lang="en-US">
                <a:latin typeface="Source Sans Pro"/>
                <a:ea typeface="Source Sans Pro"/>
              </a:rPr>
              <a:t>Examples and precedents are key to building your systems for inclusive design research. We'll share our process as one example.</a:t>
            </a:r>
            <a:endParaRPr lang="en-US">
              <a:ea typeface="Source Sans Pro"/>
            </a:endParaRPr>
          </a:p>
          <a:p>
            <a:pPr marL="514350" indent="-514350">
              <a:buAutoNum type="arabicPeriod"/>
            </a:pPr>
            <a:r>
              <a:rPr lang="en-US">
                <a:latin typeface="Source Sans Pro"/>
                <a:ea typeface="Source Sans Pro"/>
              </a:rPr>
              <a:t>Building an inclusive design research practice is an iterative process. It is important to make time and space to build your practice as you go.</a:t>
            </a:r>
          </a:p>
        </p:txBody>
      </p:sp>
      <p:sp>
        <p:nvSpPr>
          <p:cNvPr id="4" name="Slide Number Placeholder 3">
            <a:extLst>
              <a:ext uri="{FF2B5EF4-FFF2-40B4-BE49-F238E27FC236}">
                <a16:creationId xmlns:a16="http://schemas.microsoft.com/office/drawing/2014/main" id="{9BB98D66-9B69-84BC-8B1C-FB0012A2F207}"/>
              </a:ext>
            </a:extLst>
          </p:cNvPr>
          <p:cNvSpPr>
            <a:spLocks noGrp="1"/>
          </p:cNvSpPr>
          <p:nvPr>
            <p:ph type="sldNum" sz="quarter" idx="4"/>
          </p:nvPr>
        </p:nvSpPr>
        <p:spPr/>
        <p:txBody>
          <a:bodyPr/>
          <a:lstStyle/>
          <a:p>
            <a:fld id="{4A217ABC-3BCB-4F47-AC3C-9D5177951563}" type="slidenum">
              <a:rPr lang="en-US" smtClean="0"/>
              <a:pPr/>
              <a:t>5</a:t>
            </a:fld>
            <a:endParaRPr lang="en-US"/>
          </a:p>
        </p:txBody>
      </p:sp>
    </p:spTree>
    <p:extLst>
      <p:ext uri="{BB962C8B-B14F-4D97-AF65-F5344CB8AC3E}">
        <p14:creationId xmlns:p14="http://schemas.microsoft.com/office/powerpoint/2010/main" val="336273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E92C-4A4A-4F97-A535-5C09636691A3}"/>
              </a:ext>
            </a:extLst>
          </p:cNvPr>
          <p:cNvSpPr>
            <a:spLocks noGrp="1"/>
          </p:cNvSpPr>
          <p:nvPr>
            <p:ph type="title"/>
          </p:nvPr>
        </p:nvSpPr>
        <p:spPr/>
        <p:txBody>
          <a:bodyPr lIns="91440" tIns="45720" rIns="91440" bIns="45720" anchor="t"/>
          <a:lstStyle/>
          <a:p>
            <a:r>
              <a:rPr lang="en-US">
                <a:latin typeface="Source Sans Pro"/>
                <a:ea typeface="Source Sans Pro"/>
              </a:rPr>
              <a:t>Agenda</a:t>
            </a:r>
          </a:p>
        </p:txBody>
      </p:sp>
      <p:sp>
        <p:nvSpPr>
          <p:cNvPr id="3" name="Content Placeholder 2">
            <a:extLst>
              <a:ext uri="{FF2B5EF4-FFF2-40B4-BE49-F238E27FC236}">
                <a16:creationId xmlns:a16="http://schemas.microsoft.com/office/drawing/2014/main" id="{BAC9144F-E87F-E6FC-7002-AC6651B75AC2}"/>
              </a:ext>
            </a:extLst>
          </p:cNvPr>
          <p:cNvSpPr>
            <a:spLocks noGrp="1"/>
          </p:cNvSpPr>
          <p:nvPr>
            <p:ph idx="1"/>
          </p:nvPr>
        </p:nvSpPr>
        <p:spPr/>
        <p:txBody>
          <a:bodyPr lIns="91440" tIns="45720" rIns="91440" bIns="45720" anchor="t"/>
          <a:lstStyle/>
          <a:p>
            <a:pPr marL="514350" indent="-514350">
              <a:buAutoNum type="arabicPeriod"/>
            </a:pPr>
            <a:r>
              <a:rPr lang="en-US" b="1">
                <a:latin typeface="Source Sans Pro"/>
                <a:ea typeface="Source Sans Pro"/>
              </a:rPr>
              <a:t>Founding </a:t>
            </a:r>
            <a:r>
              <a:rPr lang="en-US">
                <a:latin typeface="Source Sans Pro"/>
                <a:ea typeface="Source Sans Pro"/>
              </a:rPr>
              <a:t>a Design Research Team</a:t>
            </a:r>
            <a:endParaRPr lang="en-US">
              <a:ea typeface="Source Sans Pro" panose="020B0503030403020204" pitchFamily="34" charset="0"/>
            </a:endParaRPr>
          </a:p>
          <a:p>
            <a:pPr marL="514350" indent="-514350">
              <a:buAutoNum type="arabicPeriod"/>
            </a:pPr>
            <a:r>
              <a:rPr lang="en-US" b="1">
                <a:latin typeface="Source Sans Pro"/>
                <a:ea typeface="Source Sans Pro"/>
              </a:rPr>
              <a:t>Centering </a:t>
            </a:r>
            <a:r>
              <a:rPr lang="en-US">
                <a:latin typeface="Source Sans Pro"/>
                <a:ea typeface="Source Sans Pro"/>
              </a:rPr>
              <a:t>the Early Career User</a:t>
            </a:r>
          </a:p>
          <a:p>
            <a:pPr marL="514350" indent="-514350">
              <a:buAutoNum type="arabicPeriod"/>
            </a:pPr>
            <a:r>
              <a:rPr lang="en-US" b="1">
                <a:latin typeface="Source Sans Pro"/>
                <a:ea typeface="Source Sans Pro"/>
              </a:rPr>
              <a:t>Conducting</a:t>
            </a:r>
            <a:r>
              <a:rPr lang="en-US">
                <a:latin typeface="Source Sans Pro"/>
                <a:ea typeface="Source Sans Pro"/>
              </a:rPr>
              <a:t> Inclusive Research</a:t>
            </a:r>
          </a:p>
        </p:txBody>
      </p:sp>
      <p:sp>
        <p:nvSpPr>
          <p:cNvPr id="4" name="Slide Number Placeholder 3">
            <a:extLst>
              <a:ext uri="{FF2B5EF4-FFF2-40B4-BE49-F238E27FC236}">
                <a16:creationId xmlns:a16="http://schemas.microsoft.com/office/drawing/2014/main" id="{9BB98D66-9B69-84BC-8B1C-FB0012A2F207}"/>
              </a:ext>
            </a:extLst>
          </p:cNvPr>
          <p:cNvSpPr>
            <a:spLocks noGrp="1"/>
          </p:cNvSpPr>
          <p:nvPr>
            <p:ph type="sldNum" sz="quarter" idx="4"/>
          </p:nvPr>
        </p:nvSpPr>
        <p:spPr/>
        <p:txBody>
          <a:bodyPr/>
          <a:lstStyle/>
          <a:p>
            <a:fld id="{4A217ABC-3BCB-4F47-AC3C-9D5177951563}" type="slidenum">
              <a:rPr lang="en-US" smtClean="0"/>
              <a:pPr/>
              <a:t>6</a:t>
            </a:fld>
            <a:endParaRPr lang="en-US"/>
          </a:p>
        </p:txBody>
      </p:sp>
    </p:spTree>
    <p:extLst>
      <p:ext uri="{BB962C8B-B14F-4D97-AF65-F5344CB8AC3E}">
        <p14:creationId xmlns:p14="http://schemas.microsoft.com/office/powerpoint/2010/main" val="352560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EA4AC7-0D95-976D-E6DA-089C0F1982A3}"/>
              </a:ext>
              <a:ext uri="{C183D7F6-B498-43B3-948B-1728B52AA6E4}">
                <adec:decorative xmlns:adec="http://schemas.microsoft.com/office/drawing/2017/decorative" val="1"/>
              </a:ext>
            </a:extLst>
          </p:cNvPr>
          <p:cNvSpPr/>
          <p:nvPr/>
        </p:nvSpPr>
        <p:spPr>
          <a:xfrm>
            <a:off x="152400" y="155864"/>
            <a:ext cx="11887200" cy="6016336"/>
          </a:xfrm>
          <a:prstGeom prst="rect">
            <a:avLst/>
          </a:prstGeom>
          <a:solidFill>
            <a:srgbClr val="073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85E92C-4A4A-4F97-A535-5C09636691A3}"/>
              </a:ext>
            </a:extLst>
          </p:cNvPr>
          <p:cNvSpPr>
            <a:spLocks noGrp="1"/>
          </p:cNvSpPr>
          <p:nvPr>
            <p:ph type="title"/>
          </p:nvPr>
        </p:nvSpPr>
        <p:spPr>
          <a:xfrm>
            <a:off x="647699" y="2559697"/>
            <a:ext cx="10616045" cy="1042416"/>
          </a:xfrm>
        </p:spPr>
        <p:txBody>
          <a:bodyPr lIns="91440" tIns="45720" rIns="91440" bIns="45720" anchor="t"/>
          <a:lstStyle/>
          <a:p>
            <a:pPr algn="ctr"/>
            <a:r>
              <a:rPr lang="en-US" sz="4800" dirty="0">
                <a:solidFill>
                  <a:schemeClr val="bg1"/>
                </a:solidFill>
                <a:latin typeface="Source Sans Pro"/>
                <a:ea typeface="Source Sans Pro"/>
                <a:cs typeface="Calibri"/>
              </a:rPr>
              <a:t>1 Founding</a:t>
            </a:r>
            <a:r>
              <a:rPr lang="en-US" sz="4800" b="0" dirty="0">
                <a:solidFill>
                  <a:schemeClr val="bg1"/>
                </a:solidFill>
                <a:latin typeface="Source Sans Pro"/>
                <a:ea typeface="Source Sans Pro"/>
                <a:cs typeface="Calibri"/>
              </a:rPr>
              <a:t> a Design Research Team</a:t>
            </a:r>
            <a:endParaRPr lang="en-US" sz="4800" dirty="0">
              <a:solidFill>
                <a:schemeClr val="bg1"/>
              </a:solidFill>
              <a:latin typeface="Source Sans Pro"/>
              <a:ea typeface="Source Sans Pro"/>
            </a:endParaRPr>
          </a:p>
        </p:txBody>
      </p:sp>
      <p:sp>
        <p:nvSpPr>
          <p:cNvPr id="4" name="Slide Number Placeholder 3">
            <a:extLst>
              <a:ext uri="{FF2B5EF4-FFF2-40B4-BE49-F238E27FC236}">
                <a16:creationId xmlns:a16="http://schemas.microsoft.com/office/drawing/2014/main" id="{9BB98D66-9B69-84BC-8B1C-FB0012A2F207}"/>
              </a:ext>
            </a:extLst>
          </p:cNvPr>
          <p:cNvSpPr>
            <a:spLocks noGrp="1"/>
          </p:cNvSpPr>
          <p:nvPr>
            <p:ph type="sldNum" sz="quarter" idx="4"/>
          </p:nvPr>
        </p:nvSpPr>
        <p:spPr/>
        <p:txBody>
          <a:bodyPr/>
          <a:lstStyle/>
          <a:p>
            <a:fld id="{4A217ABC-3BCB-4F47-AC3C-9D5177951563}" type="slidenum">
              <a:rPr lang="en-US" smtClean="0"/>
              <a:pPr/>
              <a:t>7</a:t>
            </a:fld>
            <a:endParaRPr lang="en-US" dirty="0"/>
          </a:p>
        </p:txBody>
      </p:sp>
    </p:spTree>
    <p:extLst>
      <p:ext uri="{BB962C8B-B14F-4D97-AF65-F5344CB8AC3E}">
        <p14:creationId xmlns:p14="http://schemas.microsoft.com/office/powerpoint/2010/main" val="22317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ea typeface="Source Sans Pro"/>
              </a:rPr>
              <a:t>A New Design Research Team</a:t>
            </a:r>
            <a:br>
              <a:rPr lang="en-US">
                <a:ea typeface="Source Sans Pro"/>
              </a:rPr>
            </a:br>
            <a:r>
              <a:rPr lang="en-US" b="0">
                <a:latin typeface="Source Sans Pro"/>
                <a:ea typeface="Source Sans Pro"/>
              </a:rPr>
              <a:t>Early 2022</a:t>
            </a:r>
            <a:br>
              <a:rPr lang="en-US"/>
            </a:br>
            <a:endParaRPr lang="en-US"/>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8</a:t>
            </a:fld>
            <a:endParaRPr lang="en-US"/>
          </a:p>
        </p:txBody>
      </p:sp>
      <p:sp>
        <p:nvSpPr>
          <p:cNvPr id="6" name="TextBox 5">
            <a:extLst>
              <a:ext uri="{FF2B5EF4-FFF2-40B4-BE49-F238E27FC236}">
                <a16:creationId xmlns:a16="http://schemas.microsoft.com/office/drawing/2014/main" id="{9B5E73F8-AA62-F673-BBC6-B19E22C7808F}"/>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ea typeface="+mn-lt"/>
                <a:cs typeface="+mn-lt"/>
              </a:rPr>
              <a:t>1 Founding</a:t>
            </a:r>
            <a:endParaRPr lang="en-US" b="1">
              <a:ea typeface="Source Sans Pro"/>
            </a:endParaRPr>
          </a:p>
        </p:txBody>
      </p:sp>
      <p:sp>
        <p:nvSpPr>
          <p:cNvPr id="12" name="TextBox 11">
            <a:extLst>
              <a:ext uri="{FF2B5EF4-FFF2-40B4-BE49-F238E27FC236}">
                <a16:creationId xmlns:a16="http://schemas.microsoft.com/office/drawing/2014/main" id="{5324DBA8-AA92-6A68-B8DA-CCFED1295BDD}"/>
              </a:ext>
            </a:extLst>
          </p:cNvPr>
          <p:cNvSpPr txBox="1"/>
          <p:nvPr/>
        </p:nvSpPr>
        <p:spPr>
          <a:xfrm>
            <a:off x="3851671" y="1993195"/>
            <a:ext cx="190228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737577"/>
                </a:solidFill>
              </a:rPr>
              <a:t>Product Teams</a:t>
            </a:r>
            <a:endParaRPr lang="en-US" b="1">
              <a:solidFill>
                <a:srgbClr val="737577"/>
              </a:solidFill>
              <a:ea typeface="Source Sans Pro"/>
            </a:endParaRPr>
          </a:p>
        </p:txBody>
      </p:sp>
      <p:sp>
        <p:nvSpPr>
          <p:cNvPr id="18" name="TextBox 17">
            <a:extLst>
              <a:ext uri="{FF2B5EF4-FFF2-40B4-BE49-F238E27FC236}">
                <a16:creationId xmlns:a16="http://schemas.microsoft.com/office/drawing/2014/main" id="{ADBAB03D-1824-6A82-0D6B-7914CFF6FFDB}"/>
              </a:ext>
            </a:extLst>
          </p:cNvPr>
          <p:cNvSpPr txBox="1"/>
          <p:nvPr/>
        </p:nvSpPr>
        <p:spPr>
          <a:xfrm>
            <a:off x="6679406" y="1986281"/>
            <a:ext cx="1575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22A0D2"/>
                </a:solidFill>
              </a:rPr>
              <a:t>Design Team</a:t>
            </a:r>
            <a:endParaRPr lang="en-US">
              <a:solidFill>
                <a:srgbClr val="22A0D2"/>
              </a:solidFill>
              <a:ea typeface="Source Sans Pro"/>
            </a:endParaRPr>
          </a:p>
        </p:txBody>
      </p:sp>
      <p:grpSp>
        <p:nvGrpSpPr>
          <p:cNvPr id="3" name="Group 2" descr="Venn Diagram with a grey translucent circle on the left representing USAJOBS Product Teams and a light blue translucent circle on the right representing the USAJOBS Design Team.">
            <a:extLst>
              <a:ext uri="{FF2B5EF4-FFF2-40B4-BE49-F238E27FC236}">
                <a16:creationId xmlns:a16="http://schemas.microsoft.com/office/drawing/2014/main" id="{E28FE3B3-BB69-898F-DC93-F0D8D757A829}"/>
              </a:ext>
            </a:extLst>
          </p:cNvPr>
          <p:cNvGrpSpPr/>
          <p:nvPr/>
        </p:nvGrpSpPr>
        <p:grpSpPr>
          <a:xfrm>
            <a:off x="3131343" y="2494359"/>
            <a:ext cx="6012656" cy="3345656"/>
            <a:chOff x="3131343" y="2494359"/>
            <a:chExt cx="6012656" cy="3345656"/>
          </a:xfrm>
        </p:grpSpPr>
        <p:sp>
          <p:nvSpPr>
            <p:cNvPr id="10" name="Oval 9" descr="Grey translucent circle representing the USAJOBS Product teams. Circle makes up the left half of a Venn Diagram." title="Product Teams">
              <a:extLst>
                <a:ext uri="{FF2B5EF4-FFF2-40B4-BE49-F238E27FC236}">
                  <a16:creationId xmlns:a16="http://schemas.microsoft.com/office/drawing/2014/main" id="{EE85A564-2C22-85CF-6F8A-B6F2E9A2B0C0}"/>
                </a:ext>
              </a:extLst>
            </p:cNvPr>
            <p:cNvSpPr/>
            <p:nvPr/>
          </p:nvSpPr>
          <p:spPr>
            <a:xfrm>
              <a:off x="3131343" y="2494359"/>
              <a:ext cx="3345656" cy="3345656"/>
            </a:xfrm>
            <a:prstGeom prst="ellipse">
              <a:avLst/>
            </a:prstGeom>
            <a:solidFill>
              <a:srgbClr val="73757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1" name="Oval 10" descr="Light blue translucent circle representing the USAJOBS Design Team. Circle makes up the right half of a Venn Diagram." title="Design Team">
              <a:extLst>
                <a:ext uri="{FF2B5EF4-FFF2-40B4-BE49-F238E27FC236}">
                  <a16:creationId xmlns:a16="http://schemas.microsoft.com/office/drawing/2014/main" id="{629544CE-2188-1DD2-349A-CBDEF4D2EBD4}"/>
                </a:ext>
              </a:extLst>
            </p:cNvPr>
            <p:cNvSpPr/>
            <p:nvPr/>
          </p:nvSpPr>
          <p:spPr>
            <a:xfrm>
              <a:off x="5798343" y="2494359"/>
              <a:ext cx="3345656" cy="3345656"/>
            </a:xfrm>
            <a:prstGeom prst="ellipse">
              <a:avLst/>
            </a:prstGeom>
            <a:solidFill>
              <a:srgbClr val="22A0D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spTree>
    <p:extLst>
      <p:ext uri="{BB962C8B-B14F-4D97-AF65-F5344CB8AC3E}">
        <p14:creationId xmlns:p14="http://schemas.microsoft.com/office/powerpoint/2010/main" val="283530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09-06B3-38C8-5132-56E21D6F66ED}"/>
              </a:ext>
            </a:extLst>
          </p:cNvPr>
          <p:cNvSpPr>
            <a:spLocks noGrp="1"/>
          </p:cNvSpPr>
          <p:nvPr>
            <p:ph type="title"/>
          </p:nvPr>
        </p:nvSpPr>
        <p:spPr/>
        <p:txBody>
          <a:bodyPr lIns="91440" tIns="45720" rIns="91440" bIns="45720" anchor="t"/>
          <a:lstStyle/>
          <a:p>
            <a:r>
              <a:rPr lang="en-US">
                <a:latin typeface="Source Sans Pro"/>
                <a:ea typeface="Source Sans Pro"/>
              </a:rPr>
              <a:t>A New Design Research Team</a:t>
            </a:r>
            <a:br>
              <a:rPr lang="en-US">
                <a:latin typeface="Source Sans Pro"/>
                <a:ea typeface="Source Sans Pro"/>
              </a:rPr>
            </a:br>
            <a:r>
              <a:rPr lang="en-US" b="0">
                <a:latin typeface="Source Sans Pro"/>
                <a:ea typeface="Source Sans Pro"/>
              </a:rPr>
              <a:t>Today</a:t>
            </a:r>
          </a:p>
        </p:txBody>
      </p:sp>
      <p:sp>
        <p:nvSpPr>
          <p:cNvPr id="4" name="Slide Number Placeholder 3">
            <a:extLst>
              <a:ext uri="{FF2B5EF4-FFF2-40B4-BE49-F238E27FC236}">
                <a16:creationId xmlns:a16="http://schemas.microsoft.com/office/drawing/2014/main" id="{2954668D-5227-4682-27CA-5EC2FC503BA8}"/>
              </a:ext>
              <a:ext uri="{C183D7F6-B498-43B3-948B-1728B52AA6E4}">
                <adec:decorative xmlns:adec="http://schemas.microsoft.com/office/drawing/2017/decorative" val="1"/>
              </a:ext>
            </a:extLst>
          </p:cNvPr>
          <p:cNvSpPr>
            <a:spLocks noGrp="1"/>
          </p:cNvSpPr>
          <p:nvPr>
            <p:ph type="sldNum" sz="quarter" idx="4"/>
          </p:nvPr>
        </p:nvSpPr>
        <p:spPr/>
        <p:txBody>
          <a:bodyPr/>
          <a:lstStyle/>
          <a:p>
            <a:fld id="{4A217ABC-3BCB-4F47-AC3C-9D5177951563}" type="slidenum">
              <a:rPr lang="en-US" smtClean="0"/>
              <a:pPr/>
              <a:t>9</a:t>
            </a:fld>
            <a:endParaRPr lang="en-US"/>
          </a:p>
        </p:txBody>
      </p:sp>
      <p:grpSp>
        <p:nvGrpSpPr>
          <p:cNvPr id="3" name="Group 2" descr="Updated Venn Diagram with 3 circles: USAJOBS Product Teams circle on left overlaps larger circle on right for USAJOBS Design Team. Smaller circle for Team Discovery fits inside Design Team circle but doesn’t overlap Product Team circle.">
            <a:extLst>
              <a:ext uri="{FF2B5EF4-FFF2-40B4-BE49-F238E27FC236}">
                <a16:creationId xmlns:a16="http://schemas.microsoft.com/office/drawing/2014/main" id="{9250D5AC-1215-645B-7A7B-64C3B51963D2}"/>
              </a:ext>
            </a:extLst>
          </p:cNvPr>
          <p:cNvGrpSpPr/>
          <p:nvPr/>
        </p:nvGrpSpPr>
        <p:grpSpPr>
          <a:xfrm>
            <a:off x="3131343" y="1434703"/>
            <a:ext cx="7072312" cy="4405312"/>
            <a:chOff x="3131343" y="1434703"/>
            <a:chExt cx="7072312" cy="4405312"/>
          </a:xfrm>
        </p:grpSpPr>
        <p:sp>
          <p:nvSpPr>
            <p:cNvPr id="25" name="Oval 24">
              <a:extLst>
                <a:ext uri="{FF2B5EF4-FFF2-40B4-BE49-F238E27FC236}">
                  <a16:creationId xmlns:a16="http://schemas.microsoft.com/office/drawing/2014/main" id="{4B20605B-4F29-4677-98FF-5F3BA4944822}"/>
                </a:ext>
              </a:extLst>
            </p:cNvPr>
            <p:cNvSpPr/>
            <p:nvPr/>
          </p:nvSpPr>
          <p:spPr>
            <a:xfrm>
              <a:off x="5798343" y="1434703"/>
              <a:ext cx="4405312" cy="4393406"/>
            </a:xfrm>
            <a:prstGeom prst="ellipse">
              <a:avLst/>
            </a:prstGeom>
            <a:solidFill>
              <a:srgbClr val="22A0D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9A9DD-095C-40A1-3200-63D940EBA2B9}"/>
                </a:ext>
              </a:extLst>
            </p:cNvPr>
            <p:cNvSpPr txBox="1"/>
            <p:nvPr/>
          </p:nvSpPr>
          <p:spPr>
            <a:xfrm>
              <a:off x="3851671" y="1993195"/>
              <a:ext cx="190228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737577"/>
                  </a:solidFill>
                </a:rPr>
                <a:t>Product Teams</a:t>
              </a:r>
              <a:endParaRPr lang="en-US" b="1">
                <a:solidFill>
                  <a:srgbClr val="737577"/>
                </a:solidFill>
                <a:ea typeface="Source Sans Pro"/>
              </a:endParaRPr>
            </a:p>
          </p:txBody>
        </p:sp>
        <p:sp>
          <p:nvSpPr>
            <p:cNvPr id="24" name="Oval 23">
              <a:extLst>
                <a:ext uri="{FF2B5EF4-FFF2-40B4-BE49-F238E27FC236}">
                  <a16:creationId xmlns:a16="http://schemas.microsoft.com/office/drawing/2014/main" id="{19AFB5B7-D6DA-93C6-1791-D30784A96156}"/>
                </a:ext>
              </a:extLst>
            </p:cNvPr>
            <p:cNvSpPr/>
            <p:nvPr/>
          </p:nvSpPr>
          <p:spPr>
            <a:xfrm>
              <a:off x="3131343" y="2494359"/>
              <a:ext cx="3345656" cy="3345656"/>
            </a:xfrm>
            <a:prstGeom prst="ellipse">
              <a:avLst/>
            </a:prstGeom>
            <a:solidFill>
              <a:srgbClr val="73757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D401383-7C3E-1796-8656-8A1D0CAD23CB}"/>
                </a:ext>
              </a:extLst>
            </p:cNvPr>
            <p:cNvSpPr/>
            <p:nvPr/>
          </p:nvSpPr>
          <p:spPr>
            <a:xfrm>
              <a:off x="7584279" y="2839641"/>
              <a:ext cx="2345532" cy="2345532"/>
            </a:xfrm>
            <a:prstGeom prst="ellipse">
              <a:avLst/>
            </a:prstGeom>
            <a:solidFill>
              <a:srgbClr val="D14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FDE55DE-A309-DB78-5D83-39C1D2CE3C08}"/>
                </a:ext>
              </a:extLst>
            </p:cNvPr>
            <p:cNvSpPr txBox="1"/>
            <p:nvPr/>
          </p:nvSpPr>
          <p:spPr>
            <a:xfrm>
              <a:off x="6679406" y="1986281"/>
              <a:ext cx="1575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FFFF"/>
                  </a:solidFill>
                </a:rPr>
                <a:t>Design Team</a:t>
              </a:r>
              <a:endParaRPr lang="en-US">
                <a:solidFill>
                  <a:srgbClr val="FFFFFF"/>
                </a:solidFill>
                <a:ea typeface="Source Sans Pro"/>
              </a:endParaRPr>
            </a:p>
          </p:txBody>
        </p:sp>
        <p:sp>
          <p:nvSpPr>
            <p:cNvPr id="5" name="TextBox 4">
              <a:extLst>
                <a:ext uri="{FF2B5EF4-FFF2-40B4-BE49-F238E27FC236}">
                  <a16:creationId xmlns:a16="http://schemas.microsoft.com/office/drawing/2014/main" id="{D7587873-0A8C-E008-EA85-4D399F95479F}"/>
                </a:ext>
              </a:extLst>
            </p:cNvPr>
            <p:cNvSpPr txBox="1"/>
            <p:nvPr/>
          </p:nvSpPr>
          <p:spPr>
            <a:xfrm>
              <a:off x="7823020" y="3823498"/>
              <a:ext cx="1864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FFFF"/>
                  </a:solidFill>
                </a:rPr>
                <a:t>Team Discovery</a:t>
              </a:r>
              <a:endParaRPr lang="en-US">
                <a:solidFill>
                  <a:srgbClr val="FFFFFF"/>
                </a:solidFill>
              </a:endParaRPr>
            </a:p>
          </p:txBody>
        </p:sp>
      </p:grpSp>
      <p:sp>
        <p:nvSpPr>
          <p:cNvPr id="7" name="TextBox 6">
            <a:extLst>
              <a:ext uri="{FF2B5EF4-FFF2-40B4-BE49-F238E27FC236}">
                <a16:creationId xmlns:a16="http://schemas.microsoft.com/office/drawing/2014/main" id="{9FC46E19-4CC1-16E5-BD57-9F6D348752AE}"/>
              </a:ext>
              <a:ext uri="{C183D7F6-B498-43B3-948B-1728B52AA6E4}">
                <adec:decorative xmlns:adec="http://schemas.microsoft.com/office/drawing/2017/decorative" val="1"/>
              </a:ext>
            </a:extLst>
          </p:cNvPr>
          <p:cNvSpPr txBox="1"/>
          <p:nvPr/>
        </p:nvSpPr>
        <p:spPr>
          <a:xfrm>
            <a:off x="9372600" y="97199"/>
            <a:ext cx="2743899" cy="369332"/>
          </a:xfrm>
          <a:prstGeom prst="rect">
            <a:avLst/>
          </a:prstGeom>
          <a:noFill/>
        </p:spPr>
        <p:txBody>
          <a:bodyPr wrap="square" lIns="91440" tIns="45720" rIns="91440" bIns="45720" anchor="t">
            <a:spAutoFit/>
          </a:bodyPr>
          <a:lstStyle/>
          <a:p>
            <a:pPr algn="r"/>
            <a:r>
              <a:rPr lang="en-US" b="1">
                <a:ea typeface="+mn-lt"/>
                <a:cs typeface="+mn-lt"/>
              </a:rPr>
              <a:t>1 Founding</a:t>
            </a:r>
            <a:endParaRPr lang="en-US" b="1">
              <a:ea typeface="Source Sans Pro"/>
            </a:endParaRPr>
          </a:p>
        </p:txBody>
      </p:sp>
    </p:spTree>
    <p:extLst>
      <p:ext uri="{BB962C8B-B14F-4D97-AF65-F5344CB8AC3E}">
        <p14:creationId xmlns:p14="http://schemas.microsoft.com/office/powerpoint/2010/main" val="1140777647"/>
      </p:ext>
    </p:extLst>
  </p:cSld>
  <p:clrMapOvr>
    <a:masterClrMapping/>
  </p:clrMapOvr>
</p:sld>
</file>

<file path=ppt/theme/theme1.xml><?xml version="1.0" encoding="utf-8"?>
<a:theme xmlns:a="http://schemas.openxmlformats.org/drawingml/2006/main" name="1.0 - Slide Master -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change tes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OPM PPT Template" id="{285E9C09-A932-459B-8068-5CAA54AC44EB}" vid="{E9BABD68-1FED-43DF-A588-D928C1A05A26}"/>
    </a:ext>
  </a:extLst>
</a:theme>
</file>

<file path=ppt/theme/theme2.xml><?xml version="1.0" encoding="utf-8"?>
<a:theme xmlns:a="http://schemas.openxmlformats.org/drawingml/2006/main" name="2.0 - Slide Master -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change tes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OPM PPT Template" id="{285E9C09-A932-459B-8068-5CAA54AC44EB}" vid="{86551141-E4A8-4F31-9DF5-9F4BF576EBB8}"/>
    </a:ext>
  </a:extLst>
</a:theme>
</file>

<file path=ppt/theme/theme3.xml><?xml version="1.0" encoding="utf-8"?>
<a:theme xmlns:a="http://schemas.openxmlformats.org/drawingml/2006/main" name="3.0 - Slide Master - End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change tes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OPM PPT Template" id="{285E9C09-A932-459B-8068-5CAA54AC44EB}" vid="{C1F0C3B6-8DBE-43B4-ACB4-47873D4E18D2}"/>
    </a:ext>
  </a:extLst>
</a:theme>
</file>

<file path=ppt/theme/theme4.xml><?xml version="1.0" encoding="utf-8"?>
<a:theme xmlns:a="http://schemas.openxmlformats.org/drawingml/2006/main" name="4.0 - Content Slide Master - 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change tes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OPM PPT Template" id="{285E9C09-A932-459B-8068-5CAA54AC44EB}" vid="{B425C2F3-D70C-438F-A53B-04A9821BFE3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OPM PPT Template (1)</Template>
  <TotalTime>0</TotalTime>
  <Words>1070</Words>
  <Application>Microsoft Office PowerPoint</Application>
  <PresentationFormat>Widescreen</PresentationFormat>
  <Paragraphs>260</Paragraphs>
  <Slides>25</Slides>
  <Notes>25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25</vt:i4>
      </vt:variant>
    </vt:vector>
  </HeadingPairs>
  <TitlesOfParts>
    <vt:vector size="34" baseType="lpstr">
      <vt:lpstr>Arial</vt:lpstr>
      <vt:lpstr>Calibri</vt:lpstr>
      <vt:lpstr>Courier New</vt:lpstr>
      <vt:lpstr>Source Sans Pro</vt:lpstr>
      <vt:lpstr>Source Sans Pro Semibold</vt:lpstr>
      <vt:lpstr>1.0 - Slide Master - Title</vt:lpstr>
      <vt:lpstr>2.0 - Slide Master - Content</vt:lpstr>
      <vt:lpstr>3.0 - Slide Master - End Content</vt:lpstr>
      <vt:lpstr>4.0 - Content Slide Master - Blank</vt:lpstr>
      <vt:lpstr>Title</vt:lpstr>
      <vt:lpstr>Introductions</vt:lpstr>
      <vt:lpstr>Who We Are</vt:lpstr>
      <vt:lpstr>Project Team </vt:lpstr>
      <vt:lpstr>Key Takeaways</vt:lpstr>
      <vt:lpstr>Agenda</vt:lpstr>
      <vt:lpstr>1 Founding a Design Research Team</vt:lpstr>
      <vt:lpstr>A New Design Research Team Early 2022 </vt:lpstr>
      <vt:lpstr>A New Design Research Team Today</vt:lpstr>
      <vt:lpstr>Establishing an Inclusive Practice</vt:lpstr>
      <vt:lpstr>2 Centering the Early Career User</vt:lpstr>
      <vt:lpstr>Using Human-Centered Design with the Lab</vt:lpstr>
      <vt:lpstr>Opportunity: Strengthening Federal Workforce </vt:lpstr>
      <vt:lpstr>Goal and Approach</vt:lpstr>
      <vt:lpstr>The Right User</vt:lpstr>
      <vt:lpstr>Project Timeline</vt:lpstr>
      <vt:lpstr>Initial Insights</vt:lpstr>
      <vt:lpstr>3 Conducting Inclusive Research</vt:lpstr>
      <vt:lpstr>Setting up Interviews with the Public</vt:lpstr>
      <vt:lpstr>What We Needed</vt:lpstr>
      <vt:lpstr>Casting a Wide Net PRA Clearance + ICR Approval  </vt:lpstr>
      <vt:lpstr>Casting a Wide Net Participation Incentives</vt:lpstr>
      <vt:lpstr>Casting a Wide Net Recruitment Channels</vt:lpstr>
      <vt:lpstr>Treat the Project like a Prototype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2023-06-06T18:13:07Z</dcterms:created>
  <dcterms:modified xsi:type="dcterms:W3CDTF">2023-06-06T18:13:48Z</dcterms:modified>
  <cp:category/>
</cp:coreProperties>
</file>