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4"/>
    <p:sldMasterId id="2147483943" r:id="rId5"/>
  </p:sldMasterIdLst>
  <p:notesMasterIdLst>
    <p:notesMasterId r:id="rId22"/>
  </p:notesMasterIdLst>
  <p:sldIdLst>
    <p:sldId id="262" r:id="rId6"/>
    <p:sldId id="2144867269" r:id="rId7"/>
    <p:sldId id="2144867268" r:id="rId8"/>
    <p:sldId id="2144867270" r:id="rId9"/>
    <p:sldId id="2144867265" r:id="rId10"/>
    <p:sldId id="2144867264" r:id="rId11"/>
    <p:sldId id="2144867276" r:id="rId12"/>
    <p:sldId id="2144867260" r:id="rId13"/>
    <p:sldId id="2144867271" r:id="rId14"/>
    <p:sldId id="2144867272" r:id="rId15"/>
    <p:sldId id="2144867184" r:id="rId16"/>
    <p:sldId id="2144867273" r:id="rId17"/>
    <p:sldId id="2144867189" r:id="rId18"/>
    <p:sldId id="839" r:id="rId19"/>
    <p:sldId id="2144867274" r:id="rId20"/>
    <p:sldId id="2144867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ilton, Christopher" initials="HC" lastIdx="57" clrIdx="0">
    <p:extLst>
      <p:ext uri="{19B8F6BF-5375-455C-9EA6-DF929625EA0E}">
        <p15:presenceInfo xmlns:p15="http://schemas.microsoft.com/office/powerpoint/2012/main" userId="S::chrhamilton@deloitte.com::e606fd8d-f7a8-4521-94cb-f429d4b64cd7" providerId="AD"/>
      </p:ext>
    </p:extLst>
  </p:cmAuthor>
  <p:cmAuthor id="2" name="Thomas, Kristi" initials="TK" lastIdx="3" clrIdx="1">
    <p:extLst>
      <p:ext uri="{19B8F6BF-5375-455C-9EA6-DF929625EA0E}">
        <p15:presenceInfo xmlns:p15="http://schemas.microsoft.com/office/powerpoint/2012/main" userId="S::krithomas@deloitte.com::ef2066fc-43c4-47d3-a2c9-bd765f0eac3a" providerId="AD"/>
      </p:ext>
    </p:extLst>
  </p:cmAuthor>
  <p:cmAuthor id="3" name="Christopher M. Moore" initials="CMM" lastIdx="7" clrIdx="2">
    <p:extLst>
      <p:ext uri="{19B8F6BF-5375-455C-9EA6-DF929625EA0E}">
        <p15:presenceInfo xmlns:p15="http://schemas.microsoft.com/office/powerpoint/2012/main" userId="S::Christopher.Moore@fiscal.treasury.gov::80e4a873-434a-4e3f-af0e-2d81c326d12a" providerId="AD"/>
      </p:ext>
    </p:extLst>
  </p:cmAuthor>
  <p:cmAuthor id="4" name="Jesrael Lopez-Rosario" initials="JL" lastIdx="1" clrIdx="3">
    <p:extLst>
      <p:ext uri="{19B8F6BF-5375-455C-9EA6-DF929625EA0E}">
        <p15:presenceInfo xmlns:p15="http://schemas.microsoft.com/office/powerpoint/2012/main" userId="S-1-5-21-3265410665-4112887084-1777731901-82572" providerId="AD"/>
      </p:ext>
    </p:extLst>
  </p:cmAuthor>
  <p:cmAuthor id="5" name="Kerr, Dandridge" initials="KD" lastIdx="6" clrIdx="4">
    <p:extLst>
      <p:ext uri="{19B8F6BF-5375-455C-9EA6-DF929625EA0E}">
        <p15:presenceInfo xmlns:p15="http://schemas.microsoft.com/office/powerpoint/2012/main" userId="S::dkerr@deloitte.com::459d8f2a-afc6-4677-8739-8b7ef6ff9db2" providerId="AD"/>
      </p:ext>
    </p:extLst>
  </p:cmAuthor>
  <p:cmAuthor id="6" name="cgood003" initials="c" lastIdx="1" clrIdx="5">
    <p:extLst>
      <p:ext uri="{19B8F6BF-5375-455C-9EA6-DF929625EA0E}">
        <p15:presenceInfo xmlns:p15="http://schemas.microsoft.com/office/powerpoint/2012/main" userId="S::cindy.good@fiscal.treasury.gov::3e189c8f-c4d5-4165-a22c-d5f76844d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856"/>
    <a:srgbClr val="6ABEBA"/>
    <a:srgbClr val="DEEBF7"/>
    <a:srgbClr val="333F50"/>
    <a:srgbClr val="00ADEF"/>
    <a:srgbClr val="86BC25"/>
    <a:srgbClr val="009A44"/>
    <a:srgbClr val="00A3E0"/>
    <a:srgbClr val="86F2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FA249-ECAF-4901-9F65-49441C3406F0}" v="2" dt="2022-03-22T14:33:09.302"/>
    <p1510:client id="{1CAC7562-641B-3D77-A9E1-7A6F8DC0B2BA}" v="4" dt="2022-03-22T14:23:57.083"/>
  </p1510:revLst>
</p1510:revInfo>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86378" autoAdjust="0"/>
  </p:normalViewPr>
  <p:slideViewPr>
    <p:cSldViewPr snapToGrid="0">
      <p:cViewPr varScale="1">
        <p:scale>
          <a:sx n="95" d="100"/>
          <a:sy n="95" d="100"/>
        </p:scale>
        <p:origin x="11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91F0-C3C2-4089-8A7B-D5B0A34D296F}"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4019E-7396-4362-9718-9DCC62486748}" type="slidenum">
              <a:rPr lang="en-US" smtClean="0"/>
              <a:t>‹#›</a:t>
            </a:fld>
            <a:endParaRPr lang="en-US"/>
          </a:p>
        </p:txBody>
      </p:sp>
    </p:spTree>
    <p:extLst>
      <p:ext uri="{BB962C8B-B14F-4D97-AF65-F5344CB8AC3E}">
        <p14:creationId xmlns:p14="http://schemas.microsoft.com/office/powerpoint/2010/main" val="227037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CD279-FA99-45DB-B7EA-8E36C42DF23C}" type="slidenum">
              <a:rPr lang="en-US" smtClean="0"/>
              <a:t>1</a:t>
            </a:fld>
            <a:endParaRPr lang="en-US"/>
          </a:p>
        </p:txBody>
      </p:sp>
    </p:spTree>
    <p:extLst>
      <p:ext uri="{BB962C8B-B14F-4D97-AF65-F5344CB8AC3E}">
        <p14:creationId xmlns:p14="http://schemas.microsoft.com/office/powerpoint/2010/main" val="363164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10</a:t>
            </a:fld>
            <a:endParaRPr lang="en-US"/>
          </a:p>
        </p:txBody>
      </p:sp>
    </p:spTree>
    <p:extLst>
      <p:ext uri="{BB962C8B-B14F-4D97-AF65-F5344CB8AC3E}">
        <p14:creationId xmlns:p14="http://schemas.microsoft.com/office/powerpoint/2010/main" val="33748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11</a:t>
            </a:fld>
            <a:endParaRPr lang="en-US"/>
          </a:p>
        </p:txBody>
      </p:sp>
    </p:spTree>
    <p:extLst>
      <p:ext uri="{BB962C8B-B14F-4D97-AF65-F5344CB8AC3E}">
        <p14:creationId xmlns:p14="http://schemas.microsoft.com/office/powerpoint/2010/main" val="339652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 marR="0" lvl="0" algn="l" defTabSz="914400" rtl="0" eaLnBrk="1" fontAlgn="auto" latinLnBrk="0" hangingPunct="1">
              <a:lnSpc>
                <a:spcPct val="120000"/>
              </a:lnSpc>
              <a:spcBef>
                <a:spcPts val="400"/>
              </a:spcBef>
              <a:spcAft>
                <a:spcPts val="0"/>
              </a:spcAft>
              <a:buClr>
                <a:srgbClr val="000000"/>
              </a:buClr>
              <a:buSzPct val="100000"/>
              <a:tabLst/>
              <a:defRPr/>
            </a:pPr>
            <a:endParaRPr lang="en-US" b="1" dirty="0">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12</a:t>
            </a:fld>
            <a:endParaRPr lang="en-US"/>
          </a:p>
        </p:txBody>
      </p:sp>
    </p:spTree>
    <p:extLst>
      <p:ext uri="{BB962C8B-B14F-4D97-AF65-F5344CB8AC3E}">
        <p14:creationId xmlns:p14="http://schemas.microsoft.com/office/powerpoint/2010/main" val="86252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 marR="0" lvl="0" algn="l" defTabSz="914400" rtl="0" eaLnBrk="1" fontAlgn="auto" latinLnBrk="0" hangingPunct="1">
              <a:lnSpc>
                <a:spcPct val="120000"/>
              </a:lnSpc>
              <a:spcBef>
                <a:spcPts val="400"/>
              </a:spcBef>
              <a:spcAft>
                <a:spcPts val="0"/>
              </a:spcAft>
              <a:buClr>
                <a:srgbClr val="000000"/>
              </a:buClr>
              <a:buSzPct val="100000"/>
              <a:tabLst/>
              <a:defRPr/>
            </a:pPr>
            <a:endParaRPr lang="en-US" b="1" dirty="0">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13</a:t>
            </a:fld>
            <a:endParaRPr lang="en-US"/>
          </a:p>
        </p:txBody>
      </p:sp>
    </p:spTree>
    <p:extLst>
      <p:ext uri="{BB962C8B-B14F-4D97-AF65-F5344CB8AC3E}">
        <p14:creationId xmlns:p14="http://schemas.microsoft.com/office/powerpoint/2010/main" val="3503140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 marR="0" lvl="0" algn="l" defTabSz="914400" rtl="0" eaLnBrk="1" fontAlgn="auto" latinLnBrk="0" hangingPunct="1">
              <a:lnSpc>
                <a:spcPct val="120000"/>
              </a:lnSpc>
              <a:spcBef>
                <a:spcPts val="400"/>
              </a:spcBef>
              <a:spcAft>
                <a:spcPts val="0"/>
              </a:spcAft>
              <a:buClr>
                <a:srgbClr val="000000"/>
              </a:buClr>
              <a:buSzPct val="100000"/>
              <a:tabLst/>
              <a:defRPr/>
            </a:pPr>
            <a:endParaRPr lang="en-US" b="1" dirty="0">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15</a:t>
            </a:fld>
            <a:endParaRPr lang="en-US"/>
          </a:p>
        </p:txBody>
      </p:sp>
    </p:spTree>
    <p:extLst>
      <p:ext uri="{BB962C8B-B14F-4D97-AF65-F5344CB8AC3E}">
        <p14:creationId xmlns:p14="http://schemas.microsoft.com/office/powerpoint/2010/main" val="1650415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 marR="0" lvl="0" algn="l" defTabSz="914400" rtl="0" eaLnBrk="1" fontAlgn="auto" latinLnBrk="0" hangingPunct="1">
              <a:lnSpc>
                <a:spcPct val="120000"/>
              </a:lnSpc>
              <a:spcBef>
                <a:spcPts val="400"/>
              </a:spcBef>
              <a:spcAft>
                <a:spcPts val="0"/>
              </a:spcAft>
              <a:buClr>
                <a:srgbClr val="000000"/>
              </a:buClr>
              <a:buSzPct val="100000"/>
              <a:tabLst/>
              <a:defRPr/>
            </a:pPr>
            <a:endParaRPr lang="en-US" b="1" dirty="0">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16</a:t>
            </a:fld>
            <a:endParaRPr lang="en-US"/>
          </a:p>
        </p:txBody>
      </p:sp>
    </p:spTree>
    <p:extLst>
      <p:ext uri="{BB962C8B-B14F-4D97-AF65-F5344CB8AC3E}">
        <p14:creationId xmlns:p14="http://schemas.microsoft.com/office/powerpoint/2010/main" val="402653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000000"/>
              </a:solidFill>
              <a:cs typeface="Calibri"/>
            </a:endParaRPr>
          </a:p>
        </p:txBody>
      </p:sp>
      <p:sp>
        <p:nvSpPr>
          <p:cNvPr id="4" name="Slide Number Placeholder 3"/>
          <p:cNvSpPr>
            <a:spLocks noGrp="1"/>
          </p:cNvSpPr>
          <p:nvPr>
            <p:ph type="sldNum" sz="quarter" idx="5"/>
          </p:nvPr>
        </p:nvSpPr>
        <p:spPr/>
        <p:txBody>
          <a:bodyPr/>
          <a:lstStyle/>
          <a:p>
            <a:fld id="{43DCD279-FA99-45DB-B7EA-8E36C42DF23C}" type="slidenum">
              <a:rPr lang="en-US" smtClean="0"/>
              <a:t>2</a:t>
            </a:fld>
            <a:endParaRPr lang="en-US"/>
          </a:p>
        </p:txBody>
      </p:sp>
    </p:spTree>
    <p:extLst>
      <p:ext uri="{BB962C8B-B14F-4D97-AF65-F5344CB8AC3E}">
        <p14:creationId xmlns:p14="http://schemas.microsoft.com/office/powerpoint/2010/main" val="250993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000000"/>
              </a:solidFill>
              <a:cs typeface="Calibri"/>
            </a:endParaRPr>
          </a:p>
        </p:txBody>
      </p:sp>
      <p:sp>
        <p:nvSpPr>
          <p:cNvPr id="4" name="Slide Number Placeholder 3"/>
          <p:cNvSpPr>
            <a:spLocks noGrp="1"/>
          </p:cNvSpPr>
          <p:nvPr>
            <p:ph type="sldNum" sz="quarter" idx="5"/>
          </p:nvPr>
        </p:nvSpPr>
        <p:spPr/>
        <p:txBody>
          <a:bodyPr/>
          <a:lstStyle/>
          <a:p>
            <a:fld id="{43DCD279-FA99-45DB-B7EA-8E36C42DF23C}" type="slidenum">
              <a:rPr lang="en-US" smtClean="0"/>
              <a:t>3</a:t>
            </a:fld>
            <a:endParaRPr lang="en-US"/>
          </a:p>
        </p:txBody>
      </p:sp>
    </p:spTree>
    <p:extLst>
      <p:ext uri="{BB962C8B-B14F-4D97-AF65-F5344CB8AC3E}">
        <p14:creationId xmlns:p14="http://schemas.microsoft.com/office/powerpoint/2010/main" val="177648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000000"/>
              </a:solidFill>
              <a:cs typeface="Calibri"/>
            </a:endParaRPr>
          </a:p>
        </p:txBody>
      </p:sp>
      <p:sp>
        <p:nvSpPr>
          <p:cNvPr id="4" name="Slide Number Placeholder 3"/>
          <p:cNvSpPr>
            <a:spLocks noGrp="1"/>
          </p:cNvSpPr>
          <p:nvPr>
            <p:ph type="sldNum" sz="quarter" idx="5"/>
          </p:nvPr>
        </p:nvSpPr>
        <p:spPr/>
        <p:txBody>
          <a:bodyPr/>
          <a:lstStyle/>
          <a:p>
            <a:fld id="{43DCD279-FA99-45DB-B7EA-8E36C42DF23C}" type="slidenum">
              <a:rPr lang="en-US" smtClean="0"/>
              <a:t>4</a:t>
            </a:fld>
            <a:endParaRPr lang="en-US"/>
          </a:p>
        </p:txBody>
      </p:sp>
    </p:spTree>
    <p:extLst>
      <p:ext uri="{BB962C8B-B14F-4D97-AF65-F5344CB8AC3E}">
        <p14:creationId xmlns:p14="http://schemas.microsoft.com/office/powerpoint/2010/main" val="14774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000000"/>
              </a:solidFill>
              <a:cs typeface="Calibri"/>
            </a:endParaRPr>
          </a:p>
        </p:txBody>
      </p:sp>
      <p:sp>
        <p:nvSpPr>
          <p:cNvPr id="4" name="Slide Number Placeholder 3"/>
          <p:cNvSpPr>
            <a:spLocks noGrp="1"/>
          </p:cNvSpPr>
          <p:nvPr>
            <p:ph type="sldNum" sz="quarter" idx="5"/>
          </p:nvPr>
        </p:nvSpPr>
        <p:spPr/>
        <p:txBody>
          <a:bodyPr/>
          <a:lstStyle/>
          <a:p>
            <a:fld id="{43DCD279-FA99-45DB-B7EA-8E36C42DF23C}" type="slidenum">
              <a:rPr lang="en-US" smtClean="0"/>
              <a:t>5</a:t>
            </a:fld>
            <a:endParaRPr lang="en-US"/>
          </a:p>
        </p:txBody>
      </p:sp>
    </p:spTree>
    <p:extLst>
      <p:ext uri="{BB962C8B-B14F-4D97-AF65-F5344CB8AC3E}">
        <p14:creationId xmlns:p14="http://schemas.microsoft.com/office/powerpoint/2010/main" val="241545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000000"/>
              </a:solidFill>
              <a:cs typeface="Calibri"/>
            </a:endParaRPr>
          </a:p>
        </p:txBody>
      </p:sp>
      <p:sp>
        <p:nvSpPr>
          <p:cNvPr id="4" name="Slide Number Placeholder 3"/>
          <p:cNvSpPr>
            <a:spLocks noGrp="1"/>
          </p:cNvSpPr>
          <p:nvPr>
            <p:ph type="sldNum" sz="quarter" idx="5"/>
          </p:nvPr>
        </p:nvSpPr>
        <p:spPr/>
        <p:txBody>
          <a:bodyPr/>
          <a:lstStyle/>
          <a:p>
            <a:fld id="{43DCD279-FA99-45DB-B7EA-8E36C42DF23C}" type="slidenum">
              <a:rPr lang="en-US" smtClean="0"/>
              <a:t>6</a:t>
            </a:fld>
            <a:endParaRPr lang="en-US"/>
          </a:p>
        </p:txBody>
      </p:sp>
    </p:spTree>
    <p:extLst>
      <p:ext uri="{BB962C8B-B14F-4D97-AF65-F5344CB8AC3E}">
        <p14:creationId xmlns:p14="http://schemas.microsoft.com/office/powerpoint/2010/main" val="332354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7</a:t>
            </a:fld>
            <a:endParaRPr lang="en-US"/>
          </a:p>
        </p:txBody>
      </p:sp>
    </p:spTree>
    <p:extLst>
      <p:ext uri="{BB962C8B-B14F-4D97-AF65-F5344CB8AC3E}">
        <p14:creationId xmlns:p14="http://schemas.microsoft.com/office/powerpoint/2010/main" val="225631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8</a:t>
            </a:fld>
            <a:endParaRPr lang="en-US"/>
          </a:p>
        </p:txBody>
      </p:sp>
    </p:spTree>
    <p:extLst>
      <p:ext uri="{BB962C8B-B14F-4D97-AF65-F5344CB8AC3E}">
        <p14:creationId xmlns:p14="http://schemas.microsoft.com/office/powerpoint/2010/main" val="396467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EA84019E-7396-4362-9718-9DCC62486748}" type="slidenum">
              <a:rPr lang="en-US" smtClean="0"/>
              <a:t>9</a:t>
            </a:fld>
            <a:endParaRPr lang="en-US"/>
          </a:p>
        </p:txBody>
      </p:sp>
    </p:spTree>
    <p:extLst>
      <p:ext uri="{BB962C8B-B14F-4D97-AF65-F5344CB8AC3E}">
        <p14:creationId xmlns:p14="http://schemas.microsoft.com/office/powerpoint/2010/main" val="14632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502920"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16" name="Picture 15">
            <a:extLst>
              <a:ext uri="{FF2B5EF4-FFF2-40B4-BE49-F238E27FC236}">
                <a16:creationId xmlns:a16="http://schemas.microsoft.com/office/drawing/2014/main" id="{76C09E8A-0AD2-4CD8-B467-84AE02FBE7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63862" y="5677243"/>
            <a:ext cx="2203704" cy="913304"/>
          </a:xfrm>
          <a:prstGeom prst="rect">
            <a:avLst/>
          </a:prstGeom>
        </p:spPr>
      </p:pic>
    </p:spTree>
    <p:extLst>
      <p:ext uri="{BB962C8B-B14F-4D97-AF65-F5344CB8AC3E}">
        <p14:creationId xmlns:p14="http://schemas.microsoft.com/office/powerpoint/2010/main" val="4268191380"/>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50109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0567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C17A-83B0-FC4C-9270-EA7F6E832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4B4DFF-AC39-0C44-B58A-5362EC806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2AFA3F-BE1C-FF40-84AA-54961074840E}"/>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55BC1DF6-BF08-5046-9705-ED6B7344E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62DEA-579C-964F-BC93-A74A003E48C3}"/>
              </a:ext>
            </a:extLst>
          </p:cNvPr>
          <p:cNvSpPr>
            <a:spLocks noGrp="1"/>
          </p:cNvSpPr>
          <p:nvPr>
            <p:ph type="sldNum" sz="quarter" idx="12"/>
          </p:nvPr>
        </p:nvSpPr>
        <p:spPr/>
        <p:txBody>
          <a:bodyPr/>
          <a:lstStyle/>
          <a:p>
            <a:fld id="{0E555702-F8AA-4A38-A158-4463E6B84D2D}" type="slidenum">
              <a:rPr lang="en-US" smtClean="0"/>
              <a:t>‹#›</a:t>
            </a:fld>
            <a:endParaRPr lang="en-US"/>
          </a:p>
        </p:txBody>
      </p:sp>
      <p:pic>
        <p:nvPicPr>
          <p:cNvPr id="7" name="Picture 2" descr="C:\Users\sbrahm01\AppData\Local\Temp\1\notesE31BC0\FIT.jpg">
            <a:extLst>
              <a:ext uri="{FF2B5EF4-FFF2-40B4-BE49-F238E27FC236}">
                <a16:creationId xmlns:a16="http://schemas.microsoft.com/office/drawing/2014/main" id="{C3A181AF-368A-2D4D-8D00-291C0DB1C7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96120" y="6263014"/>
            <a:ext cx="2316480" cy="59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0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07E5-0210-734C-8065-24A2B0EA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ECA93-18E2-CB47-B5E3-B229C3D06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FBD0-22DC-734C-BE13-27C6FD87F929}"/>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3D5412A5-6DE9-6044-BB34-F4BC7F116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75EA1-AF2C-E142-9378-0DD2E51E81B5}"/>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2274470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28D5-DCDD-0A4F-8B08-46E97BDA1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24B1F-AE1D-C944-8B17-F69BC7CB5A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2BC6F-1E87-3245-91B1-57B716AAF629}"/>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0E72934B-7F87-7144-8CDA-069AEB60E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CFF15-8A0C-4C4C-8831-BD2EFA402D76}"/>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169203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FB76-82E4-DF48-865C-75B8437D0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8D8F3-FC7C-AE49-A57B-03AF70A773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6118D-3764-2741-A88F-A9766FA7F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598BCC-A63D-7E4B-A0A4-B09EB07C81BA}"/>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6" name="Footer Placeholder 5">
            <a:extLst>
              <a:ext uri="{FF2B5EF4-FFF2-40B4-BE49-F238E27FC236}">
                <a16:creationId xmlns:a16="http://schemas.microsoft.com/office/drawing/2014/main" id="{2D689DCD-1EFD-3D41-B236-F050A537F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2FE90-0118-BF43-8C38-937AD4DE4707}"/>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8244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F0EA-612E-4342-99FC-80137EF479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7105E-FEBD-8E4B-977A-A30DFF22A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E7B28-F9E6-D14C-A5CF-1D06D0641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6C741-A8A7-1F4F-9C3D-904BE2AB2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95481-FABB-E747-B6C5-BCF51DE0C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60155-A603-3B44-A6FA-C95058EE1B09}"/>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8" name="Footer Placeholder 7">
            <a:extLst>
              <a:ext uri="{FF2B5EF4-FFF2-40B4-BE49-F238E27FC236}">
                <a16:creationId xmlns:a16="http://schemas.microsoft.com/office/drawing/2014/main" id="{C3D41185-A22E-0B4C-912B-FAA11FA1E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26432-BEFC-2349-AE68-43833E3594E9}"/>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4150435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773F-82D0-564E-993F-D6071BC4FE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BDDCC-9F32-4948-A377-09FBA04C5378}"/>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4" name="Footer Placeholder 3">
            <a:extLst>
              <a:ext uri="{FF2B5EF4-FFF2-40B4-BE49-F238E27FC236}">
                <a16:creationId xmlns:a16="http://schemas.microsoft.com/office/drawing/2014/main" id="{FE595A08-B90F-C04B-945C-74810924A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0BBD6-E77E-E248-A3D5-FE965DE6A4BE}"/>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912940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59CA0-C02A-6E44-BCCD-598473D53B2C}"/>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3" name="Footer Placeholder 2">
            <a:extLst>
              <a:ext uri="{FF2B5EF4-FFF2-40B4-BE49-F238E27FC236}">
                <a16:creationId xmlns:a16="http://schemas.microsoft.com/office/drawing/2014/main" id="{BAF7456E-82FA-9E49-9C00-FE1698C10D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DF41E8-A9EE-3D40-BC73-030A452AFA44}"/>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3689418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750B-823A-504B-8A54-68B86766D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81AFB-6528-D043-AB55-20999652A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DEBE9-54A7-4943-8AE8-E160F9279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6FB08-BEB8-0B4E-985A-705852F419E1}"/>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6" name="Footer Placeholder 5">
            <a:extLst>
              <a:ext uri="{FF2B5EF4-FFF2-40B4-BE49-F238E27FC236}">
                <a16:creationId xmlns:a16="http://schemas.microsoft.com/office/drawing/2014/main" id="{B6D397D7-C802-694C-B7B1-C92F2BC0B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9C525-C2F7-1847-A378-B1D21560951F}"/>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36968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pic>
        <p:nvPicPr>
          <p:cNvPr id="6" name="Picture 5">
            <a:extLst>
              <a:ext uri="{FF2B5EF4-FFF2-40B4-BE49-F238E27FC236}">
                <a16:creationId xmlns:a16="http://schemas.microsoft.com/office/drawing/2014/main" id="{76C09E8A-0AD2-4CD8-B467-84AE02FBE7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63862" y="5677243"/>
            <a:ext cx="2203704" cy="913304"/>
          </a:xfrm>
          <a:prstGeom prst="rect">
            <a:avLst/>
          </a:prstGeom>
        </p:spPr>
      </p:pic>
    </p:spTree>
    <p:extLst>
      <p:ext uri="{BB962C8B-B14F-4D97-AF65-F5344CB8AC3E}">
        <p14:creationId xmlns:p14="http://schemas.microsoft.com/office/powerpoint/2010/main" val="834284610"/>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2A0D-A363-9742-A32D-7FDD55C4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9C6EA9-5448-EE44-B4C0-4AE64C90B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8C79A2-A0EE-8E47-9BF3-1C85C416B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9154B-0087-5042-8F3C-1FB584CFB95C}"/>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6" name="Footer Placeholder 5">
            <a:extLst>
              <a:ext uri="{FF2B5EF4-FFF2-40B4-BE49-F238E27FC236}">
                <a16:creationId xmlns:a16="http://schemas.microsoft.com/office/drawing/2014/main" id="{2570ABBF-AFCA-ED45-99B8-DF160BAE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E716A-6C88-0F46-A804-D834C118E9AE}"/>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2428097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DD8-7E62-6247-A503-1A29A90515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F5EA0-06F4-B14C-B225-D8BE40579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3AC49-4E15-0341-8770-856EF7291798}"/>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F2827AC3-A5C2-6242-8331-1CC02AECA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D120F-ED84-C547-8212-78F0E55A0284}"/>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4074842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83FD0-9FDB-9B49-9C57-AC84A6279F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A65A68-F19E-4041-9D7B-96A57D33D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47E45-1EFA-894B-90D5-6A36D1460C15}"/>
              </a:ext>
            </a:extLst>
          </p:cNvPr>
          <p:cNvSpPr>
            <a:spLocks noGrp="1"/>
          </p:cNvSpPr>
          <p:nvPr>
            <p:ph type="dt" sz="half" idx="10"/>
          </p:nvPr>
        </p:nvSpPr>
        <p:spPr/>
        <p:txBody>
          <a:body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F708898B-D49A-654B-8152-741ABD58D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97A9-6370-7342-9C36-5651A9836910}"/>
              </a:ext>
            </a:extLst>
          </p:cNvPr>
          <p:cNvSpPr>
            <a:spLocks noGrp="1"/>
          </p:cNvSpPr>
          <p:nvPr>
            <p:ph type="sldNum" sz="quarter" idx="12"/>
          </p:nvPr>
        </p:nvSpPr>
        <p:spPr/>
        <p:txBody>
          <a:bodyPr/>
          <a:lstStyle/>
          <a:p>
            <a:fld id="{0E555702-F8AA-4A38-A158-4463E6B84D2D}" type="slidenum">
              <a:rPr lang="en-US" smtClean="0"/>
              <a:t>‹#›</a:t>
            </a:fld>
            <a:endParaRPr lang="en-US"/>
          </a:p>
        </p:txBody>
      </p:sp>
    </p:spTree>
    <p:extLst>
      <p:ext uri="{BB962C8B-B14F-4D97-AF65-F5344CB8AC3E}">
        <p14:creationId xmlns:p14="http://schemas.microsoft.com/office/powerpoint/2010/main" val="3377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Fiscal Service Title Slide">
    <p:spTree>
      <p:nvGrpSpPr>
        <p:cNvPr id="1" name=""/>
        <p:cNvGrpSpPr/>
        <p:nvPr/>
      </p:nvGrpSpPr>
      <p:grpSpPr>
        <a:xfrm>
          <a:off x="0" y="0"/>
          <a:ext cx="0" cy="0"/>
          <a:chOff x="0" y="0"/>
          <a:chExt cx="0" cy="0"/>
        </a:xfrm>
      </p:grpSpPr>
      <p:sp>
        <p:nvSpPr>
          <p:cNvPr id="5" name="Rectangle 4"/>
          <p:cNvSpPr/>
          <p:nvPr userDrawn="1"/>
        </p:nvSpPr>
        <p:spPr>
          <a:xfrm>
            <a:off x="0" y="6129251"/>
            <a:ext cx="12192000" cy="720703"/>
          </a:xfrm>
          <a:prstGeom prst="rect">
            <a:avLst/>
          </a:prstGeom>
          <a:solidFill>
            <a:srgbClr val="012856"/>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2856"/>
              </a:solidFill>
              <a:effectLst/>
              <a:uLnTx/>
              <a:uFillTx/>
              <a:latin typeface="Calibri" panose="020F0502020204030204"/>
              <a:ea typeface="+mn-ea"/>
              <a:cs typeface="+mn-cs"/>
            </a:endParaRPr>
          </a:p>
        </p:txBody>
      </p:sp>
      <p:pic>
        <p:nvPicPr>
          <p:cNvPr id="6" name="Picture Placeholder 5" descr="he Fiscal Service logo has three main components: the columned building, the star, and the pathway. &#10;The building is a representation of our affiliation with the Department of the Treasury, and pays tribute &#10;to our strong legacy and history. The columns represent the strength and stability of our financial &#10;system. The star symbolizes our commitment to excellence. The pathway consists of two lines. Blue &#10;is an authoritative color that denotes our leadership and transformation of financial management &#10;across the federal government. Green is a calming color that denotes money, trust and value; and &#10;our shared and centralized financial management services. The lines also symbolize commitment to &#10;building close partnerships with our customers. The Bureau of the Fiscal Service name is printed to the right of the main logo, with U.S. Department &#10;of Treasury underneath.">
            <a:extLst>
              <a:ext uri="{FF2B5EF4-FFF2-40B4-BE49-F238E27FC236}">
                <a16:creationId xmlns:a16="http://schemas.microsoft.com/office/drawing/2014/main" id="{4E47905A-75CC-4D81-82B7-15CA93244D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532" b="41980"/>
          <a:stretch/>
        </p:blipFill>
        <p:spPr>
          <a:xfrm>
            <a:off x="0" y="200958"/>
            <a:ext cx="4208106" cy="1328876"/>
          </a:xfrm>
          <a:prstGeom prst="rect">
            <a:avLst/>
          </a:prstGeom>
        </p:spPr>
      </p:pic>
    </p:spTree>
    <p:extLst>
      <p:ext uri="{BB962C8B-B14F-4D97-AF65-F5344CB8AC3E}">
        <p14:creationId xmlns:p14="http://schemas.microsoft.com/office/powerpoint/2010/main" val="1190811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ext Content">
    <p:spTree>
      <p:nvGrpSpPr>
        <p:cNvPr id="1" name=""/>
        <p:cNvGrpSpPr/>
        <p:nvPr/>
      </p:nvGrpSpPr>
      <p:grpSpPr>
        <a:xfrm>
          <a:off x="0" y="0"/>
          <a:ext cx="0" cy="0"/>
          <a:chOff x="0" y="0"/>
          <a:chExt cx="0" cy="0"/>
        </a:xfrm>
      </p:grpSpPr>
      <p:sp>
        <p:nvSpPr>
          <p:cNvPr id="9" name="Content Placeholder 2"/>
          <p:cNvSpPr txBox="1">
            <a:spLocks/>
          </p:cNvSpPr>
          <p:nvPr userDrawn="1"/>
        </p:nvSpPr>
        <p:spPr>
          <a:xfrm>
            <a:off x="304800" y="965676"/>
            <a:ext cx="115824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Straight Connector 10"/>
          <p:cNvCxnSpPr/>
          <p:nvPr userDrawn="1"/>
        </p:nvCxnSpPr>
        <p:spPr>
          <a:xfrm>
            <a:off x="304800" y="6232022"/>
            <a:ext cx="115824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3449909" y="6389370"/>
            <a:ext cx="5292185"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L</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EAD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T</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RANSFORM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D</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ELIVER</a:t>
            </a:r>
            <a:endParaRPr kumimoji="0" lang="en-US" sz="18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txBox="1">
            <a:spLocks/>
          </p:cNvSpPr>
          <p:nvPr userDrawn="1"/>
        </p:nvSpPr>
        <p:spPr>
          <a:xfrm>
            <a:off x="203200" y="6400800"/>
            <a:ext cx="1524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Page </a:t>
            </a:r>
            <a:fld id="{3A7522CD-E5C1-4745-AB5A-EB3548EF3291}" type="slidenum">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8" name="Picture 7" descr="he Fiscal Service logo has three main components: the columned building, the star, and the pathway. &#10;The building is a representation of our affiliation with the Department of the Treasury, and pays tribute &#10;to our strong legacy and history. The columns represent the strength and stability of our financial &#10;system. The star symbolizes our commitment to excellence. The pathway consists of two lines. Blue &#10;is an authoritative color that denotes our leadership and transformation of financial management &#10;across the federal government. Green is a calming color that denotes money, trust and value; and &#10;our shared and centralized financial management services. The lines also symbolize commitment to &#10;building close partnerships with our customers. The Bureau of the Fiscal Service name is printed to the right of the main logo, with U.S. Department &#10;of Treasury underneath.">
            <a:extLst>
              <a:ext uri="{FF2B5EF4-FFF2-40B4-BE49-F238E27FC236}">
                <a16:creationId xmlns:a16="http://schemas.microsoft.com/office/drawing/2014/main" id="{1D836E53-A190-4D4E-8A9E-7376D6EAD1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2255" y="6266526"/>
            <a:ext cx="1752600" cy="553453"/>
          </a:xfrm>
          <a:prstGeom prst="rect">
            <a:avLst/>
          </a:prstGeom>
        </p:spPr>
      </p:pic>
    </p:spTree>
    <p:extLst>
      <p:ext uri="{BB962C8B-B14F-4D97-AF65-F5344CB8AC3E}">
        <p14:creationId xmlns:p14="http://schemas.microsoft.com/office/powerpoint/2010/main" val="427583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Content">
    <p:spTree>
      <p:nvGrpSpPr>
        <p:cNvPr id="1" name=""/>
        <p:cNvGrpSpPr/>
        <p:nvPr/>
      </p:nvGrpSpPr>
      <p:grpSpPr>
        <a:xfrm>
          <a:off x="0" y="0"/>
          <a:ext cx="0" cy="0"/>
          <a:chOff x="0" y="0"/>
          <a:chExt cx="0" cy="0"/>
        </a:xfrm>
      </p:grpSpPr>
      <p:sp>
        <p:nvSpPr>
          <p:cNvPr id="9" name="Content Placeholder 2"/>
          <p:cNvSpPr txBox="1">
            <a:spLocks/>
          </p:cNvSpPr>
          <p:nvPr userDrawn="1"/>
        </p:nvSpPr>
        <p:spPr>
          <a:xfrm>
            <a:off x="304800" y="965676"/>
            <a:ext cx="115824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Straight Connector 10"/>
          <p:cNvCxnSpPr/>
          <p:nvPr userDrawn="1"/>
        </p:nvCxnSpPr>
        <p:spPr>
          <a:xfrm>
            <a:off x="304800" y="6232022"/>
            <a:ext cx="115824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3449909" y="6389370"/>
            <a:ext cx="5292185"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L</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EAD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T</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RANSFORM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D</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ELIVER</a:t>
            </a:r>
            <a:endParaRPr kumimoji="0" lang="en-US" sz="18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txBox="1">
            <a:spLocks/>
          </p:cNvSpPr>
          <p:nvPr userDrawn="1"/>
        </p:nvSpPr>
        <p:spPr>
          <a:xfrm>
            <a:off x="203200" y="6400800"/>
            <a:ext cx="1524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Page </a:t>
            </a:r>
            <a:fld id="{3A7522CD-E5C1-4745-AB5A-EB3548EF3291}" type="slidenum">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Content Placeholder 21"/>
          <p:cNvSpPr>
            <a:spLocks noGrp="1"/>
          </p:cNvSpPr>
          <p:nvPr>
            <p:ph sz="quarter" idx="10" hasCustomPrompt="1"/>
          </p:nvPr>
        </p:nvSpPr>
        <p:spPr>
          <a:xfrm>
            <a:off x="304800" y="965676"/>
            <a:ext cx="11582400" cy="520652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 </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1"/>
          <p:cNvSpPr>
            <a:spLocks noGrp="1"/>
          </p:cNvSpPr>
          <p:nvPr>
            <p:ph sz="quarter" idx="11" hasCustomPrompt="1"/>
          </p:nvPr>
        </p:nvSpPr>
        <p:spPr>
          <a:xfrm>
            <a:off x="304800" y="152400"/>
            <a:ext cx="115824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a:t>
            </a:r>
          </a:p>
        </p:txBody>
      </p:sp>
      <p:pic>
        <p:nvPicPr>
          <p:cNvPr id="2050" name="Picture 2" descr="The Fiscal Service logo has three main components: the columned building, the star, and the pathway. &#10;The building is a representation of our affiliation with the Department of the Treasury, and pays tribute &#10;to our strong legacy and history. The columns represent the strength and stability of our financial &#10;system. The star symbolizes our commitment to excellence. The pathway consists of two lines. Blue &#10;is an authoritative color that denotes our leadership and transformation of financial management &#10;across the federal government. Green is a calming color that denotes money, trust and value; and &#10;our shared and centralized financial management services. The lines also symbolize commitment to &#10;building close partnerships with our customers. &#10;The Bureau of the Fiscal Service name is printed to the right of the main logo, with U.S. Department &#10;of Treasury underneath."/>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96120" y="6263014"/>
            <a:ext cx="2316480" cy="59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65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5884298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02650159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ext Content">
    <p:spTree>
      <p:nvGrpSpPr>
        <p:cNvPr id="1" name=""/>
        <p:cNvGrpSpPr/>
        <p:nvPr/>
      </p:nvGrpSpPr>
      <p:grpSpPr>
        <a:xfrm>
          <a:off x="0" y="0"/>
          <a:ext cx="0" cy="0"/>
          <a:chOff x="0" y="0"/>
          <a:chExt cx="0" cy="0"/>
        </a:xfrm>
      </p:grpSpPr>
      <p:sp>
        <p:nvSpPr>
          <p:cNvPr id="9" name="Content Placeholder 2"/>
          <p:cNvSpPr txBox="1">
            <a:spLocks/>
          </p:cNvSpPr>
          <p:nvPr userDrawn="1"/>
        </p:nvSpPr>
        <p:spPr>
          <a:xfrm>
            <a:off x="304800" y="965676"/>
            <a:ext cx="115824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Straight Connector 10"/>
          <p:cNvCxnSpPr/>
          <p:nvPr userDrawn="1"/>
        </p:nvCxnSpPr>
        <p:spPr>
          <a:xfrm>
            <a:off x="304800" y="6232022"/>
            <a:ext cx="115824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04800" y="892996"/>
            <a:ext cx="115824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txBox="1">
            <a:spLocks/>
          </p:cNvSpPr>
          <p:nvPr userDrawn="1"/>
        </p:nvSpPr>
        <p:spPr>
          <a:xfrm>
            <a:off x="203200" y="6400800"/>
            <a:ext cx="1524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Page </a:t>
            </a:r>
            <a:fld id="{3A7522CD-E5C1-4745-AB5A-EB3548EF3291}" type="slidenum">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Content Placeholder 21"/>
          <p:cNvSpPr>
            <a:spLocks noGrp="1"/>
          </p:cNvSpPr>
          <p:nvPr>
            <p:ph sz="quarter" idx="10" hasCustomPrompt="1"/>
          </p:nvPr>
        </p:nvSpPr>
        <p:spPr>
          <a:xfrm>
            <a:off x="304800" y="965676"/>
            <a:ext cx="11582400" cy="520652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 </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1"/>
          <p:cNvSpPr>
            <a:spLocks noGrp="1"/>
          </p:cNvSpPr>
          <p:nvPr>
            <p:ph sz="quarter" idx="11" hasCustomPrompt="1"/>
          </p:nvPr>
        </p:nvSpPr>
        <p:spPr>
          <a:xfrm>
            <a:off x="304800" y="152400"/>
            <a:ext cx="115824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a:t>
            </a:r>
          </a:p>
        </p:txBody>
      </p:sp>
      <p:pic>
        <p:nvPicPr>
          <p:cNvPr id="12" name="Picture 11" descr="he Fiscal Service logo has three main components: the columned building, the star, and the pathway. &#10;The building is a representation of our affiliation with the Department of the Treasury, and pays tribute &#10;to our strong legacy and history. The columns represent the strength and stability of our financial &#10;system. The star symbolizes our commitment to excellence. The pathway consists of two lines. Blue &#10;is an authoritative color that denotes our leadership and transformation of financial management &#10;across the federal government. Green is a calming color that denotes money, trust and value; and &#10;our shared and centralized financial management services. The lines also symbolize commitment to &#10;building close partnerships with our customers. The Bureau of the Fiscal Service name is printed to the right of the main logo, with U.S. Department &#10;of Treasury underneath.">
            <a:extLst>
              <a:ext uri="{FF2B5EF4-FFF2-40B4-BE49-F238E27FC236}">
                <a16:creationId xmlns:a16="http://schemas.microsoft.com/office/drawing/2014/main" id="{948E2995-1427-4FE6-B833-F827071F1A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2255" y="6266526"/>
            <a:ext cx="1752600" cy="553453"/>
          </a:xfrm>
          <a:prstGeom prst="rect">
            <a:avLst/>
          </a:prstGeom>
        </p:spPr>
      </p:pic>
    </p:spTree>
    <p:extLst>
      <p:ext uri="{BB962C8B-B14F-4D97-AF65-F5344CB8AC3E}">
        <p14:creationId xmlns:p14="http://schemas.microsoft.com/office/powerpoint/2010/main" val="3623368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3393716" y="727595"/>
            <a:ext cx="5400000" cy="5400000"/>
          </a:xfrm>
          <a:prstGeom prst="rect">
            <a:avLst/>
          </a:prstGeom>
        </p:spPr>
        <p:txBody>
          <a:bodyPr/>
          <a:lstStyle>
            <a:lvl1pPr>
              <a:defRPr>
                <a:solidFill>
                  <a:schemeClr val="bg1"/>
                </a:solidFill>
              </a:defRPr>
            </a:lvl1pPr>
          </a:lstStyle>
          <a:p>
            <a:r>
              <a:rPr lang="en-US" noProof="0"/>
              <a:t>Click icon to add picture</a:t>
            </a:r>
          </a:p>
        </p:txBody>
      </p:sp>
      <p:sp>
        <p:nvSpPr>
          <p:cNvPr id="40" name="Title 1">
            <a:extLst>
              <a:ext uri="{FF2B5EF4-FFF2-40B4-BE49-F238E27FC236}">
                <a16:creationId xmlns:a16="http://schemas.microsoft.com/office/drawing/2014/main" id="{D9B25E43-ACA5-4BFC-98CD-B96634D5AD4A}"/>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798497313"/>
      </p:ext>
    </p:extLst>
  </p:cSld>
  <p:clrMapOvr>
    <a:masterClrMapping/>
  </p:clrMapOvr>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87738A6-AAD5-4096-B1E7-CD7340E98926}"/>
              </a:ext>
            </a:extLst>
          </p:cNvPr>
          <p:cNvSpPr>
            <a:spLocks noGrp="1"/>
          </p:cNvSpPr>
          <p:nvPr>
            <p:ph type="title"/>
          </p:nvPr>
        </p:nvSpPr>
        <p:spPr bwMode="gray">
          <a:xfrm>
            <a:off x="501651" y="328133"/>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6" name="Text Placeholder 18">
            <a:extLst>
              <a:ext uri="{FF2B5EF4-FFF2-40B4-BE49-F238E27FC236}">
                <a16:creationId xmlns:a16="http://schemas.microsoft.com/office/drawing/2014/main" id="{6F088B3B-B36D-4ACE-BE46-CB78AB478451}"/>
              </a:ext>
            </a:extLst>
          </p:cNvPr>
          <p:cNvSpPr>
            <a:spLocks noGrp="1"/>
          </p:cNvSpPr>
          <p:nvPr>
            <p:ph idx="1"/>
          </p:nvPr>
        </p:nvSpPr>
        <p:spPr>
          <a:xfrm>
            <a:off x="501650" y="1665289"/>
            <a:ext cx="11188700"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Footer Placeholder 4">
            <a:extLst>
              <a:ext uri="{FF2B5EF4-FFF2-40B4-BE49-F238E27FC236}">
                <a16:creationId xmlns:a16="http://schemas.microsoft.com/office/drawing/2014/main" id="{3B6F4DF2-4677-4A2A-9BE5-99A03434DACC}"/>
              </a:ext>
            </a:extLst>
          </p:cNvPr>
          <p:cNvSpPr>
            <a:spLocks noGrp="1"/>
          </p:cNvSpPr>
          <p:nvPr>
            <p:ph type="ftr" sz="quarter" idx="3"/>
          </p:nvPr>
        </p:nvSpPr>
        <p:spPr>
          <a:xfrm>
            <a:off x="8145644" y="6523564"/>
            <a:ext cx="3086100" cy="107722"/>
          </a:xfrm>
          <a:prstGeom prst="rect">
            <a:avLst/>
          </a:prstGeom>
          <a:noFill/>
        </p:spPr>
        <p:txBody>
          <a:bodyPr wrap="square" lIns="0" tIns="0" rIns="0" bIns="0" rtlCol="0">
            <a:spAutoFit/>
          </a:bodyPr>
          <a:lstStyle>
            <a:lvl1pPr>
              <a:defRPr lang="en-US" sz="700">
                <a:solidFill>
                  <a:schemeClr val="tx1"/>
                </a:solidFill>
                <a:latin typeface="Calibri" panose="020F0502020204030204" pitchFamily="34" charset="0"/>
                <a:cs typeface="Calibri" panose="020F0502020204030204" pitchFamily="34" charset="0"/>
              </a:defRPr>
            </a:lvl1pPr>
          </a:lstStyle>
          <a:p>
            <a:pPr algn="r">
              <a:buSzPct val="100000"/>
              <a:buFont typeface="Arial"/>
              <a:buNone/>
            </a:pPr>
            <a:r>
              <a:rPr lang="en-CA"/>
              <a:t>Presentation title</a:t>
            </a:r>
          </a:p>
        </p:txBody>
      </p:sp>
      <p:sp>
        <p:nvSpPr>
          <p:cNvPr id="22" name="Slide Number Placeholder 5">
            <a:extLst>
              <a:ext uri="{FF2B5EF4-FFF2-40B4-BE49-F238E27FC236}">
                <a16:creationId xmlns:a16="http://schemas.microsoft.com/office/drawing/2014/main" id="{6D76D7A2-459C-4AF8-B5BD-3A1D3F10D326}"/>
              </a:ext>
            </a:extLst>
          </p:cNvPr>
          <p:cNvSpPr>
            <a:spLocks noGrp="1"/>
          </p:cNvSpPr>
          <p:nvPr>
            <p:ph type="sldNum" sz="quarter" idx="4"/>
          </p:nvPr>
        </p:nvSpPr>
        <p:spPr>
          <a:xfrm>
            <a:off x="11346395" y="6523564"/>
            <a:ext cx="343955" cy="107722"/>
          </a:xfrm>
          <a:prstGeom prst="rect">
            <a:avLst/>
          </a:prstGeom>
          <a:noFill/>
        </p:spPr>
        <p:txBody>
          <a:bodyPr wrap="square" lIns="0" tIns="0" rIns="0" bIns="0" rtlCol="0">
            <a:spAutoFit/>
          </a:bodyPr>
          <a:lstStyle>
            <a:lvl1pPr>
              <a:defRPr lang="en-US" sz="700" smtClean="0">
                <a:solidFill>
                  <a:schemeClr val="tx1"/>
                </a:solidFill>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CA" smtClean="0"/>
              <a:pPr algn="r">
                <a:spcBef>
                  <a:spcPts val="600"/>
                </a:spcBef>
                <a:buSzPct val="100000"/>
                <a:buFont typeface="Arial"/>
                <a:buNone/>
              </a:pPr>
              <a:t>‹#›</a:t>
            </a:fld>
            <a:endParaRPr lang="en-CA"/>
          </a:p>
        </p:txBody>
      </p:sp>
    </p:spTree>
    <p:extLst>
      <p:ext uri="{BB962C8B-B14F-4D97-AF65-F5344CB8AC3E}">
        <p14:creationId xmlns:p14="http://schemas.microsoft.com/office/powerpoint/2010/main" val="29401943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a:extLst>
              <a:ext uri="{FF2B5EF4-FFF2-40B4-BE49-F238E27FC236}">
                <a16:creationId xmlns:a16="http://schemas.microsoft.com/office/drawing/2014/main" id="{452A60FA-C95E-401E-9AF3-D27C8C88BCCB}"/>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TextBox 7">
            <a:extLst>
              <a:ext uri="{FF2B5EF4-FFF2-40B4-BE49-F238E27FC236}">
                <a16:creationId xmlns:a16="http://schemas.microsoft.com/office/drawing/2014/main" id="{CA24B28E-5B13-4779-8D72-C52A20B99FE7}"/>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6C32543E-E807-47A4-A234-D5C7012187B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66401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a:extLst>
              <a:ext uri="{FF2B5EF4-FFF2-40B4-BE49-F238E27FC236}">
                <a16:creationId xmlns:a16="http://schemas.microsoft.com/office/drawing/2014/main" id="{E8E60749-A3E0-4E09-BF50-6D6B361BEF91}"/>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TextBox 7">
            <a:extLst>
              <a:ext uri="{FF2B5EF4-FFF2-40B4-BE49-F238E27FC236}">
                <a16:creationId xmlns:a16="http://schemas.microsoft.com/office/drawing/2014/main" id="{2AD12011-8F73-49BB-8C12-BDC820477529}"/>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8194F347-CBED-4284-9EC5-49E7D0DE163A}"/>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2598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30739765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ey statement white">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36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880072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
        <p:nvSpPr>
          <p:cNvPr id="8" name="Text Placeholder 18"/>
          <p:cNvSpPr>
            <a:spLocks noGrp="1"/>
          </p:cNvSpPr>
          <p:nvPr>
            <p:ph idx="1"/>
          </p:nvPr>
        </p:nvSpPr>
        <p:spPr>
          <a:xfrm>
            <a:off x="50292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62232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50292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1276299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50292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2410714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50292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14947174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292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076571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50292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133231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87738A6-AAD5-4096-B1E7-CD7340E98926}"/>
              </a:ext>
            </a:extLst>
          </p:cNvPr>
          <p:cNvSpPr>
            <a:spLocks noGrp="1"/>
          </p:cNvSpPr>
          <p:nvPr>
            <p:ph type="title"/>
          </p:nvPr>
        </p:nvSpPr>
        <p:spPr bwMode="gray">
          <a:xfrm>
            <a:off x="501651" y="328133"/>
            <a:ext cx="11188700" cy="309820"/>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21" name="Footer Placeholder 4">
            <a:extLst>
              <a:ext uri="{FF2B5EF4-FFF2-40B4-BE49-F238E27FC236}">
                <a16:creationId xmlns:a16="http://schemas.microsoft.com/office/drawing/2014/main" id="{3B6F4DF2-4677-4A2A-9BE5-99A03434DACC}"/>
              </a:ext>
            </a:extLst>
          </p:cNvPr>
          <p:cNvSpPr>
            <a:spLocks noGrp="1"/>
          </p:cNvSpPr>
          <p:nvPr>
            <p:ph type="ftr" sz="quarter" idx="3"/>
          </p:nvPr>
        </p:nvSpPr>
        <p:spPr>
          <a:xfrm>
            <a:off x="8145644" y="6523564"/>
            <a:ext cx="3086100" cy="107722"/>
          </a:xfrm>
          <a:prstGeom prst="rect">
            <a:avLst/>
          </a:prstGeom>
          <a:noFill/>
        </p:spPr>
        <p:txBody>
          <a:bodyPr wrap="square" lIns="0" tIns="0" rIns="0" bIns="0" rtlCol="0">
            <a:spAutoFit/>
          </a:bodyPr>
          <a:lstStyle>
            <a:lvl1pPr>
              <a:defRPr lang="en-US" sz="700">
                <a:solidFill>
                  <a:schemeClr val="tx1"/>
                </a:solidFill>
                <a:latin typeface="Calibri" panose="020F0502020204030204" pitchFamily="34" charset="0"/>
                <a:cs typeface="Calibri" panose="020F0502020204030204" pitchFamily="34" charset="0"/>
              </a:defRPr>
            </a:lvl1pPr>
          </a:lstStyle>
          <a:p>
            <a:pPr algn="r">
              <a:buSzPct val="100000"/>
              <a:buFont typeface="Arial"/>
              <a:buNone/>
            </a:pPr>
            <a:r>
              <a:rPr lang="en-CA"/>
              <a:t>Presentation title</a:t>
            </a:r>
          </a:p>
        </p:txBody>
      </p:sp>
      <p:sp>
        <p:nvSpPr>
          <p:cNvPr id="22" name="Slide Number Placeholder 5">
            <a:extLst>
              <a:ext uri="{FF2B5EF4-FFF2-40B4-BE49-F238E27FC236}">
                <a16:creationId xmlns:a16="http://schemas.microsoft.com/office/drawing/2014/main" id="{6D76D7A2-459C-4AF8-B5BD-3A1D3F10D326}"/>
              </a:ext>
            </a:extLst>
          </p:cNvPr>
          <p:cNvSpPr>
            <a:spLocks noGrp="1"/>
          </p:cNvSpPr>
          <p:nvPr>
            <p:ph type="sldNum" sz="quarter" idx="4"/>
          </p:nvPr>
        </p:nvSpPr>
        <p:spPr>
          <a:xfrm>
            <a:off x="11346395" y="6523564"/>
            <a:ext cx="343955" cy="107722"/>
          </a:xfrm>
          <a:prstGeom prst="rect">
            <a:avLst/>
          </a:prstGeom>
          <a:noFill/>
        </p:spPr>
        <p:txBody>
          <a:bodyPr wrap="square" lIns="0" tIns="0" rIns="0" bIns="0" rtlCol="0">
            <a:spAutoFit/>
          </a:bodyPr>
          <a:lstStyle>
            <a:lvl1pPr>
              <a:defRPr lang="en-US" sz="700" smtClean="0">
                <a:solidFill>
                  <a:schemeClr val="tx1"/>
                </a:solidFill>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CA" smtClean="0"/>
              <a:pPr algn="r">
                <a:spcBef>
                  <a:spcPts val="600"/>
                </a:spcBef>
                <a:buSzPct val="100000"/>
                <a:buFont typeface="Arial"/>
                <a:buNone/>
              </a:pPr>
              <a:t>‹#›</a:t>
            </a:fld>
            <a:endParaRPr lang="en-CA"/>
          </a:p>
        </p:txBody>
      </p:sp>
      <p:sp>
        <p:nvSpPr>
          <p:cNvPr id="5" name="Text Placeholder 4">
            <a:extLst>
              <a:ext uri="{FF2B5EF4-FFF2-40B4-BE49-F238E27FC236}">
                <a16:creationId xmlns:a16="http://schemas.microsoft.com/office/drawing/2014/main" id="{AF479945-F11A-46E5-A569-6F94D6EB85AF}"/>
              </a:ext>
            </a:extLst>
          </p:cNvPr>
          <p:cNvSpPr>
            <a:spLocks noGrp="1"/>
          </p:cNvSpPr>
          <p:nvPr>
            <p:ph type="body" sz="quarter" idx="10"/>
          </p:nvPr>
        </p:nvSpPr>
        <p:spPr>
          <a:xfrm>
            <a:off x="501651" y="670590"/>
            <a:ext cx="11188700" cy="309820"/>
          </a:xfrm>
        </p:spPr>
        <p:txBody>
          <a:bodyPr/>
          <a:lstStyle>
            <a:lvl1pPr>
              <a:defRPr b="1"/>
            </a:lvl1pPr>
          </a:lstStyle>
          <a:p>
            <a:pPr lvl="0"/>
            <a:r>
              <a:rPr lang="en-US"/>
              <a:t>Click to edit Master text styles</a:t>
            </a:r>
          </a:p>
        </p:txBody>
      </p:sp>
    </p:spTree>
    <p:extLst>
      <p:ext uri="{BB962C8B-B14F-4D97-AF65-F5344CB8AC3E}">
        <p14:creationId xmlns:p14="http://schemas.microsoft.com/office/powerpoint/2010/main" val="385936922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292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012127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50292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502920" y="1665288"/>
            <a:ext cx="5534662"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98428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292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263470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292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2367679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2920"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502920" y="3076573"/>
            <a:ext cx="2640000" cy="3222628"/>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2525607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atin typeface="+mj-lt"/>
              </a:defRPr>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atin typeface="+mj-lt"/>
              </a:defRPr>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5055128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2920" y="1700213"/>
            <a:ext cx="3627438"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502920" y="3832225"/>
            <a:ext cx="3627438"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1021885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3724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
        <p:nvSpPr>
          <p:cNvPr id="14" name="Text Placeholder 8"/>
          <p:cNvSpPr>
            <a:spLocks noGrp="1"/>
          </p:cNvSpPr>
          <p:nvPr>
            <p:ph type="body" sz="quarter" idx="17"/>
          </p:nvPr>
        </p:nvSpPr>
        <p:spPr>
          <a:xfrm>
            <a:off x="502920" y="1857892"/>
            <a:ext cx="5544000" cy="1695451"/>
          </a:xfrm>
        </p:spPr>
        <p:txBody>
          <a:bodyPr/>
          <a:lstStyle>
            <a:lvl1pPr>
              <a:spcAft>
                <a:spcPts val="1333"/>
              </a:spcAft>
              <a:defRPr b="1">
                <a:solidFill>
                  <a:schemeClr val="accent1"/>
                </a:solidFill>
                <a:latin typeface="+mj-lt"/>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140088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2920"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50292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502920"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162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901626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50292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50292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150122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292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4412636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2920"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21110255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02920" y="320040"/>
            <a:ext cx="11252200" cy="698501"/>
          </a:xfrm>
          <a:prstGeom prst="rect">
            <a:avLst/>
          </a:prstGeom>
        </p:spPr>
        <p:txBody>
          <a:bodyPr vert="horz" lIns="0" tIns="0" rIns="0" bIns="0" rtlCol="0" anchor="t" anchorCtr="0">
            <a:noAutofit/>
          </a:bodyPr>
          <a:lstStyle>
            <a:lvl1pPr>
              <a:defRPr sz="2100"/>
            </a:lvl1pPr>
          </a:lstStyle>
          <a:p>
            <a:r>
              <a:rPr lang="en-US" noProof="0"/>
              <a:t>Click to edit Master title style</a:t>
            </a:r>
          </a:p>
        </p:txBody>
      </p:sp>
    </p:spTree>
    <p:extLst>
      <p:ext uri="{BB962C8B-B14F-4D97-AF65-F5344CB8AC3E}">
        <p14:creationId xmlns:p14="http://schemas.microsoft.com/office/powerpoint/2010/main" val="31730346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ext Content">
    <p:spTree>
      <p:nvGrpSpPr>
        <p:cNvPr id="1" name=""/>
        <p:cNvGrpSpPr/>
        <p:nvPr/>
      </p:nvGrpSpPr>
      <p:grpSpPr>
        <a:xfrm>
          <a:off x="0" y="0"/>
          <a:ext cx="0" cy="0"/>
          <a:chOff x="0" y="0"/>
          <a:chExt cx="0" cy="0"/>
        </a:xfrm>
      </p:grpSpPr>
      <p:sp>
        <p:nvSpPr>
          <p:cNvPr id="9" name="Content Placeholder 2"/>
          <p:cNvSpPr txBox="1">
            <a:spLocks/>
          </p:cNvSpPr>
          <p:nvPr userDrawn="1"/>
        </p:nvSpPr>
        <p:spPr>
          <a:xfrm>
            <a:off x="304800" y="965676"/>
            <a:ext cx="115824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Straight Connector 10"/>
          <p:cNvCxnSpPr/>
          <p:nvPr userDrawn="1"/>
        </p:nvCxnSpPr>
        <p:spPr>
          <a:xfrm>
            <a:off x="304800" y="6232022"/>
            <a:ext cx="115824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3449909" y="6377627"/>
            <a:ext cx="5292185"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L</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EAD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T</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RANSFORM </a:t>
            </a:r>
            <a:r>
              <a:rPr kumimoji="0" lang="en-US" sz="14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D</a:t>
            </a:r>
            <a:r>
              <a:rPr kumimoji="0" lang="en-US" sz="12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rPr>
              <a:t>ELIVER</a:t>
            </a:r>
            <a:endParaRPr kumimoji="0" lang="en-US" sz="1800" b="1" i="0" u="none" strike="noStrike" kern="1200" cap="none" spc="300" normalizeH="0" baseline="0" noProof="0">
              <a:ln>
                <a:noFill/>
              </a:ln>
              <a:solidFill>
                <a:srgbClr val="043253"/>
              </a:solidFill>
              <a:effectLst/>
              <a:uLnTx/>
              <a:uFillTx/>
              <a:latin typeface="Arial" panose="020B0604020202020204" pitchFamily="34" charset="0"/>
              <a:ea typeface="+mn-ea"/>
              <a:cs typeface="Arial" panose="020B0604020202020204" pitchFamily="34" charset="0"/>
            </a:endParaRPr>
          </a:p>
        </p:txBody>
      </p:sp>
      <p:cxnSp>
        <p:nvCxnSpPr>
          <p:cNvPr id="13" name="Straight Connector 12"/>
          <p:cNvCxnSpPr/>
          <p:nvPr userDrawn="1"/>
        </p:nvCxnSpPr>
        <p:spPr>
          <a:xfrm>
            <a:off x="304800" y="892996"/>
            <a:ext cx="115824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txBox="1">
            <a:spLocks/>
          </p:cNvSpPr>
          <p:nvPr userDrawn="1"/>
        </p:nvSpPr>
        <p:spPr>
          <a:xfrm>
            <a:off x="203200" y="6408107"/>
            <a:ext cx="1524000" cy="3048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Content Placeholder 21"/>
          <p:cNvSpPr>
            <a:spLocks noGrp="1"/>
          </p:cNvSpPr>
          <p:nvPr>
            <p:ph sz="quarter" idx="10" hasCustomPrompt="1"/>
          </p:nvPr>
        </p:nvSpPr>
        <p:spPr>
          <a:xfrm>
            <a:off x="304800" y="965676"/>
            <a:ext cx="11582400" cy="520652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 </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1"/>
          <p:cNvSpPr>
            <a:spLocks noGrp="1"/>
          </p:cNvSpPr>
          <p:nvPr>
            <p:ph sz="quarter" idx="11" hasCustomPrompt="1"/>
          </p:nvPr>
        </p:nvSpPr>
        <p:spPr>
          <a:xfrm>
            <a:off x="304800" y="152400"/>
            <a:ext cx="115824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text</a:t>
            </a:r>
          </a:p>
        </p:txBody>
      </p:sp>
      <p:pic>
        <p:nvPicPr>
          <p:cNvPr id="2050" name="Picture 2" descr="C:\Users\sbrahm01\AppData\Local\Temp\1\notesE31BC0\FI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96120" y="6263014"/>
            <a:ext cx="2316480" cy="59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1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472512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07219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64930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55889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4"/>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3" name="think-cell Slide" r:id="rId15" imgW="270" imgH="270" progId="TCLayout.ActiveDocument.1">
                  <p:embed/>
                </p:oleObj>
              </mc:Choice>
              <mc:Fallback>
                <p:oleObj name="think-cell Slide" r:id="rId15" imgW="270" imgH="270" progId="TCLayout.ActiveDocument.1">
                  <p:embed/>
                  <p:pic>
                    <p:nvPicPr>
                      <p:cNvPr id="4" name="Object 3" hidden="1"/>
                      <p:cNvPicPr/>
                      <p:nvPr/>
                    </p:nvPicPr>
                    <p:blipFill>
                      <a:blip r:embed="rId16"/>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501650" y="1684606"/>
            <a:ext cx="11188700"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4"/>
          <p:cNvSpPr>
            <a:spLocks noGrp="1"/>
          </p:cNvSpPr>
          <p:nvPr>
            <p:ph type="ftr" sz="quarter" idx="3"/>
          </p:nvPr>
        </p:nvSpPr>
        <p:spPr>
          <a:xfrm>
            <a:off x="8145644" y="6523564"/>
            <a:ext cx="3086100" cy="107722"/>
          </a:xfrm>
          <a:prstGeom prst="rect">
            <a:avLst/>
          </a:prstGeom>
          <a:noFill/>
        </p:spPr>
        <p:txBody>
          <a:bodyPr wrap="square" lIns="0" tIns="0" rIns="0" bIns="0" rtlCol="0">
            <a:spAutoFit/>
          </a:bodyPr>
          <a:lstStyle>
            <a:lvl1pPr>
              <a:defRPr lang="en-US" sz="700">
                <a:solidFill>
                  <a:schemeClr val="tx1"/>
                </a:solidFill>
                <a:latin typeface="+mn-lt"/>
                <a:cs typeface="Calibri" panose="020F0502020204030204" pitchFamily="34" charset="0"/>
              </a:defRPr>
            </a:lvl1pPr>
          </a:lstStyle>
          <a:p>
            <a:pPr algn="r">
              <a:buSzPct val="100000"/>
              <a:buFont typeface="Arial"/>
              <a:buNone/>
            </a:pPr>
            <a:r>
              <a:rPr lang="en-CA"/>
              <a:t>Presentation title</a:t>
            </a:r>
          </a:p>
        </p:txBody>
      </p:sp>
      <p:sp>
        <p:nvSpPr>
          <p:cNvPr id="9" name="Slide Number Placeholder 5"/>
          <p:cNvSpPr>
            <a:spLocks noGrp="1"/>
          </p:cNvSpPr>
          <p:nvPr>
            <p:ph type="sldNum" sz="quarter" idx="4"/>
          </p:nvPr>
        </p:nvSpPr>
        <p:spPr>
          <a:xfrm>
            <a:off x="11346395" y="6523564"/>
            <a:ext cx="343955" cy="107722"/>
          </a:xfrm>
          <a:prstGeom prst="rect">
            <a:avLst/>
          </a:prstGeom>
          <a:noFill/>
        </p:spPr>
        <p:txBody>
          <a:bodyPr wrap="square" lIns="0" tIns="0" rIns="0" bIns="0" rtlCol="0">
            <a:spAutoFit/>
          </a:bodyPr>
          <a:lstStyle>
            <a:lvl1pPr>
              <a:defRPr lang="en-US" sz="700" smtClean="0">
                <a:solidFill>
                  <a:schemeClr val="tx1"/>
                </a:solidFill>
                <a:latin typeface="+mn-lt"/>
                <a:cs typeface="Calibri" panose="020F0502020204030204" pitchFamily="34" charset="0"/>
              </a:defRPr>
            </a:lvl1pPr>
          </a:lstStyle>
          <a:p>
            <a:pPr algn="r">
              <a:spcBef>
                <a:spcPts val="600"/>
              </a:spcBef>
              <a:buSzPct val="100000"/>
              <a:buFont typeface="Arial"/>
              <a:buNone/>
            </a:pPr>
            <a:fld id="{A463779A-5FA6-46BB-A830-682585DD6BBA}" type="slidenum">
              <a:rPr lang="en-CA" smtClean="0"/>
              <a:pPr algn="r">
                <a:spcBef>
                  <a:spcPts val="600"/>
                </a:spcBef>
                <a:buSzPct val="100000"/>
                <a:buFont typeface="Arial"/>
                <a:buNone/>
              </a:pPr>
              <a:t>‹#›</a:t>
            </a:fld>
            <a:endParaRPr lang="en-CA"/>
          </a:p>
        </p:txBody>
      </p:sp>
    </p:spTree>
    <p:extLst>
      <p:ext uri="{BB962C8B-B14F-4D97-AF65-F5344CB8AC3E}">
        <p14:creationId xmlns:p14="http://schemas.microsoft.com/office/powerpoint/2010/main" val="267640198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73736" indent="-173736"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47472" indent="-173736"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521208" indent="-173736"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94944" indent="-173736"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32">
          <p15:clr>
            <a:srgbClr val="F26B43"/>
          </p15:clr>
        </p15:guide>
        <p15:guide id="7" orient="horz" pos="200">
          <p15:clr>
            <a:srgbClr val="F26B43"/>
          </p15:clr>
        </p15:guide>
        <p15:guide id="45" orient="horz" pos="2160">
          <p15:clr>
            <a:srgbClr val="F26B43"/>
          </p15:clr>
        </p15:guide>
        <p15:guide id="47" pos="315">
          <p15:clr>
            <a:srgbClr val="F26B43"/>
          </p15:clr>
        </p15:guide>
        <p15:guide id="48" pos="7365">
          <p15:clr>
            <a:srgbClr val="F26B43"/>
          </p15:clr>
        </p15:guide>
        <p15:guide id="50" orient="horz" pos="4104">
          <p15:clr>
            <a:srgbClr val="F26B43"/>
          </p15:clr>
        </p15:guide>
        <p15:guide id="59" pos="3840">
          <p15:clr>
            <a:srgbClr val="F26B43"/>
          </p15:clr>
        </p15:guide>
        <p15:guide id="61" orient="horz" pos="1056">
          <p15:clr>
            <a:srgbClr val="F26B43"/>
          </p15:clr>
        </p15:guide>
        <p15:guide id="62" orient="horz" pos="520">
          <p15:clr>
            <a:srgbClr val="F26B43"/>
          </p15:clr>
        </p15:guide>
        <p15:guide id="63" pos="1512">
          <p15:clr>
            <a:srgbClr val="F26B43"/>
          </p15:clr>
        </p15:guide>
        <p15:guide id="64" pos="1392">
          <p15:clr>
            <a:srgbClr val="F26B43"/>
          </p15:clr>
        </p15:guide>
        <p15:guide id="65" pos="6168">
          <p15:clr>
            <a:srgbClr val="F26B43"/>
          </p15:clr>
        </p15:guide>
        <p15:guide id="66" pos="6288">
          <p15:clr>
            <a:srgbClr val="F26B43"/>
          </p15:clr>
        </p15:guide>
        <p15:guide id="67" pos="5088">
          <p15:clr>
            <a:srgbClr val="F26B43"/>
          </p15:clr>
        </p15:guide>
        <p15:guide id="68" pos="4968">
          <p15:clr>
            <a:srgbClr val="F26B43"/>
          </p15:clr>
        </p15:guide>
        <p15:guide id="69" pos="2712">
          <p15:clr>
            <a:srgbClr val="F26B43"/>
          </p15:clr>
        </p15:guide>
        <p15:guide id="70" pos="2592">
          <p15:clr>
            <a:srgbClr val="F26B43"/>
          </p15:clr>
        </p15:guide>
        <p15:guide id="71" pos="3768">
          <p15:clr>
            <a:srgbClr val="F26B43"/>
          </p15:clr>
        </p15:guide>
        <p15:guide id="72"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C85E3-3009-1749-A1EC-3BF673BFD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48129-093C-C24F-A751-5148F4D9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780E9-7C22-3E40-B54E-44380B393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C22D-3CF2-4919-ACAE-59E008C62B95}" type="datetimeFigureOut">
              <a:rPr lang="en-US" smtClean="0"/>
              <a:t>3/29/22</a:t>
            </a:fld>
            <a:endParaRPr lang="en-US"/>
          </a:p>
        </p:txBody>
      </p:sp>
      <p:sp>
        <p:nvSpPr>
          <p:cNvPr id="5" name="Footer Placeholder 4">
            <a:extLst>
              <a:ext uri="{FF2B5EF4-FFF2-40B4-BE49-F238E27FC236}">
                <a16:creationId xmlns:a16="http://schemas.microsoft.com/office/drawing/2014/main" id="{D757F923-0EF7-2045-8D1B-4C74CBA16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F1C81-F1E5-9147-A43A-E210E92B5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55702-F8AA-4A38-A158-4463E6B84D2D}" type="slidenum">
              <a:rPr lang="en-US" smtClean="0"/>
              <a:t>‹#›</a:t>
            </a:fld>
            <a:endParaRPr lang="en-US"/>
          </a:p>
        </p:txBody>
      </p:sp>
    </p:spTree>
    <p:extLst>
      <p:ext uri="{BB962C8B-B14F-4D97-AF65-F5344CB8AC3E}">
        <p14:creationId xmlns:p14="http://schemas.microsoft.com/office/powerpoint/2010/main" val="178342580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672" r:id="rId14"/>
    <p:sldLayoutId id="2147483794" r:id="rId15"/>
    <p:sldLayoutId id="2147483814" r:id="rId16"/>
    <p:sldLayoutId id="2147483884" r:id="rId17"/>
    <p:sldLayoutId id="2147483886"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1"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scal.treasury.gov/fit/use-cases.html" TargetMode="External"/><Relationship Id="rId7" Type="http://schemas.openxmlformats.org/officeDocument/2006/relationships/hyperlink" Target="https://fiscal.treasury.gov/files/fit/journey-map-persona-template-fit-deee.pptx"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hyperlink" Target="https://fiscal.treasury.gov/files/fit/interview-guide-template-fit-deee.docx" TargetMode="External"/><Relationship Id="rId5" Type="http://schemas.openxmlformats.org/officeDocument/2006/relationships/hyperlink" Target="https://fiscal.treasury.gov/files/fit/process-overview-visualization-template-fit-deee.pptx" TargetMode="External"/><Relationship Id="rId4" Type="http://schemas.openxmlformats.org/officeDocument/2006/relationships/hyperlink" Target="https://fiscal.treasury.gov/files/fit/process-selection-criteria-fit-deee.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iscal.treasury.gov/files/fit/pain-point-catalog-template-fit-deee.xlsx" TargetMode="External"/><Relationship Id="rId7" Type="http://schemas.openxmlformats.org/officeDocument/2006/relationships/hyperlink" Target="https://fiscal.treasury.gov/files/fit/transformation-blueprint-template-fit-deee.pptx"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hyperlink" Target="https://fiscal.treasury.gov/files/fit/solution-prioritization-tool-fit-deee-beta.xlsx" TargetMode="External"/><Relationship Id="rId5" Type="http://schemas.openxmlformats.org/officeDocument/2006/relationships/hyperlink" Target="https://fiscal.treasury.gov/files/fit/solution-category-decision-tree-and-solution-one-pagers-fit-deee.pdf" TargetMode="External"/><Relationship Id="rId4" Type="http://schemas.openxmlformats.org/officeDocument/2006/relationships/hyperlink" Target="https://fiscal.treasury.gov/files/fit/pain-point-down-select-tool-fit-deee-beta.xls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fiscal.treasury.gov/fit/deee"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hyperlink" Target="https://www.fiscal.treasury.gov/fit/use-cases.html" TargetMode="Externa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slide" Target="slide7.xml"/><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slide" Target="slide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0DEE60-C3F9-42FD-9833-50A812F6FCB5}"/>
              </a:ext>
            </a:extLst>
          </p:cNvPr>
          <p:cNvSpPr txBox="1">
            <a:spLocks noGrp="1"/>
          </p:cNvSpPr>
          <p:nvPr>
            <p:ph type="title" idx="4294967295"/>
          </p:nvPr>
        </p:nvSpPr>
        <p:spPr>
          <a:xfrm>
            <a:off x="2553578" y="1591872"/>
            <a:ext cx="7296150" cy="10906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3200" kern="1200">
                <a:solidFill>
                  <a:srgbClr val="002060"/>
                </a:solidFill>
                <a:latin typeface="Arial Black" panose="020B0A04020102020204" pitchFamily="34" charset="0"/>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mn-lt"/>
                <a:ea typeface="+mj-ea"/>
                <a:cs typeface="+mj-cs"/>
              </a:rPr>
              <a:t>Change the Way Work Gets Done </a:t>
            </a:r>
          </a:p>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mn-lt"/>
                <a:ea typeface="+mj-ea"/>
                <a:cs typeface="+mj-cs"/>
              </a:rPr>
              <a:t>Enabling an End-to-End Digital Transformation</a:t>
            </a:r>
            <a:endParaRPr kumimoji="0" lang="en-US" sz="4000" b="0" i="0" u="none" strike="noStrike" kern="1200" cap="none" spc="0" normalizeH="0" baseline="0" noProof="0" dirty="0">
              <a:ln>
                <a:noFill/>
              </a:ln>
              <a:solidFill>
                <a:srgbClr val="002060"/>
              </a:solidFill>
              <a:effectLst/>
              <a:uLnTx/>
              <a:uFillTx/>
              <a:latin typeface="Arial Black" panose="020B0A04020102020204" pitchFamily="34" charset="0"/>
              <a:ea typeface="+mj-ea"/>
              <a:cs typeface="+mj-cs"/>
            </a:endParaRPr>
          </a:p>
        </p:txBody>
      </p:sp>
      <p:sp>
        <p:nvSpPr>
          <p:cNvPr id="4" name="TextBox 3">
            <a:extLst>
              <a:ext uri="{FF2B5EF4-FFF2-40B4-BE49-F238E27FC236}">
                <a16:creationId xmlns:a16="http://schemas.microsoft.com/office/drawing/2014/main" id="{1AE3A2AE-501E-4709-B42F-51E3318F75BA}"/>
              </a:ext>
            </a:extLst>
          </p:cNvPr>
          <p:cNvSpPr txBox="1"/>
          <p:nvPr/>
        </p:nvSpPr>
        <p:spPr>
          <a:xfrm>
            <a:off x="524435" y="2957804"/>
            <a:ext cx="11026589" cy="2215991"/>
          </a:xfrm>
          <a:prstGeom prst="rect">
            <a:avLst/>
          </a:prstGeom>
          <a:noFill/>
        </p:spPr>
        <p:txBody>
          <a:bodyPr wrap="square" lIns="91440" tIns="45720" rIns="91440" bIns="45720" anchor="t">
            <a:spAutoFit/>
          </a:bodyPr>
          <a:lstStyle/>
          <a:p>
            <a:pPr marL="0" marR="0" algn="ctr">
              <a:spcBef>
                <a:spcPts val="0"/>
              </a:spcBef>
              <a:spcAft>
                <a:spcPts val="0"/>
              </a:spcAft>
            </a:pPr>
            <a:r>
              <a:rPr lang="en-US" sz="2400" b="1" dirty="0">
                <a:effectLst/>
                <a:latin typeface="Calibri" panose="020F0502020204030204" pitchFamily="34" charset="0"/>
                <a:ea typeface="Calibri" panose="020F0502020204030204" pitchFamily="34" charset="0"/>
              </a:rPr>
              <a:t>Agenda</a:t>
            </a:r>
            <a:endParaRPr lang="en-US" sz="2400" dirty="0">
              <a:effectLst/>
              <a:latin typeface="Calibri" panose="020F0502020204030204" pitchFamily="34" charset="0"/>
              <a:ea typeface="Calibri" panose="020F0502020204030204" pitchFamily="34" charset="0"/>
            </a:endParaRPr>
          </a:p>
          <a:p>
            <a:pPr marL="0" marR="0" algn="ctr">
              <a:spcBef>
                <a:spcPts val="0"/>
              </a:spcBef>
              <a:spcAft>
                <a:spcPts val="0"/>
              </a:spcAft>
            </a:pPr>
            <a:endParaRPr lang="en-US" sz="1800" dirty="0">
              <a:effectLst/>
              <a:latin typeface="Calibri" panose="020F0502020204030204" pitchFamily="34" charset="0"/>
              <a:ea typeface="Calibri" panose="020F0502020204030204" pitchFamily="34" charset="0"/>
            </a:endParaRPr>
          </a:p>
          <a:p>
            <a:pPr marR="0" algn="ctr">
              <a:spcBef>
                <a:spcPts val="0"/>
              </a:spcBef>
              <a:spcAft>
                <a:spcPts val="0"/>
              </a:spcAft>
            </a:pPr>
            <a:r>
              <a:rPr lang="en-US" sz="2400" dirty="0">
                <a:effectLst/>
                <a:latin typeface="Calibri" panose="020F0502020204030204" pitchFamily="34" charset="0"/>
                <a:ea typeface="Calibri" panose="020F0502020204030204" pitchFamily="34" charset="0"/>
              </a:rPr>
              <a:t>Speaker introduction</a:t>
            </a:r>
            <a:endParaRPr lang="en-US" sz="2400" dirty="0">
              <a:latin typeface="Calibri" panose="020F0502020204030204" pitchFamily="34" charset="0"/>
              <a:ea typeface="Calibri" panose="020F0502020204030204" pitchFamily="34" charset="0"/>
            </a:endParaRPr>
          </a:p>
          <a:p>
            <a:pPr marR="0" algn="ctr">
              <a:spcBef>
                <a:spcPts val="0"/>
              </a:spcBef>
              <a:spcAft>
                <a:spcPts val="0"/>
              </a:spcAft>
            </a:pPr>
            <a:r>
              <a:rPr lang="en-US" sz="2400" dirty="0">
                <a:effectLst/>
                <a:latin typeface="Calibri" panose="020F0502020204030204" pitchFamily="34" charset="0"/>
                <a:ea typeface="Calibri" panose="020F0502020204030204" pitchFamily="34" charset="0"/>
              </a:rPr>
              <a:t>The Digital End to End Efficiency (DEEE) Framework </a:t>
            </a:r>
          </a:p>
          <a:p>
            <a:pPr marR="0" algn="ctr">
              <a:spcBef>
                <a:spcPts val="0"/>
              </a:spcBef>
              <a:spcAft>
                <a:spcPts val="0"/>
              </a:spcAft>
            </a:pPr>
            <a:r>
              <a:rPr lang="en-US" sz="2400" dirty="0">
                <a:latin typeface="Calibri" panose="020F0502020204030204" pitchFamily="34" charset="0"/>
                <a:ea typeface="Calibri" panose="020F0502020204030204" pitchFamily="34" charset="0"/>
              </a:rPr>
              <a:t>How to get </a:t>
            </a:r>
            <a:r>
              <a:rPr lang="en-US" sz="2400" dirty="0">
                <a:effectLst/>
                <a:latin typeface="Calibri" panose="020F0502020204030204" pitchFamily="34" charset="0"/>
                <a:ea typeface="Calibri" panose="020F0502020204030204" pitchFamily="34" charset="0"/>
              </a:rPr>
              <a:t>started digitizing and automating your own processes</a:t>
            </a:r>
          </a:p>
          <a:p>
            <a:pPr marR="0" algn="ctr">
              <a:spcBef>
                <a:spcPts val="0"/>
              </a:spcBef>
              <a:spcAft>
                <a:spcPts val="0"/>
              </a:spcAft>
            </a:pPr>
            <a:r>
              <a:rPr lang="en-US" sz="2400" dirty="0">
                <a:latin typeface="Calibri" panose="020F0502020204030204" pitchFamily="34" charset="0"/>
                <a:ea typeface="Calibri" panose="020F0502020204030204" pitchFamily="34" charset="0"/>
              </a:rPr>
              <a:t>Q&amp;A</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8445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8B46106D-BA05-4033-8089-BF80352730B0}"/>
              </a:ext>
            </a:extLst>
          </p:cNvPr>
          <p:cNvSpPr txBox="1"/>
          <p:nvPr/>
        </p:nvSpPr>
        <p:spPr>
          <a:xfrm>
            <a:off x="2223470" y="1263137"/>
            <a:ext cx="7458031" cy="3046988"/>
          </a:xfrm>
          <a:prstGeom prst="rect">
            <a:avLst/>
          </a:prstGeom>
          <a:noFill/>
        </p:spPr>
        <p:txBody>
          <a:bodyPr wrap="square">
            <a:spAutoFit/>
          </a:bodyPr>
          <a:lstStyle/>
          <a:p>
            <a:pPr marL="952485" lvl="1" indent="-342900">
              <a:buFont typeface="+mj-lt"/>
              <a:buAutoNum type="arabicPeriod"/>
            </a:pPr>
            <a:r>
              <a:rPr lang="en-US" sz="2400" dirty="0"/>
              <a:t>Identify your pain points: A challenge or process inefficiency from the user’s experience. </a:t>
            </a:r>
          </a:p>
          <a:p>
            <a:pPr marL="952485" lvl="1" indent="-342900">
              <a:buFont typeface="+mj-lt"/>
              <a:buAutoNum type="arabicPeriod"/>
            </a:pPr>
            <a:endParaRPr lang="en-US" sz="2400" dirty="0"/>
          </a:p>
          <a:p>
            <a:pPr marL="952485" lvl="1" indent="-342900">
              <a:buFont typeface="+mj-lt"/>
              <a:buAutoNum type="arabicPeriod"/>
            </a:pPr>
            <a:r>
              <a:rPr lang="en-US" sz="2400" dirty="0"/>
              <a:t>While analyzing a process, many pain points may be uncovered. Categorizing helps in the prioritization and identification of the pain points that represent the greatest opportunity for efficiency.</a:t>
            </a:r>
          </a:p>
        </p:txBody>
      </p:sp>
      <p:sp>
        <p:nvSpPr>
          <p:cNvPr id="2" name="Title 1">
            <a:extLst>
              <a:ext uri="{FF2B5EF4-FFF2-40B4-BE49-F238E27FC236}">
                <a16:creationId xmlns:a16="http://schemas.microsoft.com/office/drawing/2014/main" id="{F28A7566-DE68-1944-B985-1FD5B268C2FA}"/>
              </a:ext>
            </a:extLst>
          </p:cNvPr>
          <p:cNvSpPr>
            <a:spLocks noGrp="1"/>
          </p:cNvSpPr>
          <p:nvPr>
            <p:ph type="title" idx="4294967295"/>
          </p:nvPr>
        </p:nvSpPr>
        <p:spPr>
          <a:xfrm>
            <a:off x="255494" y="13447"/>
            <a:ext cx="10515600" cy="1325563"/>
          </a:xfrm>
        </p:spPr>
        <p:txBody>
          <a:bodyPr>
            <a:normAutofit/>
          </a:bodyPr>
          <a:lstStyle/>
          <a:p>
            <a:r>
              <a:rPr lang="en-US" sz="3200" b="1" dirty="0"/>
              <a:t>What to solve?</a:t>
            </a:r>
          </a:p>
        </p:txBody>
      </p:sp>
    </p:spTree>
    <p:extLst>
      <p:ext uri="{BB962C8B-B14F-4D97-AF65-F5344CB8AC3E}">
        <p14:creationId xmlns:p14="http://schemas.microsoft.com/office/powerpoint/2010/main" val="196898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26B71-79B0-AE4D-A419-2377A9486578}"/>
              </a:ext>
            </a:extLst>
          </p:cNvPr>
          <p:cNvSpPr>
            <a:spLocks noGrp="1"/>
          </p:cNvSpPr>
          <p:nvPr>
            <p:ph type="title" idx="4294967295"/>
          </p:nvPr>
        </p:nvSpPr>
        <p:spPr>
          <a:xfrm>
            <a:off x="201862" y="51408"/>
            <a:ext cx="10515600" cy="1325563"/>
          </a:xfrm>
        </p:spPr>
        <p:txBody>
          <a:bodyPr>
            <a:normAutofit/>
          </a:bodyPr>
          <a:lstStyle/>
          <a:p>
            <a:r>
              <a:rPr lang="en-US" sz="3200" b="1" dirty="0"/>
              <a:t>What to solve continued</a:t>
            </a:r>
          </a:p>
        </p:txBody>
      </p:sp>
      <p:cxnSp>
        <p:nvCxnSpPr>
          <p:cNvPr id="106" name="Straight Connector 105">
            <a:extLst>
              <a:ext uri="{FF2B5EF4-FFF2-40B4-BE49-F238E27FC236}">
                <a16:creationId xmlns:a16="http://schemas.microsoft.com/office/drawing/2014/main" id="{15A0A087-061E-40F8-9632-EE587F942A1D}"/>
              </a:ext>
              <a:ext uri="{C183D7F6-B498-43B3-948B-1728B52AA6E4}">
                <adec:decorative xmlns:adec="http://schemas.microsoft.com/office/drawing/2017/decorative" val="1"/>
              </a:ext>
            </a:extLst>
          </p:cNvPr>
          <p:cNvCxnSpPr>
            <a:cxnSpLocks/>
          </p:cNvCxnSpPr>
          <p:nvPr/>
        </p:nvCxnSpPr>
        <p:spPr>
          <a:xfrm flipH="1">
            <a:off x="440879" y="1707062"/>
            <a:ext cx="10603592"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AA943A44-4931-42EE-9159-79CA17C62BA9}"/>
              </a:ext>
            </a:extLst>
          </p:cNvPr>
          <p:cNvSpPr txBox="1"/>
          <p:nvPr/>
        </p:nvSpPr>
        <p:spPr>
          <a:xfrm>
            <a:off x="440879" y="2896355"/>
            <a:ext cx="2675732" cy="400110"/>
          </a:xfrm>
          <a:prstGeom prst="rect">
            <a:avLst/>
          </a:prstGeom>
        </p:spPr>
        <p:txBody>
          <a:bodyPr wrap="non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rgbClr val="005587"/>
                </a:solidFill>
                <a:effectLst/>
                <a:uLnTx/>
                <a:uFillTx/>
                <a:latin typeface="Calibri"/>
                <a:cs typeface="Arial" panose="020B0604020202020204" pitchFamily="34" charset="0"/>
              </a:defRPr>
            </a:lvl1pPr>
          </a:lstStyle>
          <a:p>
            <a:r>
              <a:rPr lang="en-US" dirty="0"/>
              <a:t>Opportunity Categories</a:t>
            </a:r>
          </a:p>
        </p:txBody>
      </p:sp>
      <p:sp>
        <p:nvSpPr>
          <p:cNvPr id="74" name="Freeform 105" descr="Icon illustrating redundancies">
            <a:extLst>
              <a:ext uri="{FF2B5EF4-FFF2-40B4-BE49-F238E27FC236}">
                <a16:creationId xmlns:a16="http://schemas.microsoft.com/office/drawing/2014/main" id="{C74B7967-E390-4946-AD58-4FFC811BDDED}"/>
              </a:ext>
            </a:extLst>
          </p:cNvPr>
          <p:cNvSpPr>
            <a:spLocks noChangeAspect="1" noEditPoints="1"/>
          </p:cNvSpPr>
          <p:nvPr/>
        </p:nvSpPr>
        <p:spPr bwMode="auto">
          <a:xfrm>
            <a:off x="4167662" y="1895823"/>
            <a:ext cx="446426" cy="44655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416 h 512"/>
              <a:gd name="T12" fmla="*/ 141 w 512"/>
              <a:gd name="T13" fmla="*/ 413 h 512"/>
              <a:gd name="T14" fmla="*/ 141 w 512"/>
              <a:gd name="T15" fmla="*/ 397 h 512"/>
              <a:gd name="T16" fmla="*/ 283 w 512"/>
              <a:gd name="T17" fmla="*/ 256 h 512"/>
              <a:gd name="T18" fmla="*/ 141 w 512"/>
              <a:gd name="T19" fmla="*/ 114 h 512"/>
              <a:gd name="T20" fmla="*/ 141 w 512"/>
              <a:gd name="T21" fmla="*/ 99 h 512"/>
              <a:gd name="T22" fmla="*/ 157 w 512"/>
              <a:gd name="T23" fmla="*/ 99 h 512"/>
              <a:gd name="T24" fmla="*/ 306 w 512"/>
              <a:gd name="T25" fmla="*/ 248 h 512"/>
              <a:gd name="T26" fmla="*/ 306 w 512"/>
              <a:gd name="T27" fmla="*/ 263 h 512"/>
              <a:gd name="T28" fmla="*/ 157 w 512"/>
              <a:gd name="T29" fmla="*/ 413 h 512"/>
              <a:gd name="T30" fmla="*/ 149 w 512"/>
              <a:gd name="T31" fmla="*/ 416 h 512"/>
              <a:gd name="T32" fmla="*/ 413 w 512"/>
              <a:gd name="T33" fmla="*/ 263 h 512"/>
              <a:gd name="T34" fmla="*/ 263 w 512"/>
              <a:gd name="T35" fmla="*/ 413 h 512"/>
              <a:gd name="T36" fmla="*/ 256 w 512"/>
              <a:gd name="T37" fmla="*/ 416 h 512"/>
              <a:gd name="T38" fmla="*/ 248 w 512"/>
              <a:gd name="T39" fmla="*/ 413 h 512"/>
              <a:gd name="T40" fmla="*/ 248 w 512"/>
              <a:gd name="T41" fmla="*/ 397 h 512"/>
              <a:gd name="T42" fmla="*/ 390 w 512"/>
              <a:gd name="T43" fmla="*/ 256 h 512"/>
              <a:gd name="T44" fmla="*/ 248 w 512"/>
              <a:gd name="T45" fmla="*/ 114 h 512"/>
              <a:gd name="T46" fmla="*/ 248 w 512"/>
              <a:gd name="T47" fmla="*/ 99 h 512"/>
              <a:gd name="T48" fmla="*/ 263 w 512"/>
              <a:gd name="T49" fmla="*/ 99 h 512"/>
              <a:gd name="T50" fmla="*/ 413 w 512"/>
              <a:gd name="T51" fmla="*/ 248 h 512"/>
              <a:gd name="T52" fmla="*/ 413 w 512"/>
              <a:gd name="T53" fmla="*/ 2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416"/>
                </a:moveTo>
                <a:cubicBezTo>
                  <a:pt x="146" y="416"/>
                  <a:pt x="144" y="415"/>
                  <a:pt x="141" y="413"/>
                </a:cubicBezTo>
                <a:cubicBezTo>
                  <a:pt x="137" y="408"/>
                  <a:pt x="137" y="402"/>
                  <a:pt x="141" y="397"/>
                </a:cubicBezTo>
                <a:cubicBezTo>
                  <a:pt x="283" y="256"/>
                  <a:pt x="283" y="256"/>
                  <a:pt x="283" y="256"/>
                </a:cubicBezTo>
                <a:cubicBezTo>
                  <a:pt x="141" y="114"/>
                  <a:pt x="141" y="114"/>
                  <a:pt x="141" y="114"/>
                </a:cubicBezTo>
                <a:cubicBezTo>
                  <a:pt x="137" y="110"/>
                  <a:pt x="137" y="103"/>
                  <a:pt x="141" y="99"/>
                </a:cubicBezTo>
                <a:cubicBezTo>
                  <a:pt x="146" y="95"/>
                  <a:pt x="152" y="95"/>
                  <a:pt x="157" y="99"/>
                </a:cubicBezTo>
                <a:cubicBezTo>
                  <a:pt x="306" y="248"/>
                  <a:pt x="306" y="248"/>
                  <a:pt x="306" y="248"/>
                </a:cubicBezTo>
                <a:cubicBezTo>
                  <a:pt x="310" y="252"/>
                  <a:pt x="310" y="259"/>
                  <a:pt x="306" y="263"/>
                </a:cubicBezTo>
                <a:cubicBezTo>
                  <a:pt x="157" y="413"/>
                  <a:pt x="157" y="413"/>
                  <a:pt x="157" y="413"/>
                </a:cubicBezTo>
                <a:cubicBezTo>
                  <a:pt x="154" y="415"/>
                  <a:pt x="152" y="416"/>
                  <a:pt x="149" y="416"/>
                </a:cubicBezTo>
                <a:close/>
                <a:moveTo>
                  <a:pt x="413" y="263"/>
                </a:moveTo>
                <a:cubicBezTo>
                  <a:pt x="263" y="413"/>
                  <a:pt x="263" y="413"/>
                  <a:pt x="263" y="413"/>
                </a:cubicBezTo>
                <a:cubicBezTo>
                  <a:pt x="261" y="415"/>
                  <a:pt x="258" y="416"/>
                  <a:pt x="256" y="416"/>
                </a:cubicBezTo>
                <a:cubicBezTo>
                  <a:pt x="253" y="416"/>
                  <a:pt x="250" y="415"/>
                  <a:pt x="248" y="413"/>
                </a:cubicBezTo>
                <a:cubicBezTo>
                  <a:pt x="244" y="408"/>
                  <a:pt x="244" y="402"/>
                  <a:pt x="248" y="397"/>
                </a:cubicBezTo>
                <a:cubicBezTo>
                  <a:pt x="390" y="256"/>
                  <a:pt x="390" y="256"/>
                  <a:pt x="390" y="256"/>
                </a:cubicBezTo>
                <a:cubicBezTo>
                  <a:pt x="248" y="114"/>
                  <a:pt x="248" y="114"/>
                  <a:pt x="248" y="114"/>
                </a:cubicBezTo>
                <a:cubicBezTo>
                  <a:pt x="244" y="110"/>
                  <a:pt x="244" y="103"/>
                  <a:pt x="248" y="99"/>
                </a:cubicBezTo>
                <a:cubicBezTo>
                  <a:pt x="252" y="95"/>
                  <a:pt x="259" y="95"/>
                  <a:pt x="263" y="99"/>
                </a:cubicBezTo>
                <a:cubicBezTo>
                  <a:pt x="413" y="248"/>
                  <a:pt x="413" y="248"/>
                  <a:pt x="413" y="248"/>
                </a:cubicBezTo>
                <a:cubicBezTo>
                  <a:pt x="417" y="252"/>
                  <a:pt x="417" y="259"/>
                  <a:pt x="413" y="263"/>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75" name="Rectangle 74">
            <a:extLst>
              <a:ext uri="{FF2B5EF4-FFF2-40B4-BE49-F238E27FC236}">
                <a16:creationId xmlns:a16="http://schemas.microsoft.com/office/drawing/2014/main" id="{2A72160A-BBC5-426F-A920-7603FB6D8E48}"/>
              </a:ext>
            </a:extLst>
          </p:cNvPr>
          <p:cNvSpPr/>
          <p:nvPr/>
        </p:nvSpPr>
        <p:spPr>
          <a:xfrm>
            <a:off x="3473064" y="2473892"/>
            <a:ext cx="1835622" cy="8125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Redundancies or duplicative </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activities across teams</a:t>
            </a:r>
          </a:p>
        </p:txBody>
      </p:sp>
      <p:sp>
        <p:nvSpPr>
          <p:cNvPr id="86" name="Freeform 255" descr="Icon illustrating manual steps">
            <a:extLst>
              <a:ext uri="{FF2B5EF4-FFF2-40B4-BE49-F238E27FC236}">
                <a16:creationId xmlns:a16="http://schemas.microsoft.com/office/drawing/2014/main" id="{8E78427F-2FBE-44AD-AC05-8148C1D9D6B8}"/>
              </a:ext>
            </a:extLst>
          </p:cNvPr>
          <p:cNvSpPr>
            <a:spLocks noChangeAspect="1" noEditPoints="1"/>
          </p:cNvSpPr>
          <p:nvPr/>
        </p:nvSpPr>
        <p:spPr bwMode="auto">
          <a:xfrm>
            <a:off x="6410065" y="1915825"/>
            <a:ext cx="446551" cy="446551"/>
          </a:xfrm>
          <a:custGeom>
            <a:avLst/>
            <a:gdLst>
              <a:gd name="T0" fmla="*/ 0 w 512"/>
              <a:gd name="T1" fmla="*/ 256 h 512"/>
              <a:gd name="T2" fmla="*/ 512 w 512"/>
              <a:gd name="T3" fmla="*/ 256 h 512"/>
              <a:gd name="T4" fmla="*/ 298 w 512"/>
              <a:gd name="T5" fmla="*/ 181 h 512"/>
              <a:gd name="T6" fmla="*/ 266 w 512"/>
              <a:gd name="T7" fmla="*/ 192 h 512"/>
              <a:gd name="T8" fmla="*/ 266 w 512"/>
              <a:gd name="T9" fmla="*/ 170 h 512"/>
              <a:gd name="T10" fmla="*/ 298 w 512"/>
              <a:gd name="T11" fmla="*/ 181 h 512"/>
              <a:gd name="T12" fmla="*/ 259 w 512"/>
              <a:gd name="T13" fmla="*/ 120 h 512"/>
              <a:gd name="T14" fmla="*/ 274 w 512"/>
              <a:gd name="T15" fmla="*/ 135 h 512"/>
              <a:gd name="T16" fmla="*/ 245 w 512"/>
              <a:gd name="T17" fmla="*/ 160 h 512"/>
              <a:gd name="T18" fmla="*/ 237 w 512"/>
              <a:gd name="T19" fmla="*/ 141 h 512"/>
              <a:gd name="T20" fmla="*/ 213 w 512"/>
              <a:gd name="T21" fmla="*/ 96 h 512"/>
              <a:gd name="T22" fmla="*/ 224 w 512"/>
              <a:gd name="T23" fmla="*/ 138 h 512"/>
              <a:gd name="T24" fmla="*/ 202 w 512"/>
              <a:gd name="T25" fmla="*/ 138 h 512"/>
              <a:gd name="T26" fmla="*/ 152 w 512"/>
              <a:gd name="T27" fmla="*/ 120 h 512"/>
              <a:gd name="T28" fmla="*/ 189 w 512"/>
              <a:gd name="T29" fmla="*/ 141 h 512"/>
              <a:gd name="T30" fmla="*/ 181 w 512"/>
              <a:gd name="T31" fmla="*/ 160 h 512"/>
              <a:gd name="T32" fmla="*/ 152 w 512"/>
              <a:gd name="T33" fmla="*/ 135 h 512"/>
              <a:gd name="T34" fmla="*/ 138 w 512"/>
              <a:gd name="T35" fmla="*/ 170 h 512"/>
              <a:gd name="T36" fmla="*/ 170 w 512"/>
              <a:gd name="T37" fmla="*/ 181 h 512"/>
              <a:gd name="T38" fmla="*/ 138 w 512"/>
              <a:gd name="T39" fmla="*/ 192 h 512"/>
              <a:gd name="T40" fmla="*/ 138 w 512"/>
              <a:gd name="T41" fmla="*/ 170 h 512"/>
              <a:gd name="T42" fmla="*/ 341 w 512"/>
              <a:gd name="T43" fmla="*/ 416 h 512"/>
              <a:gd name="T44" fmla="*/ 333 w 512"/>
              <a:gd name="T45" fmla="*/ 398 h 512"/>
              <a:gd name="T46" fmla="*/ 351 w 512"/>
              <a:gd name="T47" fmla="*/ 288 h 512"/>
              <a:gd name="T48" fmla="*/ 330 w 512"/>
              <a:gd name="T49" fmla="*/ 286 h 512"/>
              <a:gd name="T50" fmla="*/ 320 w 512"/>
              <a:gd name="T51" fmla="*/ 298 h 512"/>
              <a:gd name="T52" fmla="*/ 320 w 512"/>
              <a:gd name="T53" fmla="*/ 298 h 512"/>
              <a:gd name="T54" fmla="*/ 309 w 512"/>
              <a:gd name="T55" fmla="*/ 277 h 512"/>
              <a:gd name="T56" fmla="*/ 288 w 512"/>
              <a:gd name="T57" fmla="*/ 277 h 512"/>
              <a:gd name="T58" fmla="*/ 277 w 512"/>
              <a:gd name="T59" fmla="*/ 298 h 512"/>
              <a:gd name="T60" fmla="*/ 266 w 512"/>
              <a:gd name="T61" fmla="*/ 256 h 512"/>
              <a:gd name="T62" fmla="*/ 245 w 512"/>
              <a:gd name="T63" fmla="*/ 256 h 512"/>
              <a:gd name="T64" fmla="*/ 234 w 512"/>
              <a:gd name="T65" fmla="*/ 298 h 512"/>
              <a:gd name="T66" fmla="*/ 224 w 512"/>
              <a:gd name="T67" fmla="*/ 202 h 512"/>
              <a:gd name="T68" fmla="*/ 202 w 512"/>
              <a:gd name="T69" fmla="*/ 202 h 512"/>
              <a:gd name="T70" fmla="*/ 196 w 512"/>
              <a:gd name="T71" fmla="*/ 340 h 512"/>
              <a:gd name="T72" fmla="*/ 152 w 512"/>
              <a:gd name="T73" fmla="*/ 281 h 512"/>
              <a:gd name="T74" fmla="*/ 138 w 512"/>
              <a:gd name="T75" fmla="*/ 277 h 512"/>
              <a:gd name="T76" fmla="*/ 138 w 512"/>
              <a:gd name="T77" fmla="*/ 295 h 512"/>
              <a:gd name="T78" fmla="*/ 211 w 512"/>
              <a:gd name="T79" fmla="*/ 411 h 512"/>
              <a:gd name="T80" fmla="*/ 197 w 512"/>
              <a:gd name="T81" fmla="*/ 414 h 512"/>
              <a:gd name="T82" fmla="*/ 129 w 512"/>
              <a:gd name="T83" fmla="*/ 258 h 512"/>
              <a:gd name="T84" fmla="*/ 172 w 512"/>
              <a:gd name="T85" fmla="*/ 272 h 512"/>
              <a:gd name="T86" fmla="*/ 181 w 512"/>
              <a:gd name="T87" fmla="*/ 202 h 512"/>
              <a:gd name="T88" fmla="*/ 245 w 512"/>
              <a:gd name="T89" fmla="*/ 202 h 512"/>
              <a:gd name="T90" fmla="*/ 256 w 512"/>
              <a:gd name="T91" fmla="*/ 224 h 512"/>
              <a:gd name="T92" fmla="*/ 298 w 512"/>
              <a:gd name="T93" fmla="*/ 245 h 512"/>
              <a:gd name="T94" fmla="*/ 341 w 512"/>
              <a:gd name="T95" fmla="*/ 256 h 512"/>
              <a:gd name="T96" fmla="*/ 373 w 512"/>
              <a:gd name="T97"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181"/>
                </a:moveTo>
                <a:cubicBezTo>
                  <a:pt x="298" y="187"/>
                  <a:pt x="294" y="192"/>
                  <a:pt x="288" y="192"/>
                </a:cubicBezTo>
                <a:cubicBezTo>
                  <a:pt x="266" y="192"/>
                  <a:pt x="266" y="192"/>
                  <a:pt x="266" y="192"/>
                </a:cubicBezTo>
                <a:cubicBezTo>
                  <a:pt x="260" y="192"/>
                  <a:pt x="256" y="187"/>
                  <a:pt x="256" y="181"/>
                </a:cubicBezTo>
                <a:cubicBezTo>
                  <a:pt x="256" y="175"/>
                  <a:pt x="260" y="170"/>
                  <a:pt x="266" y="170"/>
                </a:cubicBezTo>
                <a:cubicBezTo>
                  <a:pt x="288" y="170"/>
                  <a:pt x="288" y="170"/>
                  <a:pt x="288" y="170"/>
                </a:cubicBezTo>
                <a:cubicBezTo>
                  <a:pt x="294" y="170"/>
                  <a:pt x="298" y="175"/>
                  <a:pt x="298" y="181"/>
                </a:cubicBezTo>
                <a:close/>
                <a:moveTo>
                  <a:pt x="237" y="141"/>
                </a:moveTo>
                <a:cubicBezTo>
                  <a:pt x="259" y="120"/>
                  <a:pt x="259" y="120"/>
                  <a:pt x="259" y="120"/>
                </a:cubicBezTo>
                <a:cubicBezTo>
                  <a:pt x="263" y="116"/>
                  <a:pt x="270" y="116"/>
                  <a:pt x="274" y="120"/>
                </a:cubicBezTo>
                <a:cubicBezTo>
                  <a:pt x="278" y="124"/>
                  <a:pt x="278" y="131"/>
                  <a:pt x="274" y="135"/>
                </a:cubicBezTo>
                <a:cubicBezTo>
                  <a:pt x="253" y="157"/>
                  <a:pt x="253" y="157"/>
                  <a:pt x="253" y="157"/>
                </a:cubicBezTo>
                <a:cubicBezTo>
                  <a:pt x="250" y="159"/>
                  <a:pt x="248" y="160"/>
                  <a:pt x="245" y="160"/>
                </a:cubicBezTo>
                <a:cubicBezTo>
                  <a:pt x="242" y="160"/>
                  <a:pt x="240" y="159"/>
                  <a:pt x="237" y="157"/>
                </a:cubicBezTo>
                <a:cubicBezTo>
                  <a:pt x="233" y="152"/>
                  <a:pt x="233" y="146"/>
                  <a:pt x="237" y="141"/>
                </a:cubicBezTo>
                <a:close/>
                <a:moveTo>
                  <a:pt x="202" y="106"/>
                </a:moveTo>
                <a:cubicBezTo>
                  <a:pt x="202" y="100"/>
                  <a:pt x="207" y="96"/>
                  <a:pt x="213" y="96"/>
                </a:cubicBezTo>
                <a:cubicBezTo>
                  <a:pt x="219" y="96"/>
                  <a:pt x="224" y="100"/>
                  <a:pt x="224" y="106"/>
                </a:cubicBezTo>
                <a:cubicBezTo>
                  <a:pt x="224" y="138"/>
                  <a:pt x="224" y="138"/>
                  <a:pt x="224" y="138"/>
                </a:cubicBezTo>
                <a:cubicBezTo>
                  <a:pt x="224" y="144"/>
                  <a:pt x="219" y="149"/>
                  <a:pt x="213" y="149"/>
                </a:cubicBezTo>
                <a:cubicBezTo>
                  <a:pt x="207" y="149"/>
                  <a:pt x="202" y="144"/>
                  <a:pt x="202" y="138"/>
                </a:cubicBezTo>
                <a:lnTo>
                  <a:pt x="202" y="106"/>
                </a:lnTo>
                <a:close/>
                <a:moveTo>
                  <a:pt x="152" y="120"/>
                </a:moveTo>
                <a:cubicBezTo>
                  <a:pt x="156" y="116"/>
                  <a:pt x="163" y="116"/>
                  <a:pt x="167" y="120"/>
                </a:cubicBezTo>
                <a:cubicBezTo>
                  <a:pt x="189" y="141"/>
                  <a:pt x="189" y="141"/>
                  <a:pt x="189" y="141"/>
                </a:cubicBezTo>
                <a:cubicBezTo>
                  <a:pt x="193" y="146"/>
                  <a:pt x="193" y="152"/>
                  <a:pt x="189" y="157"/>
                </a:cubicBezTo>
                <a:cubicBezTo>
                  <a:pt x="186" y="159"/>
                  <a:pt x="184" y="160"/>
                  <a:pt x="181" y="160"/>
                </a:cubicBezTo>
                <a:cubicBezTo>
                  <a:pt x="178" y="160"/>
                  <a:pt x="176" y="159"/>
                  <a:pt x="173" y="157"/>
                </a:cubicBezTo>
                <a:cubicBezTo>
                  <a:pt x="152" y="135"/>
                  <a:pt x="152" y="135"/>
                  <a:pt x="152" y="135"/>
                </a:cubicBezTo>
                <a:cubicBezTo>
                  <a:pt x="148" y="131"/>
                  <a:pt x="148" y="124"/>
                  <a:pt x="152" y="120"/>
                </a:cubicBezTo>
                <a:close/>
                <a:moveTo>
                  <a:pt x="138" y="170"/>
                </a:moveTo>
                <a:cubicBezTo>
                  <a:pt x="160" y="170"/>
                  <a:pt x="160" y="170"/>
                  <a:pt x="160" y="170"/>
                </a:cubicBezTo>
                <a:cubicBezTo>
                  <a:pt x="166" y="170"/>
                  <a:pt x="170" y="175"/>
                  <a:pt x="170" y="181"/>
                </a:cubicBezTo>
                <a:cubicBezTo>
                  <a:pt x="170" y="187"/>
                  <a:pt x="166" y="192"/>
                  <a:pt x="160" y="192"/>
                </a:cubicBezTo>
                <a:cubicBezTo>
                  <a:pt x="138" y="192"/>
                  <a:pt x="138" y="192"/>
                  <a:pt x="138" y="192"/>
                </a:cubicBezTo>
                <a:cubicBezTo>
                  <a:pt x="132" y="192"/>
                  <a:pt x="128" y="187"/>
                  <a:pt x="128" y="181"/>
                </a:cubicBezTo>
                <a:cubicBezTo>
                  <a:pt x="128" y="175"/>
                  <a:pt x="132" y="170"/>
                  <a:pt x="138" y="170"/>
                </a:cubicBezTo>
                <a:close/>
                <a:moveTo>
                  <a:pt x="349" y="412"/>
                </a:moveTo>
                <a:cubicBezTo>
                  <a:pt x="347" y="414"/>
                  <a:pt x="344" y="416"/>
                  <a:pt x="341" y="416"/>
                </a:cubicBezTo>
                <a:cubicBezTo>
                  <a:pt x="338" y="416"/>
                  <a:pt x="336" y="415"/>
                  <a:pt x="334" y="413"/>
                </a:cubicBezTo>
                <a:cubicBezTo>
                  <a:pt x="329" y="409"/>
                  <a:pt x="329" y="403"/>
                  <a:pt x="333" y="398"/>
                </a:cubicBezTo>
                <a:cubicBezTo>
                  <a:pt x="354" y="373"/>
                  <a:pt x="351" y="332"/>
                  <a:pt x="351" y="331"/>
                </a:cubicBezTo>
                <a:cubicBezTo>
                  <a:pt x="351" y="288"/>
                  <a:pt x="351" y="288"/>
                  <a:pt x="351" y="288"/>
                </a:cubicBezTo>
                <a:cubicBezTo>
                  <a:pt x="351" y="282"/>
                  <a:pt x="346" y="277"/>
                  <a:pt x="341" y="277"/>
                </a:cubicBezTo>
                <a:cubicBezTo>
                  <a:pt x="335" y="277"/>
                  <a:pt x="331" y="281"/>
                  <a:pt x="330" y="286"/>
                </a:cubicBezTo>
                <a:cubicBezTo>
                  <a:pt x="330" y="288"/>
                  <a:pt x="330" y="288"/>
                  <a:pt x="330" y="288"/>
                </a:cubicBezTo>
                <a:cubicBezTo>
                  <a:pt x="330" y="294"/>
                  <a:pt x="326" y="298"/>
                  <a:pt x="320" y="298"/>
                </a:cubicBezTo>
                <a:cubicBezTo>
                  <a:pt x="320" y="298"/>
                  <a:pt x="320" y="298"/>
                  <a:pt x="320" y="298"/>
                </a:cubicBezTo>
                <a:cubicBezTo>
                  <a:pt x="320" y="298"/>
                  <a:pt x="320" y="298"/>
                  <a:pt x="320" y="298"/>
                </a:cubicBezTo>
                <a:cubicBezTo>
                  <a:pt x="314" y="298"/>
                  <a:pt x="309" y="294"/>
                  <a:pt x="309" y="288"/>
                </a:cubicBezTo>
                <a:cubicBezTo>
                  <a:pt x="309" y="277"/>
                  <a:pt x="309" y="277"/>
                  <a:pt x="309" y="277"/>
                </a:cubicBezTo>
                <a:cubicBezTo>
                  <a:pt x="309" y="271"/>
                  <a:pt x="304" y="266"/>
                  <a:pt x="298" y="266"/>
                </a:cubicBezTo>
                <a:cubicBezTo>
                  <a:pt x="292" y="266"/>
                  <a:pt x="288" y="271"/>
                  <a:pt x="288" y="277"/>
                </a:cubicBezTo>
                <a:cubicBezTo>
                  <a:pt x="288" y="288"/>
                  <a:pt x="288" y="288"/>
                  <a:pt x="288" y="288"/>
                </a:cubicBezTo>
                <a:cubicBezTo>
                  <a:pt x="288" y="294"/>
                  <a:pt x="283" y="298"/>
                  <a:pt x="277" y="298"/>
                </a:cubicBezTo>
                <a:cubicBezTo>
                  <a:pt x="271" y="298"/>
                  <a:pt x="266" y="294"/>
                  <a:pt x="266" y="288"/>
                </a:cubicBezTo>
                <a:cubicBezTo>
                  <a:pt x="266" y="256"/>
                  <a:pt x="266" y="256"/>
                  <a:pt x="266" y="256"/>
                </a:cubicBezTo>
                <a:cubicBezTo>
                  <a:pt x="266" y="250"/>
                  <a:pt x="262" y="245"/>
                  <a:pt x="256" y="245"/>
                </a:cubicBezTo>
                <a:cubicBezTo>
                  <a:pt x="250" y="245"/>
                  <a:pt x="245" y="250"/>
                  <a:pt x="245" y="256"/>
                </a:cubicBezTo>
                <a:cubicBezTo>
                  <a:pt x="245" y="288"/>
                  <a:pt x="245" y="288"/>
                  <a:pt x="245" y="288"/>
                </a:cubicBezTo>
                <a:cubicBezTo>
                  <a:pt x="245" y="294"/>
                  <a:pt x="240" y="298"/>
                  <a:pt x="234" y="298"/>
                </a:cubicBezTo>
                <a:cubicBezTo>
                  <a:pt x="228" y="298"/>
                  <a:pt x="224" y="294"/>
                  <a:pt x="224" y="288"/>
                </a:cubicBezTo>
                <a:cubicBezTo>
                  <a:pt x="224" y="202"/>
                  <a:pt x="224" y="202"/>
                  <a:pt x="224" y="202"/>
                </a:cubicBezTo>
                <a:cubicBezTo>
                  <a:pt x="224" y="196"/>
                  <a:pt x="219" y="192"/>
                  <a:pt x="213" y="192"/>
                </a:cubicBezTo>
                <a:cubicBezTo>
                  <a:pt x="207" y="192"/>
                  <a:pt x="202" y="196"/>
                  <a:pt x="202" y="202"/>
                </a:cubicBezTo>
                <a:cubicBezTo>
                  <a:pt x="202" y="330"/>
                  <a:pt x="202" y="330"/>
                  <a:pt x="202" y="330"/>
                </a:cubicBezTo>
                <a:cubicBezTo>
                  <a:pt x="202" y="335"/>
                  <a:pt x="200" y="338"/>
                  <a:pt x="196" y="340"/>
                </a:cubicBezTo>
                <a:cubicBezTo>
                  <a:pt x="192" y="342"/>
                  <a:pt x="188" y="341"/>
                  <a:pt x="185" y="338"/>
                </a:cubicBezTo>
                <a:cubicBezTo>
                  <a:pt x="171" y="326"/>
                  <a:pt x="155" y="288"/>
                  <a:pt x="152" y="281"/>
                </a:cubicBezTo>
                <a:cubicBezTo>
                  <a:pt x="151" y="279"/>
                  <a:pt x="149" y="277"/>
                  <a:pt x="146" y="276"/>
                </a:cubicBezTo>
                <a:cubicBezTo>
                  <a:pt x="144" y="276"/>
                  <a:pt x="141" y="276"/>
                  <a:pt x="138" y="277"/>
                </a:cubicBezTo>
                <a:cubicBezTo>
                  <a:pt x="134" y="279"/>
                  <a:pt x="134" y="288"/>
                  <a:pt x="137" y="294"/>
                </a:cubicBezTo>
                <a:cubicBezTo>
                  <a:pt x="137" y="294"/>
                  <a:pt x="138" y="294"/>
                  <a:pt x="138" y="295"/>
                </a:cubicBezTo>
                <a:cubicBezTo>
                  <a:pt x="138" y="295"/>
                  <a:pt x="165" y="369"/>
                  <a:pt x="208" y="396"/>
                </a:cubicBezTo>
                <a:cubicBezTo>
                  <a:pt x="213" y="399"/>
                  <a:pt x="214" y="406"/>
                  <a:pt x="211" y="411"/>
                </a:cubicBezTo>
                <a:cubicBezTo>
                  <a:pt x="209" y="414"/>
                  <a:pt x="206" y="416"/>
                  <a:pt x="202" y="416"/>
                </a:cubicBezTo>
                <a:cubicBezTo>
                  <a:pt x="200" y="416"/>
                  <a:pt x="198" y="415"/>
                  <a:pt x="197" y="414"/>
                </a:cubicBezTo>
                <a:cubicBezTo>
                  <a:pt x="149" y="384"/>
                  <a:pt x="121" y="310"/>
                  <a:pt x="118" y="303"/>
                </a:cubicBezTo>
                <a:cubicBezTo>
                  <a:pt x="111" y="287"/>
                  <a:pt x="113" y="266"/>
                  <a:pt x="129" y="258"/>
                </a:cubicBezTo>
                <a:cubicBezTo>
                  <a:pt x="136" y="254"/>
                  <a:pt x="145" y="253"/>
                  <a:pt x="153" y="256"/>
                </a:cubicBezTo>
                <a:cubicBezTo>
                  <a:pt x="161" y="259"/>
                  <a:pt x="168" y="265"/>
                  <a:pt x="172" y="272"/>
                </a:cubicBezTo>
                <a:cubicBezTo>
                  <a:pt x="174" y="279"/>
                  <a:pt x="177" y="286"/>
                  <a:pt x="181" y="293"/>
                </a:cubicBezTo>
                <a:cubicBezTo>
                  <a:pt x="181" y="202"/>
                  <a:pt x="181" y="202"/>
                  <a:pt x="181" y="202"/>
                </a:cubicBezTo>
                <a:cubicBezTo>
                  <a:pt x="181" y="185"/>
                  <a:pt x="195" y="170"/>
                  <a:pt x="213" y="170"/>
                </a:cubicBezTo>
                <a:cubicBezTo>
                  <a:pt x="231" y="170"/>
                  <a:pt x="245" y="185"/>
                  <a:pt x="245" y="202"/>
                </a:cubicBezTo>
                <a:cubicBezTo>
                  <a:pt x="245" y="226"/>
                  <a:pt x="245" y="226"/>
                  <a:pt x="245" y="226"/>
                </a:cubicBezTo>
                <a:cubicBezTo>
                  <a:pt x="248" y="224"/>
                  <a:pt x="252" y="224"/>
                  <a:pt x="256" y="224"/>
                </a:cubicBezTo>
                <a:cubicBezTo>
                  <a:pt x="270" y="224"/>
                  <a:pt x="283" y="234"/>
                  <a:pt x="286" y="247"/>
                </a:cubicBezTo>
                <a:cubicBezTo>
                  <a:pt x="290" y="246"/>
                  <a:pt x="294" y="245"/>
                  <a:pt x="298" y="245"/>
                </a:cubicBezTo>
                <a:cubicBezTo>
                  <a:pt x="310" y="245"/>
                  <a:pt x="320" y="251"/>
                  <a:pt x="325" y="260"/>
                </a:cubicBezTo>
                <a:cubicBezTo>
                  <a:pt x="330" y="257"/>
                  <a:pt x="335" y="256"/>
                  <a:pt x="341" y="256"/>
                </a:cubicBezTo>
                <a:cubicBezTo>
                  <a:pt x="358" y="256"/>
                  <a:pt x="373" y="270"/>
                  <a:pt x="373" y="288"/>
                </a:cubicBezTo>
                <a:cubicBezTo>
                  <a:pt x="373" y="330"/>
                  <a:pt x="373" y="330"/>
                  <a:pt x="373" y="330"/>
                </a:cubicBezTo>
                <a:cubicBezTo>
                  <a:pt x="373" y="332"/>
                  <a:pt x="376" y="380"/>
                  <a:pt x="349" y="412"/>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78" name="Rectangle 77">
            <a:extLst>
              <a:ext uri="{FF2B5EF4-FFF2-40B4-BE49-F238E27FC236}">
                <a16:creationId xmlns:a16="http://schemas.microsoft.com/office/drawing/2014/main" id="{19B627DD-E48A-4E0B-8827-458109F90308}"/>
              </a:ext>
            </a:extLst>
          </p:cNvPr>
          <p:cNvSpPr/>
          <p:nvPr/>
        </p:nvSpPr>
        <p:spPr>
          <a:xfrm>
            <a:off x="5682924" y="2484664"/>
            <a:ext cx="1835622" cy="57554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Manual </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process steps</a:t>
            </a:r>
          </a:p>
        </p:txBody>
      </p:sp>
      <p:sp>
        <p:nvSpPr>
          <p:cNvPr id="80" name="Freeform 174" descr="Icon illustrating disconnected steps">
            <a:extLst>
              <a:ext uri="{FF2B5EF4-FFF2-40B4-BE49-F238E27FC236}">
                <a16:creationId xmlns:a16="http://schemas.microsoft.com/office/drawing/2014/main" id="{B2C0105B-4E68-4F2D-AC7C-FCD0F8C6EE52}"/>
              </a:ext>
            </a:extLst>
          </p:cNvPr>
          <p:cNvSpPr>
            <a:spLocks noChangeAspect="1" noEditPoints="1"/>
          </p:cNvSpPr>
          <p:nvPr/>
        </p:nvSpPr>
        <p:spPr bwMode="auto">
          <a:xfrm>
            <a:off x="8523478" y="1895823"/>
            <a:ext cx="446550" cy="44655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4 w 512"/>
              <a:gd name="T11" fmla="*/ 260 h 512"/>
              <a:gd name="T12" fmla="*/ 402 w 512"/>
              <a:gd name="T13" fmla="*/ 263 h 512"/>
              <a:gd name="T14" fmla="*/ 370 w 512"/>
              <a:gd name="T15" fmla="*/ 295 h 512"/>
              <a:gd name="T16" fmla="*/ 362 w 512"/>
              <a:gd name="T17" fmla="*/ 298 h 512"/>
              <a:gd name="T18" fmla="*/ 355 w 512"/>
              <a:gd name="T19" fmla="*/ 295 h 512"/>
              <a:gd name="T20" fmla="*/ 355 w 512"/>
              <a:gd name="T21" fmla="*/ 280 h 512"/>
              <a:gd name="T22" fmla="*/ 369 w 512"/>
              <a:gd name="T23" fmla="*/ 266 h 512"/>
              <a:gd name="T24" fmla="*/ 341 w 512"/>
              <a:gd name="T25" fmla="*/ 266 h 512"/>
              <a:gd name="T26" fmla="*/ 309 w 512"/>
              <a:gd name="T27" fmla="*/ 234 h 512"/>
              <a:gd name="T28" fmla="*/ 309 w 512"/>
              <a:gd name="T29" fmla="*/ 170 h 512"/>
              <a:gd name="T30" fmla="*/ 298 w 512"/>
              <a:gd name="T31" fmla="*/ 160 h 512"/>
              <a:gd name="T32" fmla="*/ 288 w 512"/>
              <a:gd name="T33" fmla="*/ 170 h 512"/>
              <a:gd name="T34" fmla="*/ 288 w 512"/>
              <a:gd name="T35" fmla="*/ 341 h 512"/>
              <a:gd name="T36" fmla="*/ 256 w 512"/>
              <a:gd name="T37" fmla="*/ 373 h 512"/>
              <a:gd name="T38" fmla="*/ 224 w 512"/>
              <a:gd name="T39" fmla="*/ 341 h 512"/>
              <a:gd name="T40" fmla="*/ 224 w 512"/>
              <a:gd name="T41" fmla="*/ 256 h 512"/>
              <a:gd name="T42" fmla="*/ 224 w 512"/>
              <a:gd name="T43" fmla="*/ 170 h 512"/>
              <a:gd name="T44" fmla="*/ 213 w 512"/>
              <a:gd name="T45" fmla="*/ 160 h 512"/>
              <a:gd name="T46" fmla="*/ 202 w 512"/>
              <a:gd name="T47" fmla="*/ 170 h 512"/>
              <a:gd name="T48" fmla="*/ 202 w 512"/>
              <a:gd name="T49" fmla="*/ 341 h 512"/>
              <a:gd name="T50" fmla="*/ 170 w 512"/>
              <a:gd name="T51" fmla="*/ 373 h 512"/>
              <a:gd name="T52" fmla="*/ 138 w 512"/>
              <a:gd name="T53" fmla="*/ 341 h 512"/>
              <a:gd name="T54" fmla="*/ 138 w 512"/>
              <a:gd name="T55" fmla="*/ 277 h 512"/>
              <a:gd name="T56" fmla="*/ 128 w 512"/>
              <a:gd name="T57" fmla="*/ 266 h 512"/>
              <a:gd name="T58" fmla="*/ 117 w 512"/>
              <a:gd name="T59" fmla="*/ 256 h 512"/>
              <a:gd name="T60" fmla="*/ 128 w 512"/>
              <a:gd name="T61" fmla="*/ 245 h 512"/>
              <a:gd name="T62" fmla="*/ 160 w 512"/>
              <a:gd name="T63" fmla="*/ 277 h 512"/>
              <a:gd name="T64" fmla="*/ 160 w 512"/>
              <a:gd name="T65" fmla="*/ 341 h 512"/>
              <a:gd name="T66" fmla="*/ 170 w 512"/>
              <a:gd name="T67" fmla="*/ 352 h 512"/>
              <a:gd name="T68" fmla="*/ 181 w 512"/>
              <a:gd name="T69" fmla="*/ 341 h 512"/>
              <a:gd name="T70" fmla="*/ 181 w 512"/>
              <a:gd name="T71" fmla="*/ 170 h 512"/>
              <a:gd name="T72" fmla="*/ 213 w 512"/>
              <a:gd name="T73" fmla="*/ 138 h 512"/>
              <a:gd name="T74" fmla="*/ 245 w 512"/>
              <a:gd name="T75" fmla="*/ 170 h 512"/>
              <a:gd name="T76" fmla="*/ 245 w 512"/>
              <a:gd name="T77" fmla="*/ 256 h 512"/>
              <a:gd name="T78" fmla="*/ 245 w 512"/>
              <a:gd name="T79" fmla="*/ 341 h 512"/>
              <a:gd name="T80" fmla="*/ 256 w 512"/>
              <a:gd name="T81" fmla="*/ 352 h 512"/>
              <a:gd name="T82" fmla="*/ 266 w 512"/>
              <a:gd name="T83" fmla="*/ 341 h 512"/>
              <a:gd name="T84" fmla="*/ 266 w 512"/>
              <a:gd name="T85" fmla="*/ 170 h 512"/>
              <a:gd name="T86" fmla="*/ 298 w 512"/>
              <a:gd name="T87" fmla="*/ 138 h 512"/>
              <a:gd name="T88" fmla="*/ 330 w 512"/>
              <a:gd name="T89" fmla="*/ 170 h 512"/>
              <a:gd name="T90" fmla="*/ 330 w 512"/>
              <a:gd name="T91" fmla="*/ 234 h 512"/>
              <a:gd name="T92" fmla="*/ 341 w 512"/>
              <a:gd name="T93" fmla="*/ 245 h 512"/>
              <a:gd name="T94" fmla="*/ 369 w 512"/>
              <a:gd name="T95" fmla="*/ 245 h 512"/>
              <a:gd name="T96" fmla="*/ 355 w 512"/>
              <a:gd name="T97" fmla="*/ 231 h 512"/>
              <a:gd name="T98" fmla="*/ 355 w 512"/>
              <a:gd name="T99" fmla="*/ 216 h 512"/>
              <a:gd name="T100" fmla="*/ 370 w 512"/>
              <a:gd name="T101" fmla="*/ 216 h 512"/>
              <a:gd name="T102" fmla="*/ 402 w 512"/>
              <a:gd name="T103" fmla="*/ 248 h 512"/>
              <a:gd name="T104" fmla="*/ 404 w 512"/>
              <a:gd name="T105" fmla="*/ 252 h 512"/>
              <a:gd name="T106" fmla="*/ 404 w 512"/>
              <a:gd name="T107"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4" y="260"/>
                </a:moveTo>
                <a:cubicBezTo>
                  <a:pt x="404" y="261"/>
                  <a:pt x="403" y="262"/>
                  <a:pt x="402" y="263"/>
                </a:cubicBezTo>
                <a:cubicBezTo>
                  <a:pt x="370" y="295"/>
                  <a:pt x="370" y="295"/>
                  <a:pt x="370" y="295"/>
                </a:cubicBezTo>
                <a:cubicBezTo>
                  <a:pt x="368" y="297"/>
                  <a:pt x="365" y="298"/>
                  <a:pt x="362" y="298"/>
                </a:cubicBezTo>
                <a:cubicBezTo>
                  <a:pt x="360" y="298"/>
                  <a:pt x="357" y="297"/>
                  <a:pt x="355" y="295"/>
                </a:cubicBezTo>
                <a:cubicBezTo>
                  <a:pt x="351" y="291"/>
                  <a:pt x="351" y="284"/>
                  <a:pt x="355" y="280"/>
                </a:cubicBezTo>
                <a:cubicBezTo>
                  <a:pt x="369" y="266"/>
                  <a:pt x="369" y="266"/>
                  <a:pt x="369" y="266"/>
                </a:cubicBezTo>
                <a:cubicBezTo>
                  <a:pt x="341" y="266"/>
                  <a:pt x="341" y="266"/>
                  <a:pt x="341" y="266"/>
                </a:cubicBezTo>
                <a:cubicBezTo>
                  <a:pt x="323" y="266"/>
                  <a:pt x="309" y="252"/>
                  <a:pt x="309" y="234"/>
                </a:cubicBezTo>
                <a:cubicBezTo>
                  <a:pt x="309" y="170"/>
                  <a:pt x="309" y="170"/>
                  <a:pt x="309" y="170"/>
                </a:cubicBezTo>
                <a:cubicBezTo>
                  <a:pt x="309" y="164"/>
                  <a:pt x="304" y="160"/>
                  <a:pt x="298" y="160"/>
                </a:cubicBezTo>
                <a:cubicBezTo>
                  <a:pt x="292" y="160"/>
                  <a:pt x="288" y="164"/>
                  <a:pt x="288" y="170"/>
                </a:cubicBezTo>
                <a:cubicBezTo>
                  <a:pt x="288" y="341"/>
                  <a:pt x="288" y="341"/>
                  <a:pt x="288" y="341"/>
                </a:cubicBezTo>
                <a:cubicBezTo>
                  <a:pt x="288" y="359"/>
                  <a:pt x="273" y="373"/>
                  <a:pt x="256" y="373"/>
                </a:cubicBezTo>
                <a:cubicBezTo>
                  <a:pt x="238" y="373"/>
                  <a:pt x="224" y="359"/>
                  <a:pt x="224" y="341"/>
                </a:cubicBezTo>
                <a:cubicBezTo>
                  <a:pt x="224" y="256"/>
                  <a:pt x="224" y="256"/>
                  <a:pt x="224" y="256"/>
                </a:cubicBezTo>
                <a:cubicBezTo>
                  <a:pt x="224" y="170"/>
                  <a:pt x="224" y="170"/>
                  <a:pt x="224" y="170"/>
                </a:cubicBezTo>
                <a:cubicBezTo>
                  <a:pt x="224" y="164"/>
                  <a:pt x="219" y="160"/>
                  <a:pt x="213" y="160"/>
                </a:cubicBezTo>
                <a:cubicBezTo>
                  <a:pt x="207" y="160"/>
                  <a:pt x="202" y="164"/>
                  <a:pt x="202" y="170"/>
                </a:cubicBezTo>
                <a:cubicBezTo>
                  <a:pt x="202" y="341"/>
                  <a:pt x="202" y="341"/>
                  <a:pt x="202" y="341"/>
                </a:cubicBezTo>
                <a:cubicBezTo>
                  <a:pt x="202" y="359"/>
                  <a:pt x="188" y="373"/>
                  <a:pt x="170" y="373"/>
                </a:cubicBezTo>
                <a:cubicBezTo>
                  <a:pt x="153" y="373"/>
                  <a:pt x="138" y="359"/>
                  <a:pt x="138" y="341"/>
                </a:cubicBezTo>
                <a:cubicBezTo>
                  <a:pt x="138" y="277"/>
                  <a:pt x="138" y="277"/>
                  <a:pt x="138" y="277"/>
                </a:cubicBezTo>
                <a:cubicBezTo>
                  <a:pt x="138" y="271"/>
                  <a:pt x="134" y="266"/>
                  <a:pt x="128" y="266"/>
                </a:cubicBezTo>
                <a:cubicBezTo>
                  <a:pt x="122" y="266"/>
                  <a:pt x="117" y="262"/>
                  <a:pt x="117" y="256"/>
                </a:cubicBezTo>
                <a:cubicBezTo>
                  <a:pt x="117" y="250"/>
                  <a:pt x="122" y="245"/>
                  <a:pt x="128" y="245"/>
                </a:cubicBezTo>
                <a:cubicBezTo>
                  <a:pt x="145" y="245"/>
                  <a:pt x="160" y="259"/>
                  <a:pt x="160" y="277"/>
                </a:cubicBezTo>
                <a:cubicBezTo>
                  <a:pt x="160" y="341"/>
                  <a:pt x="160" y="341"/>
                  <a:pt x="160" y="341"/>
                </a:cubicBezTo>
                <a:cubicBezTo>
                  <a:pt x="160" y="347"/>
                  <a:pt x="164" y="352"/>
                  <a:pt x="170" y="352"/>
                </a:cubicBezTo>
                <a:cubicBezTo>
                  <a:pt x="176" y="352"/>
                  <a:pt x="181" y="347"/>
                  <a:pt x="181" y="341"/>
                </a:cubicBezTo>
                <a:cubicBezTo>
                  <a:pt x="181" y="170"/>
                  <a:pt x="181" y="170"/>
                  <a:pt x="181" y="170"/>
                </a:cubicBezTo>
                <a:cubicBezTo>
                  <a:pt x="181" y="153"/>
                  <a:pt x="195" y="138"/>
                  <a:pt x="213" y="138"/>
                </a:cubicBezTo>
                <a:cubicBezTo>
                  <a:pt x="231" y="138"/>
                  <a:pt x="245" y="153"/>
                  <a:pt x="245" y="170"/>
                </a:cubicBezTo>
                <a:cubicBezTo>
                  <a:pt x="245" y="256"/>
                  <a:pt x="245" y="256"/>
                  <a:pt x="245" y="256"/>
                </a:cubicBezTo>
                <a:cubicBezTo>
                  <a:pt x="245" y="341"/>
                  <a:pt x="245" y="341"/>
                  <a:pt x="245" y="341"/>
                </a:cubicBezTo>
                <a:cubicBezTo>
                  <a:pt x="245" y="347"/>
                  <a:pt x="250" y="352"/>
                  <a:pt x="256" y="352"/>
                </a:cubicBezTo>
                <a:cubicBezTo>
                  <a:pt x="262" y="352"/>
                  <a:pt x="266" y="347"/>
                  <a:pt x="266" y="341"/>
                </a:cubicBezTo>
                <a:cubicBezTo>
                  <a:pt x="266" y="170"/>
                  <a:pt x="266" y="170"/>
                  <a:pt x="266" y="170"/>
                </a:cubicBezTo>
                <a:cubicBezTo>
                  <a:pt x="266" y="153"/>
                  <a:pt x="281" y="138"/>
                  <a:pt x="298" y="138"/>
                </a:cubicBezTo>
                <a:cubicBezTo>
                  <a:pt x="316" y="138"/>
                  <a:pt x="330" y="153"/>
                  <a:pt x="330" y="170"/>
                </a:cubicBezTo>
                <a:cubicBezTo>
                  <a:pt x="330" y="234"/>
                  <a:pt x="330" y="234"/>
                  <a:pt x="330" y="234"/>
                </a:cubicBezTo>
                <a:cubicBezTo>
                  <a:pt x="330" y="240"/>
                  <a:pt x="335" y="245"/>
                  <a:pt x="341" y="245"/>
                </a:cubicBezTo>
                <a:cubicBezTo>
                  <a:pt x="369" y="245"/>
                  <a:pt x="369" y="245"/>
                  <a:pt x="369" y="245"/>
                </a:cubicBezTo>
                <a:cubicBezTo>
                  <a:pt x="355" y="231"/>
                  <a:pt x="355" y="231"/>
                  <a:pt x="355" y="231"/>
                </a:cubicBezTo>
                <a:cubicBezTo>
                  <a:pt x="351" y="227"/>
                  <a:pt x="351" y="220"/>
                  <a:pt x="355" y="216"/>
                </a:cubicBezTo>
                <a:cubicBezTo>
                  <a:pt x="359" y="212"/>
                  <a:pt x="366" y="212"/>
                  <a:pt x="370" y="216"/>
                </a:cubicBezTo>
                <a:cubicBezTo>
                  <a:pt x="402" y="248"/>
                  <a:pt x="402" y="248"/>
                  <a:pt x="402" y="248"/>
                </a:cubicBezTo>
                <a:cubicBezTo>
                  <a:pt x="403" y="249"/>
                  <a:pt x="404" y="250"/>
                  <a:pt x="404" y="252"/>
                </a:cubicBezTo>
                <a:cubicBezTo>
                  <a:pt x="405" y="254"/>
                  <a:pt x="405" y="257"/>
                  <a:pt x="404" y="260"/>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81" name="Rectangle 80">
            <a:extLst>
              <a:ext uri="{FF2B5EF4-FFF2-40B4-BE49-F238E27FC236}">
                <a16:creationId xmlns:a16="http://schemas.microsoft.com/office/drawing/2014/main" id="{45F9B90B-0127-4F07-A9F3-A60E9510D289}"/>
              </a:ext>
            </a:extLst>
          </p:cNvPr>
          <p:cNvSpPr/>
          <p:nvPr/>
        </p:nvSpPr>
        <p:spPr>
          <a:xfrm>
            <a:off x="7802127" y="2483935"/>
            <a:ext cx="1835622" cy="8125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Disconnected steps </a:t>
            </a:r>
            <a:r>
              <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or </a:t>
            </a: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inefficient handoffs </a:t>
            </a:r>
            <a:r>
              <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within a process</a:t>
            </a:r>
          </a:p>
        </p:txBody>
      </p:sp>
      <p:grpSp>
        <p:nvGrpSpPr>
          <p:cNvPr id="94" name="General_Fill_20" descr="Icon illustrating service delivery">
            <a:extLst>
              <a:ext uri="{FF2B5EF4-FFF2-40B4-BE49-F238E27FC236}">
                <a16:creationId xmlns:a16="http://schemas.microsoft.com/office/drawing/2014/main" id="{1076CDB5-69FD-4004-8F11-622B031C1607}"/>
              </a:ext>
            </a:extLst>
          </p:cNvPr>
          <p:cNvGrpSpPr>
            <a:grpSpLocks noChangeAspect="1"/>
          </p:cNvGrpSpPr>
          <p:nvPr/>
        </p:nvGrpSpPr>
        <p:grpSpPr bwMode="auto">
          <a:xfrm>
            <a:off x="10717523" y="1901964"/>
            <a:ext cx="433592" cy="433580"/>
            <a:chOff x="6263" y="3453"/>
            <a:chExt cx="309" cy="309"/>
          </a:xfrm>
          <a:solidFill>
            <a:srgbClr val="00A3E0"/>
          </a:solidFill>
        </p:grpSpPr>
        <p:sp>
          <p:nvSpPr>
            <p:cNvPr id="95" name="Oval 868">
              <a:extLst>
                <a:ext uri="{FF2B5EF4-FFF2-40B4-BE49-F238E27FC236}">
                  <a16:creationId xmlns:a16="http://schemas.microsoft.com/office/drawing/2014/main" id="{9B66136D-2EF0-4CCB-B3AD-7A8076CF4982}"/>
                </a:ext>
              </a:extLst>
            </p:cNvPr>
            <p:cNvSpPr>
              <a:spLocks noChangeArrowheads="1"/>
            </p:cNvSpPr>
            <p:nvPr/>
          </p:nvSpPr>
          <p:spPr bwMode="auto">
            <a:xfrm>
              <a:off x="6326" y="3593"/>
              <a:ext cx="28" cy="2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96" name="Oval 869">
              <a:extLst>
                <a:ext uri="{FF2B5EF4-FFF2-40B4-BE49-F238E27FC236}">
                  <a16:creationId xmlns:a16="http://schemas.microsoft.com/office/drawing/2014/main" id="{1C9AB6C3-33C6-4374-818A-A1B906BD661B}"/>
                </a:ext>
              </a:extLst>
            </p:cNvPr>
            <p:cNvSpPr>
              <a:spLocks noChangeArrowheads="1"/>
            </p:cNvSpPr>
            <p:nvPr/>
          </p:nvSpPr>
          <p:spPr bwMode="auto">
            <a:xfrm>
              <a:off x="6467" y="3530"/>
              <a:ext cx="29" cy="2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97" name="Oval 870">
              <a:extLst>
                <a:ext uri="{FF2B5EF4-FFF2-40B4-BE49-F238E27FC236}">
                  <a16:creationId xmlns:a16="http://schemas.microsoft.com/office/drawing/2014/main" id="{CCF3951B-BF05-4467-9CA0-39DC1D244B8A}"/>
                </a:ext>
              </a:extLst>
            </p:cNvPr>
            <p:cNvSpPr>
              <a:spLocks noChangeArrowheads="1"/>
            </p:cNvSpPr>
            <p:nvPr/>
          </p:nvSpPr>
          <p:spPr bwMode="auto">
            <a:xfrm>
              <a:off x="6467" y="3657"/>
              <a:ext cx="29" cy="2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98" name="Freeform 871">
              <a:extLst>
                <a:ext uri="{FF2B5EF4-FFF2-40B4-BE49-F238E27FC236}">
                  <a16:creationId xmlns:a16="http://schemas.microsoft.com/office/drawing/2014/main" id="{48BE91FB-9AD3-4E9A-9126-2E447EC1AE85}"/>
                </a:ext>
              </a:extLst>
            </p:cNvPr>
            <p:cNvSpPr>
              <a:spLocks noEditPoints="1"/>
            </p:cNvSpPr>
            <p:nvPr/>
          </p:nvSpPr>
          <p:spPr bwMode="auto">
            <a:xfrm>
              <a:off x="6263" y="3453"/>
              <a:ext cx="309" cy="30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81 w 512"/>
                <a:gd name="T11" fmla="*/ 256 h 512"/>
                <a:gd name="T12" fmla="*/ 180 w 512"/>
                <a:gd name="T13" fmla="*/ 263 h 512"/>
                <a:gd name="T14" fmla="*/ 319 w 512"/>
                <a:gd name="T15" fmla="*/ 325 h 512"/>
                <a:gd name="T16" fmla="*/ 352 w 512"/>
                <a:gd name="T17" fmla="*/ 309 h 512"/>
                <a:gd name="T18" fmla="*/ 394 w 512"/>
                <a:gd name="T19" fmla="*/ 352 h 512"/>
                <a:gd name="T20" fmla="*/ 352 w 512"/>
                <a:gd name="T21" fmla="*/ 394 h 512"/>
                <a:gd name="T22" fmla="*/ 309 w 512"/>
                <a:gd name="T23" fmla="*/ 352 h 512"/>
                <a:gd name="T24" fmla="*/ 310 w 512"/>
                <a:gd name="T25" fmla="*/ 344 h 512"/>
                <a:gd name="T26" fmla="*/ 171 w 512"/>
                <a:gd name="T27" fmla="*/ 282 h 512"/>
                <a:gd name="T28" fmla="*/ 138 w 512"/>
                <a:gd name="T29" fmla="*/ 298 h 512"/>
                <a:gd name="T30" fmla="*/ 96 w 512"/>
                <a:gd name="T31" fmla="*/ 256 h 512"/>
                <a:gd name="T32" fmla="*/ 138 w 512"/>
                <a:gd name="T33" fmla="*/ 213 h 512"/>
                <a:gd name="T34" fmla="*/ 171 w 512"/>
                <a:gd name="T35" fmla="*/ 229 h 512"/>
                <a:gd name="T36" fmla="*/ 310 w 512"/>
                <a:gd name="T37" fmla="*/ 167 h 512"/>
                <a:gd name="T38" fmla="*/ 309 w 512"/>
                <a:gd name="T39" fmla="*/ 160 h 512"/>
                <a:gd name="T40" fmla="*/ 352 w 512"/>
                <a:gd name="T41" fmla="*/ 117 h 512"/>
                <a:gd name="T42" fmla="*/ 394 w 512"/>
                <a:gd name="T43" fmla="*/ 160 h 512"/>
                <a:gd name="T44" fmla="*/ 352 w 512"/>
                <a:gd name="T45" fmla="*/ 202 h 512"/>
                <a:gd name="T46" fmla="*/ 319 w 512"/>
                <a:gd name="T47" fmla="*/ 186 h 512"/>
                <a:gd name="T48" fmla="*/ 180 w 512"/>
                <a:gd name="T49" fmla="*/ 248 h 512"/>
                <a:gd name="T50" fmla="*/ 181 w 512"/>
                <a:gd name="T51"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81" y="256"/>
                  </a:moveTo>
                  <a:cubicBezTo>
                    <a:pt x="181" y="258"/>
                    <a:pt x="181" y="260"/>
                    <a:pt x="180" y="263"/>
                  </a:cubicBezTo>
                  <a:cubicBezTo>
                    <a:pt x="319" y="325"/>
                    <a:pt x="319" y="325"/>
                    <a:pt x="319" y="325"/>
                  </a:cubicBezTo>
                  <a:cubicBezTo>
                    <a:pt x="326" y="315"/>
                    <a:pt x="338" y="309"/>
                    <a:pt x="352" y="309"/>
                  </a:cubicBezTo>
                  <a:cubicBezTo>
                    <a:pt x="375" y="309"/>
                    <a:pt x="394" y="328"/>
                    <a:pt x="394" y="352"/>
                  </a:cubicBezTo>
                  <a:cubicBezTo>
                    <a:pt x="394" y="375"/>
                    <a:pt x="375" y="394"/>
                    <a:pt x="352" y="394"/>
                  </a:cubicBezTo>
                  <a:cubicBezTo>
                    <a:pt x="328" y="394"/>
                    <a:pt x="309" y="375"/>
                    <a:pt x="309" y="352"/>
                  </a:cubicBezTo>
                  <a:cubicBezTo>
                    <a:pt x="309" y="349"/>
                    <a:pt x="309" y="347"/>
                    <a:pt x="310" y="344"/>
                  </a:cubicBezTo>
                  <a:cubicBezTo>
                    <a:pt x="171" y="282"/>
                    <a:pt x="171" y="282"/>
                    <a:pt x="171" y="282"/>
                  </a:cubicBezTo>
                  <a:cubicBezTo>
                    <a:pt x="164" y="292"/>
                    <a:pt x="152" y="298"/>
                    <a:pt x="138" y="298"/>
                  </a:cubicBezTo>
                  <a:cubicBezTo>
                    <a:pt x="115" y="298"/>
                    <a:pt x="96" y="279"/>
                    <a:pt x="96" y="256"/>
                  </a:cubicBezTo>
                  <a:cubicBezTo>
                    <a:pt x="96" y="232"/>
                    <a:pt x="115" y="213"/>
                    <a:pt x="138" y="213"/>
                  </a:cubicBezTo>
                  <a:cubicBezTo>
                    <a:pt x="152" y="213"/>
                    <a:pt x="164" y="219"/>
                    <a:pt x="171" y="229"/>
                  </a:cubicBezTo>
                  <a:cubicBezTo>
                    <a:pt x="310" y="167"/>
                    <a:pt x="310" y="167"/>
                    <a:pt x="310" y="167"/>
                  </a:cubicBezTo>
                  <a:cubicBezTo>
                    <a:pt x="309" y="165"/>
                    <a:pt x="309" y="162"/>
                    <a:pt x="309" y="160"/>
                  </a:cubicBezTo>
                  <a:cubicBezTo>
                    <a:pt x="309" y="136"/>
                    <a:pt x="328" y="117"/>
                    <a:pt x="352" y="117"/>
                  </a:cubicBezTo>
                  <a:cubicBezTo>
                    <a:pt x="375" y="117"/>
                    <a:pt x="394" y="136"/>
                    <a:pt x="394" y="160"/>
                  </a:cubicBezTo>
                  <a:cubicBezTo>
                    <a:pt x="394" y="183"/>
                    <a:pt x="375" y="202"/>
                    <a:pt x="352" y="202"/>
                  </a:cubicBezTo>
                  <a:cubicBezTo>
                    <a:pt x="338" y="202"/>
                    <a:pt x="326" y="196"/>
                    <a:pt x="319" y="186"/>
                  </a:cubicBezTo>
                  <a:cubicBezTo>
                    <a:pt x="180" y="248"/>
                    <a:pt x="180" y="248"/>
                    <a:pt x="180" y="248"/>
                  </a:cubicBezTo>
                  <a:cubicBezTo>
                    <a:pt x="181" y="251"/>
                    <a:pt x="181" y="253"/>
                    <a:pt x="181" y="25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grpSp>
      <p:sp>
        <p:nvSpPr>
          <p:cNvPr id="92" name="Rectangle 91">
            <a:extLst>
              <a:ext uri="{FF2B5EF4-FFF2-40B4-BE49-F238E27FC236}">
                <a16:creationId xmlns:a16="http://schemas.microsoft.com/office/drawing/2014/main" id="{C9EBBF7D-7401-45CE-972E-DC3CE530B212}"/>
              </a:ext>
            </a:extLst>
          </p:cNvPr>
          <p:cNvSpPr/>
          <p:nvPr/>
        </p:nvSpPr>
        <p:spPr>
          <a:xfrm>
            <a:off x="10016508" y="2480480"/>
            <a:ext cx="1835622" cy="95410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Service delivery inefficiencies</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(incl. customer issues/complaints)</a:t>
            </a:r>
          </a:p>
        </p:txBody>
      </p:sp>
      <p:sp>
        <p:nvSpPr>
          <p:cNvPr id="83" name="Freeform 177" descr="Icon illustrating internal control">
            <a:extLst>
              <a:ext uri="{FF2B5EF4-FFF2-40B4-BE49-F238E27FC236}">
                <a16:creationId xmlns:a16="http://schemas.microsoft.com/office/drawing/2014/main" id="{7904BE70-AC8E-46C6-BFD6-E1D186694D34}"/>
              </a:ext>
            </a:extLst>
          </p:cNvPr>
          <p:cNvSpPr>
            <a:spLocks noChangeAspect="1" noEditPoints="1"/>
          </p:cNvSpPr>
          <p:nvPr/>
        </p:nvSpPr>
        <p:spPr bwMode="auto">
          <a:xfrm>
            <a:off x="4167600" y="3508679"/>
            <a:ext cx="446551" cy="44655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34 w 512"/>
              <a:gd name="T11" fmla="*/ 224 h 512"/>
              <a:gd name="T12" fmla="*/ 224 w 512"/>
              <a:gd name="T13" fmla="*/ 234 h 512"/>
              <a:gd name="T14" fmla="*/ 160 w 512"/>
              <a:gd name="T15" fmla="*/ 234 h 512"/>
              <a:gd name="T16" fmla="*/ 149 w 512"/>
              <a:gd name="T17" fmla="*/ 224 h 512"/>
              <a:gd name="T18" fmla="*/ 160 w 512"/>
              <a:gd name="T19" fmla="*/ 213 h 512"/>
              <a:gd name="T20" fmla="*/ 198 w 512"/>
              <a:gd name="T21" fmla="*/ 213 h 512"/>
              <a:gd name="T22" fmla="*/ 141 w 512"/>
              <a:gd name="T23" fmla="*/ 157 h 512"/>
              <a:gd name="T24" fmla="*/ 141 w 512"/>
              <a:gd name="T25" fmla="*/ 141 h 512"/>
              <a:gd name="T26" fmla="*/ 157 w 512"/>
              <a:gd name="T27" fmla="*/ 141 h 512"/>
              <a:gd name="T28" fmla="*/ 213 w 512"/>
              <a:gd name="T29" fmla="*/ 198 h 512"/>
              <a:gd name="T30" fmla="*/ 213 w 512"/>
              <a:gd name="T31" fmla="*/ 160 h 512"/>
              <a:gd name="T32" fmla="*/ 224 w 512"/>
              <a:gd name="T33" fmla="*/ 149 h 512"/>
              <a:gd name="T34" fmla="*/ 234 w 512"/>
              <a:gd name="T35" fmla="*/ 160 h 512"/>
              <a:gd name="T36" fmla="*/ 234 w 512"/>
              <a:gd name="T37" fmla="*/ 224 h 512"/>
              <a:gd name="T38" fmla="*/ 370 w 512"/>
              <a:gd name="T39" fmla="*/ 370 h 512"/>
              <a:gd name="T40" fmla="*/ 362 w 512"/>
              <a:gd name="T41" fmla="*/ 373 h 512"/>
              <a:gd name="T42" fmla="*/ 355 w 512"/>
              <a:gd name="T43" fmla="*/ 370 h 512"/>
              <a:gd name="T44" fmla="*/ 298 w 512"/>
              <a:gd name="T45" fmla="*/ 313 h 512"/>
              <a:gd name="T46" fmla="*/ 298 w 512"/>
              <a:gd name="T47" fmla="*/ 352 h 512"/>
              <a:gd name="T48" fmla="*/ 288 w 512"/>
              <a:gd name="T49" fmla="*/ 362 h 512"/>
              <a:gd name="T50" fmla="*/ 277 w 512"/>
              <a:gd name="T51" fmla="*/ 352 h 512"/>
              <a:gd name="T52" fmla="*/ 277 w 512"/>
              <a:gd name="T53" fmla="*/ 288 h 512"/>
              <a:gd name="T54" fmla="*/ 288 w 512"/>
              <a:gd name="T55" fmla="*/ 277 h 512"/>
              <a:gd name="T56" fmla="*/ 352 w 512"/>
              <a:gd name="T57" fmla="*/ 277 h 512"/>
              <a:gd name="T58" fmla="*/ 362 w 512"/>
              <a:gd name="T59" fmla="*/ 288 h 512"/>
              <a:gd name="T60" fmla="*/ 352 w 512"/>
              <a:gd name="T61" fmla="*/ 298 h 512"/>
              <a:gd name="T62" fmla="*/ 313 w 512"/>
              <a:gd name="T63" fmla="*/ 298 h 512"/>
              <a:gd name="T64" fmla="*/ 370 w 512"/>
              <a:gd name="T65" fmla="*/ 355 h 512"/>
              <a:gd name="T66" fmla="*/ 370 w 512"/>
              <a:gd name="T67"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4" y="224"/>
                </a:moveTo>
                <a:cubicBezTo>
                  <a:pt x="234" y="230"/>
                  <a:pt x="230" y="234"/>
                  <a:pt x="224" y="234"/>
                </a:cubicBezTo>
                <a:cubicBezTo>
                  <a:pt x="160" y="234"/>
                  <a:pt x="160" y="234"/>
                  <a:pt x="160" y="234"/>
                </a:cubicBezTo>
                <a:cubicBezTo>
                  <a:pt x="154" y="234"/>
                  <a:pt x="149" y="230"/>
                  <a:pt x="149" y="224"/>
                </a:cubicBezTo>
                <a:cubicBezTo>
                  <a:pt x="149" y="218"/>
                  <a:pt x="154" y="213"/>
                  <a:pt x="160" y="213"/>
                </a:cubicBezTo>
                <a:cubicBezTo>
                  <a:pt x="198" y="213"/>
                  <a:pt x="198" y="213"/>
                  <a:pt x="198" y="213"/>
                </a:cubicBezTo>
                <a:cubicBezTo>
                  <a:pt x="141" y="157"/>
                  <a:pt x="141" y="157"/>
                  <a:pt x="141" y="157"/>
                </a:cubicBezTo>
                <a:cubicBezTo>
                  <a:pt x="137" y="152"/>
                  <a:pt x="137" y="146"/>
                  <a:pt x="141" y="141"/>
                </a:cubicBezTo>
                <a:cubicBezTo>
                  <a:pt x="146" y="137"/>
                  <a:pt x="152" y="137"/>
                  <a:pt x="157" y="141"/>
                </a:cubicBezTo>
                <a:cubicBezTo>
                  <a:pt x="213" y="198"/>
                  <a:pt x="213" y="198"/>
                  <a:pt x="213" y="198"/>
                </a:cubicBezTo>
                <a:cubicBezTo>
                  <a:pt x="213" y="160"/>
                  <a:pt x="213" y="160"/>
                  <a:pt x="213" y="160"/>
                </a:cubicBezTo>
                <a:cubicBezTo>
                  <a:pt x="213" y="154"/>
                  <a:pt x="218" y="149"/>
                  <a:pt x="224" y="149"/>
                </a:cubicBezTo>
                <a:cubicBezTo>
                  <a:pt x="230" y="149"/>
                  <a:pt x="234" y="154"/>
                  <a:pt x="234" y="160"/>
                </a:cubicBezTo>
                <a:lnTo>
                  <a:pt x="234" y="224"/>
                </a:lnTo>
                <a:close/>
                <a:moveTo>
                  <a:pt x="370" y="370"/>
                </a:moveTo>
                <a:cubicBezTo>
                  <a:pt x="368" y="372"/>
                  <a:pt x="365" y="373"/>
                  <a:pt x="362" y="373"/>
                </a:cubicBezTo>
                <a:cubicBezTo>
                  <a:pt x="360" y="373"/>
                  <a:pt x="357" y="372"/>
                  <a:pt x="355" y="370"/>
                </a:cubicBezTo>
                <a:cubicBezTo>
                  <a:pt x="298" y="313"/>
                  <a:pt x="298" y="313"/>
                  <a:pt x="298" y="313"/>
                </a:cubicBezTo>
                <a:cubicBezTo>
                  <a:pt x="298" y="352"/>
                  <a:pt x="298" y="352"/>
                  <a:pt x="298" y="352"/>
                </a:cubicBezTo>
                <a:cubicBezTo>
                  <a:pt x="298" y="358"/>
                  <a:pt x="294" y="362"/>
                  <a:pt x="288" y="362"/>
                </a:cubicBezTo>
                <a:cubicBezTo>
                  <a:pt x="282" y="362"/>
                  <a:pt x="277" y="358"/>
                  <a:pt x="277" y="352"/>
                </a:cubicBezTo>
                <a:cubicBezTo>
                  <a:pt x="277" y="288"/>
                  <a:pt x="277" y="288"/>
                  <a:pt x="277" y="288"/>
                </a:cubicBezTo>
                <a:cubicBezTo>
                  <a:pt x="277" y="282"/>
                  <a:pt x="282" y="277"/>
                  <a:pt x="288" y="277"/>
                </a:cubicBezTo>
                <a:cubicBezTo>
                  <a:pt x="352" y="277"/>
                  <a:pt x="352" y="277"/>
                  <a:pt x="352" y="277"/>
                </a:cubicBezTo>
                <a:cubicBezTo>
                  <a:pt x="358" y="277"/>
                  <a:pt x="362" y="282"/>
                  <a:pt x="362" y="288"/>
                </a:cubicBezTo>
                <a:cubicBezTo>
                  <a:pt x="362" y="294"/>
                  <a:pt x="358" y="298"/>
                  <a:pt x="352" y="298"/>
                </a:cubicBezTo>
                <a:cubicBezTo>
                  <a:pt x="313" y="298"/>
                  <a:pt x="313" y="298"/>
                  <a:pt x="313" y="298"/>
                </a:cubicBezTo>
                <a:cubicBezTo>
                  <a:pt x="370" y="355"/>
                  <a:pt x="370" y="355"/>
                  <a:pt x="370" y="355"/>
                </a:cubicBezTo>
                <a:cubicBezTo>
                  <a:pt x="374" y="359"/>
                  <a:pt x="374" y="366"/>
                  <a:pt x="370" y="370"/>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84" name="Rectangle 83">
            <a:extLst>
              <a:ext uri="{FF2B5EF4-FFF2-40B4-BE49-F238E27FC236}">
                <a16:creationId xmlns:a16="http://schemas.microsoft.com/office/drawing/2014/main" id="{3ABB7639-5C2C-4154-9403-24DD1BCE22E5}"/>
              </a:ext>
            </a:extLst>
          </p:cNvPr>
          <p:cNvSpPr/>
          <p:nvPr/>
        </p:nvSpPr>
        <p:spPr>
          <a:xfrm>
            <a:off x="3473064" y="4094576"/>
            <a:ext cx="1835622" cy="523220"/>
          </a:xfrm>
          <a:prstGeom prst="rect">
            <a:avLst/>
          </a:prstGeom>
        </p:spPr>
        <p:txBody>
          <a:bodyPr wrap="square">
            <a:spAutoFit/>
          </a:bodyPr>
          <a:lstStyle/>
          <a:p>
            <a:pPr lvl="0" algn="ctr">
              <a:defRPr/>
            </a:pPr>
            <a:r>
              <a:rPr lang="en-US" sz="1400" dirty="0">
                <a:solidFill>
                  <a:prstClr val="black"/>
                </a:solidFill>
                <a:latin typeface="Calibri"/>
                <a:cs typeface="Arial" panose="020B0604020202020204" pitchFamily="34" charset="0"/>
              </a:rPr>
              <a:t>Historical</a:t>
            </a:r>
            <a:r>
              <a:rPr lang="en-US" sz="1400" b="1" dirty="0">
                <a:solidFill>
                  <a:prstClr val="black"/>
                </a:solidFill>
                <a:latin typeface="Calibri"/>
                <a:cs typeface="Arial" panose="020B0604020202020204" pitchFamily="34" charset="0"/>
              </a:rPr>
              <a:t> internal control risks </a:t>
            </a:r>
            <a:r>
              <a:rPr lang="en-US" sz="1400" dirty="0">
                <a:solidFill>
                  <a:prstClr val="black"/>
                </a:solidFill>
                <a:latin typeface="Calibri"/>
                <a:cs typeface="Arial" panose="020B0604020202020204" pitchFamily="34" charset="0"/>
              </a:rPr>
              <a:t>and/or </a:t>
            </a:r>
            <a:r>
              <a:rPr lang="en-US" sz="1400" b="1" dirty="0">
                <a:solidFill>
                  <a:prstClr val="black"/>
                </a:solidFill>
                <a:latin typeface="Calibri"/>
                <a:cs typeface="Arial" panose="020B0604020202020204" pitchFamily="34" charset="0"/>
              </a:rPr>
              <a:t>audit findings</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77" name="Freeform 36" descr="Icon illustrating high volume">
            <a:extLst>
              <a:ext uri="{FF2B5EF4-FFF2-40B4-BE49-F238E27FC236}">
                <a16:creationId xmlns:a16="http://schemas.microsoft.com/office/drawing/2014/main" id="{68BCEEF5-38E5-463C-AB49-DFCB6F325922}"/>
              </a:ext>
            </a:extLst>
          </p:cNvPr>
          <p:cNvSpPr>
            <a:spLocks noChangeAspect="1" noEditPoints="1"/>
          </p:cNvSpPr>
          <p:nvPr/>
        </p:nvSpPr>
        <p:spPr bwMode="auto">
          <a:xfrm>
            <a:off x="6329494" y="3495767"/>
            <a:ext cx="446551" cy="446551"/>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87" name="Rectangle 86">
            <a:extLst>
              <a:ext uri="{FF2B5EF4-FFF2-40B4-BE49-F238E27FC236}">
                <a16:creationId xmlns:a16="http://schemas.microsoft.com/office/drawing/2014/main" id="{D19C5114-5CA2-4599-A405-3288C0C6BB6D}"/>
              </a:ext>
            </a:extLst>
          </p:cNvPr>
          <p:cNvSpPr/>
          <p:nvPr/>
        </p:nvSpPr>
        <p:spPr>
          <a:xfrm>
            <a:off x="5682924" y="4086155"/>
            <a:ext cx="1835622" cy="57554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High volume </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of occurrences</a:t>
            </a:r>
          </a:p>
        </p:txBody>
      </p:sp>
      <p:sp>
        <p:nvSpPr>
          <p:cNvPr id="89" name="General_Fill_12" descr="Icon illustrating improvement">
            <a:extLst>
              <a:ext uri="{FF2B5EF4-FFF2-40B4-BE49-F238E27FC236}">
                <a16:creationId xmlns:a16="http://schemas.microsoft.com/office/drawing/2014/main" id="{DC94CB42-097C-4E2A-9436-F40C1DDFDFB9}"/>
              </a:ext>
            </a:extLst>
          </p:cNvPr>
          <p:cNvSpPr>
            <a:spLocks noChangeAspect="1" noEditPoints="1"/>
          </p:cNvSpPr>
          <p:nvPr/>
        </p:nvSpPr>
        <p:spPr bwMode="auto">
          <a:xfrm>
            <a:off x="8529897" y="3515097"/>
            <a:ext cx="433713" cy="433714"/>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90" name="Rectangle 89">
            <a:extLst>
              <a:ext uri="{FF2B5EF4-FFF2-40B4-BE49-F238E27FC236}">
                <a16:creationId xmlns:a16="http://schemas.microsoft.com/office/drawing/2014/main" id="{806105A2-592C-4A4F-B449-9B0A0BA7307C}"/>
              </a:ext>
            </a:extLst>
          </p:cNvPr>
          <p:cNvSpPr/>
          <p:nvPr/>
        </p:nvSpPr>
        <p:spPr>
          <a:xfrm>
            <a:off x="7802127" y="4062950"/>
            <a:ext cx="1835622" cy="8125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Activities to </a:t>
            </a: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improve</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 the </a:t>
            </a: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process outcome </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(vs. process efficiency)</a:t>
            </a:r>
          </a:p>
        </p:txBody>
      </p:sp>
      <p:sp>
        <p:nvSpPr>
          <p:cNvPr id="101" name="General_Fill_34" descr="Icon illustrating data quality">
            <a:extLst>
              <a:ext uri="{FF2B5EF4-FFF2-40B4-BE49-F238E27FC236}">
                <a16:creationId xmlns:a16="http://schemas.microsoft.com/office/drawing/2014/main" id="{49AFAB5F-80D8-4ED6-9DC7-D869777DEC0A}"/>
              </a:ext>
            </a:extLst>
          </p:cNvPr>
          <p:cNvSpPr>
            <a:spLocks noChangeAspect="1" noEditPoints="1"/>
          </p:cNvSpPr>
          <p:nvPr/>
        </p:nvSpPr>
        <p:spPr bwMode="auto">
          <a:xfrm>
            <a:off x="10717462" y="3515097"/>
            <a:ext cx="433714" cy="433715"/>
          </a:xfrm>
          <a:custGeom>
            <a:avLst/>
            <a:gdLst>
              <a:gd name="T0" fmla="*/ 277 w 512"/>
              <a:gd name="T1" fmla="*/ 394 h 512"/>
              <a:gd name="T2" fmla="*/ 149 w 512"/>
              <a:gd name="T3" fmla="*/ 202 h 512"/>
              <a:gd name="T4" fmla="*/ 170 w 512"/>
              <a:gd name="T5" fmla="*/ 224 h 512"/>
              <a:gd name="T6" fmla="*/ 266 w 512"/>
              <a:gd name="T7" fmla="*/ 234 h 512"/>
              <a:gd name="T8" fmla="*/ 170 w 512"/>
              <a:gd name="T9" fmla="*/ 245 h 512"/>
              <a:gd name="T10" fmla="*/ 170 w 512"/>
              <a:gd name="T11" fmla="*/ 224 h 512"/>
              <a:gd name="T12" fmla="*/ 256 w 512"/>
              <a:gd name="T13" fmla="*/ 266 h 512"/>
              <a:gd name="T14" fmla="*/ 256 w 512"/>
              <a:gd name="T15" fmla="*/ 288 h 512"/>
              <a:gd name="T16" fmla="*/ 160 w 512"/>
              <a:gd name="T17" fmla="*/ 277 h 512"/>
              <a:gd name="T18" fmla="*/ 170 w 512"/>
              <a:gd name="T19" fmla="*/ 309 h 512"/>
              <a:gd name="T20" fmla="*/ 266 w 512"/>
              <a:gd name="T21" fmla="*/ 320 h 512"/>
              <a:gd name="T22" fmla="*/ 170 w 512"/>
              <a:gd name="T23" fmla="*/ 330 h 512"/>
              <a:gd name="T24" fmla="*/ 170 w 512"/>
              <a:gd name="T25" fmla="*/ 309 h 512"/>
              <a:gd name="T26" fmla="*/ 256 w 512"/>
              <a:gd name="T27" fmla="*/ 352 h 512"/>
              <a:gd name="T28" fmla="*/ 256 w 512"/>
              <a:gd name="T29" fmla="*/ 373 h 512"/>
              <a:gd name="T30" fmla="*/ 160 w 512"/>
              <a:gd name="T31" fmla="*/ 362 h 512"/>
              <a:gd name="T32" fmla="*/ 256 w 512"/>
              <a:gd name="T33" fmla="*/ 0 h 512"/>
              <a:gd name="T34" fmla="*/ 256 w 512"/>
              <a:gd name="T35" fmla="*/ 512 h 512"/>
              <a:gd name="T36" fmla="*/ 256 w 512"/>
              <a:gd name="T37" fmla="*/ 0 h 512"/>
              <a:gd name="T38" fmla="*/ 288 w 512"/>
              <a:gd name="T39" fmla="*/ 416 h 512"/>
              <a:gd name="T40" fmla="*/ 128 w 512"/>
              <a:gd name="T41" fmla="*/ 405 h 512"/>
              <a:gd name="T42" fmla="*/ 138 w 512"/>
              <a:gd name="T43" fmla="*/ 181 h 512"/>
              <a:gd name="T44" fmla="*/ 298 w 512"/>
              <a:gd name="T45" fmla="*/ 192 h 512"/>
              <a:gd name="T46" fmla="*/ 341 w 512"/>
              <a:gd name="T47" fmla="*/ 362 h 512"/>
              <a:gd name="T48" fmla="*/ 320 w 512"/>
              <a:gd name="T49" fmla="*/ 362 h 512"/>
              <a:gd name="T50" fmla="*/ 181 w 512"/>
              <a:gd name="T51" fmla="*/ 160 h 512"/>
              <a:gd name="T52" fmla="*/ 181 w 512"/>
              <a:gd name="T53" fmla="*/ 138 h 512"/>
              <a:gd name="T54" fmla="*/ 341 w 512"/>
              <a:gd name="T55" fmla="*/ 149 h 512"/>
              <a:gd name="T56" fmla="*/ 384 w 512"/>
              <a:gd name="T57" fmla="*/ 320 h 512"/>
              <a:gd name="T58" fmla="*/ 362 w 512"/>
              <a:gd name="T59" fmla="*/ 320 h 512"/>
              <a:gd name="T60" fmla="*/ 224 w 512"/>
              <a:gd name="T61" fmla="*/ 117 h 512"/>
              <a:gd name="T62" fmla="*/ 224 w 512"/>
              <a:gd name="T63" fmla="*/ 96 h 512"/>
              <a:gd name="T64" fmla="*/ 384 w 512"/>
              <a:gd name="T65"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149" y="394"/>
                </a:moveTo>
                <a:cubicBezTo>
                  <a:pt x="277" y="394"/>
                  <a:pt x="277" y="394"/>
                  <a:pt x="277" y="394"/>
                </a:cubicBezTo>
                <a:cubicBezTo>
                  <a:pt x="277" y="202"/>
                  <a:pt x="277" y="202"/>
                  <a:pt x="277" y="202"/>
                </a:cubicBezTo>
                <a:cubicBezTo>
                  <a:pt x="149" y="202"/>
                  <a:pt x="149" y="202"/>
                  <a:pt x="149" y="202"/>
                </a:cubicBezTo>
                <a:lnTo>
                  <a:pt x="149" y="394"/>
                </a:lnTo>
                <a:close/>
                <a:moveTo>
                  <a:pt x="170" y="224"/>
                </a:moveTo>
                <a:cubicBezTo>
                  <a:pt x="256" y="224"/>
                  <a:pt x="256" y="224"/>
                  <a:pt x="256" y="224"/>
                </a:cubicBezTo>
                <a:cubicBezTo>
                  <a:pt x="262" y="224"/>
                  <a:pt x="266" y="228"/>
                  <a:pt x="266" y="234"/>
                </a:cubicBezTo>
                <a:cubicBezTo>
                  <a:pt x="266" y="240"/>
                  <a:pt x="262" y="245"/>
                  <a:pt x="256" y="245"/>
                </a:cubicBezTo>
                <a:cubicBezTo>
                  <a:pt x="170" y="245"/>
                  <a:pt x="170" y="245"/>
                  <a:pt x="170" y="245"/>
                </a:cubicBezTo>
                <a:cubicBezTo>
                  <a:pt x="164" y="245"/>
                  <a:pt x="160" y="240"/>
                  <a:pt x="160" y="234"/>
                </a:cubicBezTo>
                <a:cubicBezTo>
                  <a:pt x="160" y="228"/>
                  <a:pt x="164" y="224"/>
                  <a:pt x="170" y="224"/>
                </a:cubicBezTo>
                <a:close/>
                <a:moveTo>
                  <a:pt x="170" y="266"/>
                </a:moveTo>
                <a:cubicBezTo>
                  <a:pt x="256" y="266"/>
                  <a:pt x="256" y="266"/>
                  <a:pt x="256" y="266"/>
                </a:cubicBezTo>
                <a:cubicBezTo>
                  <a:pt x="262" y="266"/>
                  <a:pt x="266" y="271"/>
                  <a:pt x="266" y="277"/>
                </a:cubicBezTo>
                <a:cubicBezTo>
                  <a:pt x="266" y="283"/>
                  <a:pt x="262" y="288"/>
                  <a:pt x="256" y="288"/>
                </a:cubicBezTo>
                <a:cubicBezTo>
                  <a:pt x="170" y="288"/>
                  <a:pt x="170" y="288"/>
                  <a:pt x="170" y="288"/>
                </a:cubicBezTo>
                <a:cubicBezTo>
                  <a:pt x="164" y="288"/>
                  <a:pt x="160" y="283"/>
                  <a:pt x="160" y="277"/>
                </a:cubicBezTo>
                <a:cubicBezTo>
                  <a:pt x="160" y="271"/>
                  <a:pt x="164" y="266"/>
                  <a:pt x="170" y="266"/>
                </a:cubicBezTo>
                <a:close/>
                <a:moveTo>
                  <a:pt x="170" y="309"/>
                </a:moveTo>
                <a:cubicBezTo>
                  <a:pt x="256" y="309"/>
                  <a:pt x="256" y="309"/>
                  <a:pt x="256" y="309"/>
                </a:cubicBezTo>
                <a:cubicBezTo>
                  <a:pt x="262" y="309"/>
                  <a:pt x="266" y="314"/>
                  <a:pt x="266" y="320"/>
                </a:cubicBezTo>
                <a:cubicBezTo>
                  <a:pt x="266" y="326"/>
                  <a:pt x="262" y="330"/>
                  <a:pt x="256" y="330"/>
                </a:cubicBezTo>
                <a:cubicBezTo>
                  <a:pt x="170" y="330"/>
                  <a:pt x="170" y="330"/>
                  <a:pt x="170" y="330"/>
                </a:cubicBezTo>
                <a:cubicBezTo>
                  <a:pt x="164" y="330"/>
                  <a:pt x="160" y="326"/>
                  <a:pt x="160" y="320"/>
                </a:cubicBezTo>
                <a:cubicBezTo>
                  <a:pt x="160" y="314"/>
                  <a:pt x="164" y="309"/>
                  <a:pt x="170" y="309"/>
                </a:cubicBezTo>
                <a:close/>
                <a:moveTo>
                  <a:pt x="170" y="352"/>
                </a:moveTo>
                <a:cubicBezTo>
                  <a:pt x="256" y="352"/>
                  <a:pt x="256" y="352"/>
                  <a:pt x="256" y="352"/>
                </a:cubicBezTo>
                <a:cubicBezTo>
                  <a:pt x="262" y="352"/>
                  <a:pt x="266" y="356"/>
                  <a:pt x="266" y="362"/>
                </a:cubicBezTo>
                <a:cubicBezTo>
                  <a:pt x="266" y="368"/>
                  <a:pt x="262" y="373"/>
                  <a:pt x="256" y="373"/>
                </a:cubicBezTo>
                <a:cubicBezTo>
                  <a:pt x="170" y="373"/>
                  <a:pt x="170" y="373"/>
                  <a:pt x="170" y="373"/>
                </a:cubicBezTo>
                <a:cubicBezTo>
                  <a:pt x="164" y="373"/>
                  <a:pt x="160" y="368"/>
                  <a:pt x="160" y="362"/>
                </a:cubicBezTo>
                <a:cubicBezTo>
                  <a:pt x="160" y="356"/>
                  <a:pt x="164" y="352"/>
                  <a:pt x="170" y="3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405"/>
                </a:moveTo>
                <a:cubicBezTo>
                  <a:pt x="298" y="411"/>
                  <a:pt x="294" y="416"/>
                  <a:pt x="288" y="416"/>
                </a:cubicBezTo>
                <a:cubicBezTo>
                  <a:pt x="138" y="416"/>
                  <a:pt x="138" y="416"/>
                  <a:pt x="138" y="416"/>
                </a:cubicBezTo>
                <a:cubicBezTo>
                  <a:pt x="132" y="416"/>
                  <a:pt x="128" y="411"/>
                  <a:pt x="128" y="405"/>
                </a:cubicBezTo>
                <a:cubicBezTo>
                  <a:pt x="128" y="192"/>
                  <a:pt x="128" y="192"/>
                  <a:pt x="128" y="192"/>
                </a:cubicBezTo>
                <a:cubicBezTo>
                  <a:pt x="128" y="186"/>
                  <a:pt x="132" y="181"/>
                  <a:pt x="138" y="181"/>
                </a:cubicBezTo>
                <a:cubicBezTo>
                  <a:pt x="288" y="181"/>
                  <a:pt x="288" y="181"/>
                  <a:pt x="288" y="181"/>
                </a:cubicBezTo>
                <a:cubicBezTo>
                  <a:pt x="294" y="181"/>
                  <a:pt x="298" y="186"/>
                  <a:pt x="298" y="192"/>
                </a:cubicBezTo>
                <a:lnTo>
                  <a:pt x="298" y="405"/>
                </a:lnTo>
                <a:close/>
                <a:moveTo>
                  <a:pt x="341" y="362"/>
                </a:moveTo>
                <a:cubicBezTo>
                  <a:pt x="341" y="368"/>
                  <a:pt x="336" y="373"/>
                  <a:pt x="330" y="373"/>
                </a:cubicBezTo>
                <a:cubicBezTo>
                  <a:pt x="324" y="373"/>
                  <a:pt x="320" y="368"/>
                  <a:pt x="320" y="362"/>
                </a:cubicBezTo>
                <a:cubicBezTo>
                  <a:pt x="320" y="160"/>
                  <a:pt x="320" y="160"/>
                  <a:pt x="320" y="160"/>
                </a:cubicBezTo>
                <a:cubicBezTo>
                  <a:pt x="181" y="160"/>
                  <a:pt x="181" y="160"/>
                  <a:pt x="181" y="160"/>
                </a:cubicBezTo>
                <a:cubicBezTo>
                  <a:pt x="175" y="160"/>
                  <a:pt x="170" y="155"/>
                  <a:pt x="170" y="149"/>
                </a:cubicBezTo>
                <a:cubicBezTo>
                  <a:pt x="170" y="143"/>
                  <a:pt x="175" y="138"/>
                  <a:pt x="181" y="138"/>
                </a:cubicBezTo>
                <a:cubicBezTo>
                  <a:pt x="330" y="138"/>
                  <a:pt x="330" y="138"/>
                  <a:pt x="330" y="138"/>
                </a:cubicBezTo>
                <a:cubicBezTo>
                  <a:pt x="336" y="138"/>
                  <a:pt x="341" y="143"/>
                  <a:pt x="341" y="149"/>
                </a:cubicBezTo>
                <a:lnTo>
                  <a:pt x="341" y="362"/>
                </a:lnTo>
                <a:close/>
                <a:moveTo>
                  <a:pt x="384" y="320"/>
                </a:moveTo>
                <a:cubicBezTo>
                  <a:pt x="384" y="326"/>
                  <a:pt x="379" y="330"/>
                  <a:pt x="373" y="330"/>
                </a:cubicBezTo>
                <a:cubicBezTo>
                  <a:pt x="367" y="330"/>
                  <a:pt x="362" y="326"/>
                  <a:pt x="362" y="320"/>
                </a:cubicBezTo>
                <a:cubicBezTo>
                  <a:pt x="362" y="117"/>
                  <a:pt x="362" y="117"/>
                  <a:pt x="362" y="117"/>
                </a:cubicBezTo>
                <a:cubicBezTo>
                  <a:pt x="224" y="117"/>
                  <a:pt x="224" y="117"/>
                  <a:pt x="224" y="117"/>
                </a:cubicBezTo>
                <a:cubicBezTo>
                  <a:pt x="218" y="117"/>
                  <a:pt x="213" y="112"/>
                  <a:pt x="213" y="106"/>
                </a:cubicBezTo>
                <a:cubicBezTo>
                  <a:pt x="213" y="100"/>
                  <a:pt x="218" y="96"/>
                  <a:pt x="224" y="96"/>
                </a:cubicBezTo>
                <a:cubicBezTo>
                  <a:pt x="373" y="96"/>
                  <a:pt x="373" y="96"/>
                  <a:pt x="373" y="96"/>
                </a:cubicBezTo>
                <a:cubicBezTo>
                  <a:pt x="379" y="96"/>
                  <a:pt x="384" y="100"/>
                  <a:pt x="384" y="106"/>
                </a:cubicBezTo>
                <a:lnTo>
                  <a:pt x="384" y="320"/>
                </a:ln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99" name="Rectangle 98">
            <a:extLst>
              <a:ext uri="{FF2B5EF4-FFF2-40B4-BE49-F238E27FC236}">
                <a16:creationId xmlns:a16="http://schemas.microsoft.com/office/drawing/2014/main" id="{C38C1795-DB9F-463B-A448-F5356BFB3B28}"/>
              </a:ext>
            </a:extLst>
          </p:cNvPr>
          <p:cNvSpPr/>
          <p:nvPr/>
        </p:nvSpPr>
        <p:spPr>
          <a:xfrm>
            <a:off x="10016508" y="4094768"/>
            <a:ext cx="1835622" cy="3385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Data quality</a:t>
            </a:r>
            <a:r>
              <a:rPr kumimoji="0" lang="en-US" sz="14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 issues</a:t>
            </a:r>
          </a:p>
        </p:txBody>
      </p:sp>
    </p:spTree>
    <p:extLst>
      <p:ext uri="{BB962C8B-B14F-4D97-AF65-F5344CB8AC3E}">
        <p14:creationId xmlns:p14="http://schemas.microsoft.com/office/powerpoint/2010/main" val="294238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496FE8-1E3C-2D4F-B14A-6F6700A3EDC7}"/>
              </a:ext>
            </a:extLst>
          </p:cNvPr>
          <p:cNvSpPr>
            <a:spLocks noGrp="1"/>
          </p:cNvSpPr>
          <p:nvPr>
            <p:ph type="title" idx="4294967295"/>
          </p:nvPr>
        </p:nvSpPr>
        <p:spPr>
          <a:xfrm>
            <a:off x="363070" y="67235"/>
            <a:ext cx="10515600" cy="1325563"/>
          </a:xfrm>
        </p:spPr>
        <p:txBody>
          <a:bodyPr>
            <a:normAutofit/>
          </a:bodyPr>
          <a:lstStyle/>
          <a:p>
            <a:r>
              <a:rPr lang="en-US" sz="3200" b="1" dirty="0"/>
              <a:t>How to solve?</a:t>
            </a:r>
          </a:p>
        </p:txBody>
      </p:sp>
      <p:sp>
        <p:nvSpPr>
          <p:cNvPr id="29" name="TextBox 28">
            <a:extLst>
              <a:ext uri="{FF2B5EF4-FFF2-40B4-BE49-F238E27FC236}">
                <a16:creationId xmlns:a16="http://schemas.microsoft.com/office/drawing/2014/main" id="{59F9BF98-BE6D-46CB-A74C-F4DDC9ABCFB3}"/>
              </a:ext>
            </a:extLst>
          </p:cNvPr>
          <p:cNvSpPr txBox="1"/>
          <p:nvPr/>
        </p:nvSpPr>
        <p:spPr>
          <a:xfrm>
            <a:off x="2322351" y="2464727"/>
            <a:ext cx="7547297" cy="1569660"/>
          </a:xfrm>
          <a:prstGeom prst="rect">
            <a:avLst/>
          </a:prstGeom>
          <a:noFill/>
        </p:spPr>
        <p:txBody>
          <a:bodyPr wrap="square" rtlCol="0">
            <a:spAutoFit/>
          </a:bodyPr>
          <a:lstStyle/>
          <a:p>
            <a:r>
              <a:rPr lang="en-US" sz="2400" dirty="0">
                <a:solidFill>
                  <a:prstClr val="black"/>
                </a:solidFill>
                <a:latin typeface="Arial" panose="020B0604020202020204" pitchFamily="34" charset="0"/>
                <a:cs typeface="Arial" panose="020B0604020202020204" pitchFamily="34" charset="0"/>
              </a:rPr>
              <a:t>To help think through the potential solution set for a given pain point, </a:t>
            </a:r>
            <a:r>
              <a:rPr lang="en-US" sz="2400" b="1" dirty="0">
                <a:solidFill>
                  <a:prstClr val="black"/>
                </a:solidFill>
                <a:latin typeface="Arial" panose="020B0604020202020204" pitchFamily="34" charset="0"/>
                <a:cs typeface="Arial" panose="020B0604020202020204" pitchFamily="34" charset="0"/>
              </a:rPr>
              <a:t>DEEE divides solutions into three solution categories with varying level of cost and technical advancement.</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82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4C398-2517-794D-AE2E-6C658E53715C}"/>
              </a:ext>
            </a:extLst>
          </p:cNvPr>
          <p:cNvSpPr>
            <a:spLocks noGrp="1"/>
          </p:cNvSpPr>
          <p:nvPr>
            <p:ph type="title" idx="4294967295"/>
          </p:nvPr>
        </p:nvSpPr>
        <p:spPr>
          <a:xfrm>
            <a:off x="266143" y="0"/>
            <a:ext cx="10515600" cy="1325563"/>
          </a:xfrm>
        </p:spPr>
        <p:txBody>
          <a:bodyPr>
            <a:normAutofit/>
          </a:bodyPr>
          <a:lstStyle/>
          <a:p>
            <a:r>
              <a:rPr lang="en-US" sz="3200" b="1" dirty="0"/>
              <a:t>How</a:t>
            </a:r>
            <a:r>
              <a:rPr lang="en-US" sz="3200" b="1" baseline="0" dirty="0"/>
              <a:t> to solve continued</a:t>
            </a:r>
            <a:endParaRPr lang="en-US" sz="3200" b="1" dirty="0"/>
          </a:p>
        </p:txBody>
      </p:sp>
      <p:pic>
        <p:nvPicPr>
          <p:cNvPr id="11" name="Picture 10" descr="Image illustrating 3 solutions categories starting with Reduce optimize arrow then to digitize arrow to innovate">
            <a:extLst>
              <a:ext uri="{FF2B5EF4-FFF2-40B4-BE49-F238E27FC236}">
                <a16:creationId xmlns:a16="http://schemas.microsoft.com/office/drawing/2014/main" id="{6E1F7758-99E7-4A6A-AEB0-D5098E75BEB0}"/>
              </a:ext>
            </a:extLst>
          </p:cNvPr>
          <p:cNvPicPr>
            <a:picLocks noChangeAspect="1"/>
          </p:cNvPicPr>
          <p:nvPr/>
        </p:nvPicPr>
        <p:blipFill>
          <a:blip r:embed="rId3"/>
          <a:stretch>
            <a:fillRect/>
          </a:stretch>
        </p:blipFill>
        <p:spPr>
          <a:xfrm>
            <a:off x="657331" y="1473489"/>
            <a:ext cx="3353091" cy="3822523"/>
          </a:xfrm>
          <a:prstGeom prst="rect">
            <a:avLst/>
          </a:prstGeom>
        </p:spPr>
      </p:pic>
      <p:sp>
        <p:nvSpPr>
          <p:cNvPr id="51" name="Rectangle 50" descr="Image illustrating 3 solutions categories starting with Reduce optimize arrow then to digitize arrow to innovate">
            <a:extLst>
              <a:ext uri="{FF2B5EF4-FFF2-40B4-BE49-F238E27FC236}">
                <a16:creationId xmlns:a16="http://schemas.microsoft.com/office/drawing/2014/main" id="{EDCC9D65-9596-4B0C-8FD5-ACC1B3E580F5}"/>
              </a:ext>
            </a:extLst>
          </p:cNvPr>
          <p:cNvSpPr/>
          <p:nvPr/>
        </p:nvSpPr>
        <p:spPr>
          <a:xfrm>
            <a:off x="3219711" y="1551858"/>
            <a:ext cx="7689956" cy="1200329"/>
          </a:xfrm>
          <a:prstGeom prst="rect">
            <a:avLst/>
          </a:prstGeom>
        </p:spPr>
        <p:txBody>
          <a:bodyPr wrap="square">
            <a:spAutoFit/>
          </a:bodyPr>
          <a:lstStyle/>
          <a:p>
            <a:r>
              <a:rPr lang="en-US" sz="1600" b="1" dirty="0">
                <a:solidFill>
                  <a:schemeClr val="accent1">
                    <a:lumMod val="50000"/>
                  </a:schemeClr>
                </a:solidFill>
                <a:latin typeface="+mj-lt"/>
                <a:cs typeface="Arial" panose="020B0604020202020204" pitchFamily="34" charset="0"/>
              </a:rPr>
              <a:t>Reduce/Optimize: </a:t>
            </a:r>
            <a:r>
              <a:rPr lang="en-US" sz="1600" dirty="0">
                <a:solidFill>
                  <a:schemeClr val="accent1">
                    <a:lumMod val="50000"/>
                  </a:schemeClr>
                </a:solidFill>
                <a:latin typeface="+mj-lt"/>
                <a:cs typeface="Arial" panose="020B0604020202020204" pitchFamily="34" charset="0"/>
              </a:rPr>
              <a:t>Eliminate cumbersome process steps and streamline</a:t>
            </a:r>
          </a:p>
          <a:p>
            <a:r>
              <a:rPr lang="en-US" sz="1400" b="1" dirty="0">
                <a:cs typeface="Arial" panose="020B0604020202020204" pitchFamily="34" charset="0"/>
              </a:rPr>
              <a:t>What it is: </a:t>
            </a:r>
            <a:r>
              <a:rPr lang="en-US" sz="1400" dirty="0">
                <a:cs typeface="Arial" panose="020B0604020202020204" pitchFamily="34" charset="0"/>
              </a:rPr>
              <a:t>Reduce unnecessary activities considering whether the way business is done today is how it needs to be done (including policy changes to enable process changes or trainings, etc.) </a:t>
            </a:r>
          </a:p>
          <a:p>
            <a:r>
              <a:rPr lang="en-US" sz="1400" b="1" dirty="0">
                <a:cs typeface="Arial" panose="020B0604020202020204" pitchFamily="34" charset="0"/>
              </a:rPr>
              <a:t>Investment</a:t>
            </a:r>
            <a:r>
              <a:rPr lang="en-US" sz="1400" dirty="0">
                <a:cs typeface="Arial" panose="020B0604020202020204" pitchFamily="34" charset="0"/>
              </a:rPr>
              <a:t>: Low to no cost (non-technology solution)</a:t>
            </a:r>
          </a:p>
          <a:p>
            <a:endParaRPr lang="en-US" sz="1400" dirty="0">
              <a:cs typeface="Arial" panose="020B0604020202020204" pitchFamily="34" charset="0"/>
            </a:endParaRPr>
          </a:p>
        </p:txBody>
      </p:sp>
      <p:sp>
        <p:nvSpPr>
          <p:cNvPr id="52" name="Rectangle 51" descr="Image illustrating 3 solutions categories starting with Reduce optimize arrow then to digitize arrow to innovate">
            <a:extLst>
              <a:ext uri="{FF2B5EF4-FFF2-40B4-BE49-F238E27FC236}">
                <a16:creationId xmlns:a16="http://schemas.microsoft.com/office/drawing/2014/main" id="{1AB5E782-33B6-4E81-8EE6-3387487D631D}"/>
              </a:ext>
            </a:extLst>
          </p:cNvPr>
          <p:cNvSpPr/>
          <p:nvPr/>
        </p:nvSpPr>
        <p:spPr>
          <a:xfrm>
            <a:off x="3908338" y="2781239"/>
            <a:ext cx="6986224" cy="984885"/>
          </a:xfrm>
          <a:prstGeom prst="rect">
            <a:avLst/>
          </a:prstGeom>
        </p:spPr>
        <p:txBody>
          <a:bodyPr wrap="square">
            <a:spAutoFit/>
          </a:bodyPr>
          <a:lstStyle/>
          <a:p>
            <a:r>
              <a:rPr lang="en-US" sz="1600" b="1">
                <a:solidFill>
                  <a:srgbClr val="29ABE2"/>
                </a:solidFill>
                <a:latin typeface="+mj-lt"/>
                <a:cs typeface="Arial" panose="020B0604020202020204" pitchFamily="34" charset="0"/>
              </a:rPr>
              <a:t>Digitize: </a:t>
            </a:r>
            <a:r>
              <a:rPr lang="en-US" sz="1600">
                <a:solidFill>
                  <a:srgbClr val="29ABE2"/>
                </a:solidFill>
                <a:latin typeface="+mj-lt"/>
                <a:cs typeface="Arial" panose="020B0604020202020204" pitchFamily="34" charset="0"/>
              </a:rPr>
              <a:t>Move from manual to systematic or automated processes</a:t>
            </a:r>
          </a:p>
          <a:p>
            <a:r>
              <a:rPr lang="en-US" sz="1400" b="1">
                <a:cs typeface="Arial" panose="020B0604020202020204" pitchFamily="34" charset="0"/>
              </a:rPr>
              <a:t>What it is: </a:t>
            </a:r>
            <a:r>
              <a:rPr lang="en-US" sz="1400">
                <a:cs typeface="Arial" panose="020B0604020202020204" pitchFamily="34" charset="0"/>
              </a:rPr>
              <a:t>Apply digital technology to automate/eliminate manual steps, reduce paper-based steps, and streamline the process</a:t>
            </a:r>
          </a:p>
          <a:p>
            <a:r>
              <a:rPr lang="en-US" sz="1400" b="1">
                <a:cs typeface="Arial" panose="020B0604020202020204" pitchFamily="34" charset="0"/>
              </a:rPr>
              <a:t>Investment: </a:t>
            </a:r>
            <a:r>
              <a:rPr lang="en-US" sz="1400">
                <a:cs typeface="Arial" panose="020B0604020202020204" pitchFamily="34" charset="0"/>
              </a:rPr>
              <a:t>Limited cost (often using existing technology or capabilities)</a:t>
            </a:r>
            <a:endParaRPr lang="en-US" sz="1400" b="1">
              <a:cs typeface="Arial" panose="020B0604020202020204" pitchFamily="34" charset="0"/>
            </a:endParaRPr>
          </a:p>
        </p:txBody>
      </p:sp>
      <p:sp>
        <p:nvSpPr>
          <p:cNvPr id="53" name="Rectangle 52" descr="Image illustrating 3 solutions categories starting with Reduce optimize arrow then to digitize arrow to innovate">
            <a:extLst>
              <a:ext uri="{FF2B5EF4-FFF2-40B4-BE49-F238E27FC236}">
                <a16:creationId xmlns:a16="http://schemas.microsoft.com/office/drawing/2014/main" id="{7A07C814-EEEB-4C58-8C17-4DE3838F0C93}"/>
              </a:ext>
            </a:extLst>
          </p:cNvPr>
          <p:cNvSpPr/>
          <p:nvPr/>
        </p:nvSpPr>
        <p:spPr>
          <a:xfrm>
            <a:off x="3219711" y="4005834"/>
            <a:ext cx="7562032" cy="984885"/>
          </a:xfrm>
          <a:prstGeom prst="rect">
            <a:avLst/>
          </a:prstGeom>
        </p:spPr>
        <p:txBody>
          <a:bodyPr wrap="square">
            <a:spAutoFit/>
          </a:bodyPr>
          <a:lstStyle/>
          <a:p>
            <a:r>
              <a:rPr lang="en-US" sz="1600" b="1" dirty="0">
                <a:solidFill>
                  <a:srgbClr val="006AB0"/>
                </a:solidFill>
                <a:latin typeface="+mj-lt"/>
                <a:cs typeface="Arial" panose="020B0604020202020204" pitchFamily="34" charset="0"/>
              </a:rPr>
              <a:t>Innovate: </a:t>
            </a:r>
            <a:r>
              <a:rPr lang="en-US" sz="1600" dirty="0">
                <a:solidFill>
                  <a:srgbClr val="006AB0"/>
                </a:solidFill>
                <a:latin typeface="+mj-lt"/>
                <a:cs typeface="Arial" panose="020B0604020202020204" pitchFamily="34" charset="0"/>
              </a:rPr>
              <a:t>Transform digital capabilities with intelligent automation</a:t>
            </a:r>
          </a:p>
          <a:p>
            <a:r>
              <a:rPr lang="en-US" sz="1400" b="1" dirty="0">
                <a:cs typeface="Arial" panose="020B0604020202020204" pitchFamily="34" charset="0"/>
              </a:rPr>
              <a:t>What it is: </a:t>
            </a:r>
            <a:r>
              <a:rPr lang="en-US" sz="1400" dirty="0">
                <a:cs typeface="Arial" panose="020B0604020202020204" pitchFamily="34" charset="0"/>
              </a:rPr>
              <a:t>Apply new and emerging technologies to transform business processes and unlock long-term efficiency gains</a:t>
            </a:r>
          </a:p>
          <a:p>
            <a:r>
              <a:rPr lang="en-US" sz="1400" b="1" dirty="0">
                <a:cs typeface="Arial" panose="020B0604020202020204" pitchFamily="34" charset="0"/>
              </a:rPr>
              <a:t>Investment: </a:t>
            </a:r>
            <a:r>
              <a:rPr lang="en-US" sz="1400" dirty="0">
                <a:cs typeface="Arial" panose="020B0604020202020204" pitchFamily="34" charset="0"/>
              </a:rPr>
              <a:t>Variable cost (may include net new investments)</a:t>
            </a:r>
            <a:endParaRPr lang="en-US" sz="1400" b="1" dirty="0">
              <a:cs typeface="Arial" panose="020B0604020202020204" pitchFamily="34" charset="0"/>
            </a:endParaRPr>
          </a:p>
        </p:txBody>
      </p:sp>
    </p:spTree>
    <p:extLst>
      <p:ext uri="{BB962C8B-B14F-4D97-AF65-F5344CB8AC3E}">
        <p14:creationId xmlns:p14="http://schemas.microsoft.com/office/powerpoint/2010/main" val="142664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EC50-B578-466C-B453-1939972B4A74}"/>
              </a:ext>
            </a:extLst>
          </p:cNvPr>
          <p:cNvSpPr>
            <a:spLocks noGrp="1"/>
          </p:cNvSpPr>
          <p:nvPr>
            <p:ph type="title" idx="4294967295"/>
          </p:nvPr>
        </p:nvSpPr>
        <p:spPr>
          <a:xfrm>
            <a:off x="336177" y="-389940"/>
            <a:ext cx="10515600" cy="1325563"/>
          </a:xfrm>
        </p:spPr>
        <p:txBody>
          <a:bodyPr vert="horz" lIns="91440" tIns="45720" rIns="91440" bIns="45720" rtlCol="0" anchor="b">
            <a:normAutofit/>
          </a:bodyPr>
          <a:lstStyle/>
          <a:p>
            <a:r>
              <a:rPr lang="en-US" sz="3200" b="1" dirty="0"/>
              <a:t>Questions</a:t>
            </a:r>
          </a:p>
        </p:txBody>
      </p:sp>
      <p:pic>
        <p:nvPicPr>
          <p:cNvPr id="9" name="Picture 8" descr="A picture containing question mark">
            <a:extLst>
              <a:ext uri="{FF2B5EF4-FFF2-40B4-BE49-F238E27FC236}">
                <a16:creationId xmlns:a16="http://schemas.microsoft.com/office/drawing/2014/main" id="{404E670A-7519-48A5-9C71-4AA4A967E103}"/>
              </a:ext>
            </a:extLst>
          </p:cNvPr>
          <p:cNvPicPr>
            <a:picLocks noChangeAspect="1"/>
          </p:cNvPicPr>
          <p:nvPr/>
        </p:nvPicPr>
        <p:blipFill rotWithShape="1">
          <a:blip r:embed="rId2">
            <a:extLst>
              <a:ext uri="{28A0092B-C50C-407E-A947-70E740481C1C}">
                <a14:useLocalDpi xmlns:a14="http://schemas.microsoft.com/office/drawing/2010/main" val="0"/>
              </a:ext>
            </a:extLst>
          </a:blip>
          <a:srcRect t="9639" b="9633"/>
          <a:stretch/>
        </p:blipFill>
        <p:spPr>
          <a:xfrm>
            <a:off x="1071850" y="1029752"/>
            <a:ext cx="10048300" cy="5070798"/>
          </a:xfrm>
          <a:prstGeom prst="rect">
            <a:avLst/>
          </a:prstGeom>
        </p:spPr>
      </p:pic>
    </p:spTree>
    <p:extLst>
      <p:ext uri="{BB962C8B-B14F-4D97-AF65-F5344CB8AC3E}">
        <p14:creationId xmlns:p14="http://schemas.microsoft.com/office/powerpoint/2010/main" val="1750584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F59B-CE9E-714F-B25F-104F23A55477}"/>
              </a:ext>
            </a:extLst>
          </p:cNvPr>
          <p:cNvSpPr>
            <a:spLocks noGrp="1"/>
          </p:cNvSpPr>
          <p:nvPr>
            <p:ph type="title" idx="4294967295"/>
          </p:nvPr>
        </p:nvSpPr>
        <p:spPr>
          <a:xfrm>
            <a:off x="0" y="-438310"/>
            <a:ext cx="10515600" cy="1325563"/>
          </a:xfrm>
        </p:spPr>
        <p:txBody>
          <a:bodyPr/>
          <a:lstStyle/>
          <a:p>
            <a:r>
              <a:rPr lang="en-US" sz="2500" b="1" kern="1200" dirty="0">
                <a:solidFill>
                  <a:srgbClr val="000000"/>
                </a:solidFill>
                <a:effectLst/>
                <a:latin typeface="Calibri" panose="020F0502020204030204" pitchFamily="34" charset="0"/>
                <a:ea typeface="+mn-ea"/>
                <a:cs typeface="+mn-cs"/>
              </a:rPr>
              <a:t>Supplementary Tools &amp; Job Aids (1/2)</a:t>
            </a:r>
            <a:r>
              <a:rPr lang="en-US" dirty="0"/>
              <a:t> </a:t>
            </a:r>
          </a:p>
        </p:txBody>
      </p:sp>
      <p:sp>
        <p:nvSpPr>
          <p:cNvPr id="7" name="Title 1">
            <a:extLst>
              <a:ext uri="{FF2B5EF4-FFF2-40B4-BE49-F238E27FC236}">
                <a16:creationId xmlns:a16="http://schemas.microsoft.com/office/drawing/2014/main" id="{67E2A553-F1DA-8D4F-9B4F-F2357D7A5BEF}"/>
              </a:ext>
            </a:extLst>
          </p:cNvPr>
          <p:cNvSpPr txBox="1">
            <a:spLocks/>
          </p:cNvSpPr>
          <p:nvPr/>
        </p:nvSpPr>
        <p:spPr>
          <a:xfrm>
            <a:off x="596153" y="224472"/>
            <a:ext cx="10515600" cy="1325563"/>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b="1" dirty="0"/>
            </a:br>
            <a:r>
              <a:rPr lang="en-US" sz="2000" dirty="0"/>
              <a:t>The DEEE Job Aids and Tools can be leveraged during each step of the playbook to analyze end to end (E2E) processes, identify pain points, and evaluate solutions to reduce/optimize, digitize, or innovate processes.</a:t>
            </a:r>
            <a:br>
              <a:rPr lang="en-US" sz="2200" dirty="0"/>
            </a:br>
            <a:endParaRPr lang="en-US" sz="2200" dirty="0"/>
          </a:p>
        </p:txBody>
      </p:sp>
      <p:graphicFrame>
        <p:nvGraphicFramePr>
          <p:cNvPr id="8" name="Table 4">
            <a:extLst>
              <a:ext uri="{FF2B5EF4-FFF2-40B4-BE49-F238E27FC236}">
                <a16:creationId xmlns:a16="http://schemas.microsoft.com/office/drawing/2014/main" id="{2701E96B-C330-4042-B05A-F354BF1180C8}"/>
              </a:ext>
            </a:extLst>
          </p:cNvPr>
          <p:cNvGraphicFramePr>
            <a:graphicFrameLocks/>
          </p:cNvGraphicFramePr>
          <p:nvPr>
            <p:extLst>
              <p:ext uri="{D42A27DB-BD31-4B8C-83A1-F6EECF244321}">
                <p14:modId xmlns:p14="http://schemas.microsoft.com/office/powerpoint/2010/main" val="3974491431"/>
              </p:ext>
            </p:extLst>
          </p:nvPr>
        </p:nvGraphicFramePr>
        <p:xfrm>
          <a:off x="596153" y="1233488"/>
          <a:ext cx="10515600" cy="4942840"/>
        </p:xfrm>
        <a:graphic>
          <a:graphicData uri="http://schemas.openxmlformats.org/drawingml/2006/table">
            <a:tbl>
              <a:tblPr firstRow="1" bandRow="1">
                <a:tableStyleId>{5C22544A-7EE6-4342-B048-85BDC9FD1C3A}</a:tableStyleId>
              </a:tblPr>
              <a:tblGrid>
                <a:gridCol w="3057939">
                  <a:extLst>
                    <a:ext uri="{9D8B030D-6E8A-4147-A177-3AD203B41FA5}">
                      <a16:colId xmlns:a16="http://schemas.microsoft.com/office/drawing/2014/main" val="1333870550"/>
                    </a:ext>
                  </a:extLst>
                </a:gridCol>
                <a:gridCol w="7457661">
                  <a:extLst>
                    <a:ext uri="{9D8B030D-6E8A-4147-A177-3AD203B41FA5}">
                      <a16:colId xmlns:a16="http://schemas.microsoft.com/office/drawing/2014/main" val="23298302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Open Sans" panose="020B0606030504020204" pitchFamily="34" charset="0"/>
                          <a:cs typeface="Open Sans" panose="020B0606030504020204" pitchFamily="34" charset="0"/>
                        </a:rPr>
                        <a:t>DEEE Framework Step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Open Sans" panose="020B0606030504020204" pitchFamily="34" charset="0"/>
                          <a:cs typeface="Open Sans" panose="020B0606030504020204" pitchFamily="34" charset="0"/>
                        </a:rPr>
                        <a:t>What is it?</a:t>
                      </a:r>
                    </a:p>
                  </a:txBody>
                  <a:tcPr/>
                </a:tc>
                <a:extLst>
                  <a:ext uri="{0D108BD9-81ED-4DB2-BD59-A6C34878D82A}">
                    <a16:rowId xmlns:a16="http://schemas.microsoft.com/office/drawing/2014/main" val="211630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rgbClr val="313131"/>
                          </a:solidFill>
                          <a:effectLst/>
                          <a:latin typeface="Calibri" panose="020F0502020204030204" pitchFamily="34" charset="0"/>
                          <a:ea typeface="Open Sans" panose="020B0606030504020204" pitchFamily="34" charset="0"/>
                          <a:cs typeface="Arial" panose="020B0604020202020204" pitchFamily="34" charset="0"/>
                          <a:hlinkClick r:id="rId3"/>
                        </a:rPr>
                        <a:t>End to End Business Processes</a:t>
                      </a:r>
                      <a:endParaRPr lang="en-US" sz="1800" b="0" i="0" kern="1200" dirty="0">
                        <a:solidFill>
                          <a:srgbClr val="313131"/>
                        </a:solidFill>
                        <a:latin typeface="+mn-lt"/>
                        <a:ea typeface="Open Sans" panose="020B0606030504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Open Sans" panose="020B0606030504020204" pitchFamily="34" charset="0"/>
                          <a:cs typeface="Arial" panose="020B0604020202020204" pitchFamily="34" charset="0"/>
                        </a:rPr>
                        <a:t>There are 11 end to end processes definitions that provide a standardized understanding of how government carries out a specific financial management process. Each start with a user's goal and goes through the steps to take until the goal is fulfilled.</a:t>
                      </a:r>
                    </a:p>
                  </a:txBody>
                  <a:tcPr/>
                </a:tc>
                <a:extLst>
                  <a:ext uri="{0D108BD9-81ED-4DB2-BD59-A6C34878D82A}">
                    <a16:rowId xmlns:a16="http://schemas.microsoft.com/office/drawing/2014/main" val="3327917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313131"/>
                          </a:solidFill>
                          <a:effectLst/>
                          <a:latin typeface="Calibri" panose="020F0502020204030204" pitchFamily="34" charset="0"/>
                          <a:ea typeface="Times New Roman" panose="02020603050405020304" pitchFamily="18" charset="0"/>
                          <a:cs typeface="Arial" panose="020B0604020202020204" pitchFamily="34" charset="0"/>
                          <a:hlinkClick r:id="rId4"/>
                        </a:rPr>
                        <a:t>Process Selection Criteria</a:t>
                      </a:r>
                      <a:endParaRPr lang="en-US" sz="1800" b="0" i="0" kern="1200" dirty="0">
                        <a:solidFill>
                          <a:schemeClr val="dk1"/>
                        </a:solidFill>
                        <a:latin typeface="+mn-lt"/>
                        <a:ea typeface="Open Sans" panose="020B0606030504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Open Sans" panose="020B0606030504020204" pitchFamily="34" charset="0"/>
                          <a:cs typeface="Arial" panose="020B0604020202020204" pitchFamily="34" charset="0"/>
                        </a:rPr>
                        <a:t>This criteria allows users to identify the end-to-end business process with the greatest opportunity for efficiency gains.</a:t>
                      </a:r>
                    </a:p>
                  </a:txBody>
                  <a:tcPr/>
                </a:tc>
                <a:extLst>
                  <a:ext uri="{0D108BD9-81ED-4DB2-BD59-A6C34878D82A}">
                    <a16:rowId xmlns:a16="http://schemas.microsoft.com/office/drawing/2014/main" val="1625840132"/>
                  </a:ext>
                </a:extLst>
              </a:tr>
              <a:tr h="370840">
                <a:tc>
                  <a:txBody>
                    <a:bodyPr/>
                    <a:lstStyle/>
                    <a:p>
                      <a:pPr marL="0" marR="0">
                        <a:lnSpc>
                          <a:spcPct val="107000"/>
                        </a:lnSpc>
                        <a:spcBef>
                          <a:spcPts val="0"/>
                        </a:spcBef>
                        <a:spcAft>
                          <a:spcPts val="0"/>
                        </a:spcAft>
                      </a:pPr>
                      <a:r>
                        <a:rPr lang="en-US" sz="1800" u="sng" kern="1200" dirty="0">
                          <a:solidFill>
                            <a:srgbClr val="313131"/>
                          </a:solidFill>
                          <a:effectLst/>
                          <a:latin typeface="Calibri" panose="020F0502020204030204" pitchFamily="34" charset="0"/>
                          <a:ea typeface="Open Sans" panose="020B0606030504020204" pitchFamily="34" charset="0"/>
                          <a:cs typeface="Arial" panose="020B0604020202020204" pitchFamily="34" charset="0"/>
                          <a:hlinkClick r:id="rId5"/>
                        </a:rPr>
                        <a:t>Process Overview </a:t>
                      </a:r>
                      <a:endParaRPr lang="en-US" sz="1800" dirty="0">
                        <a:effectLst/>
                        <a:latin typeface="Calibri" panose="020F0502020204030204" pitchFamily="34" charset="0"/>
                        <a:ea typeface="Calibri" panose="020F0502020204030204" pitchFamily="34" charset="0"/>
                        <a:cs typeface="Times New Roman" panose="02020603050405020304" pitchFamily="18" charset="0"/>
                        <a:hlinkClick r:id="rId5"/>
                      </a:endParaRPr>
                    </a:p>
                    <a:p>
                      <a:r>
                        <a:rPr lang="en-US" sz="1800" u="sng" kern="1200" dirty="0">
                          <a:solidFill>
                            <a:srgbClr val="0563C1"/>
                          </a:solidFill>
                          <a:effectLst/>
                          <a:latin typeface="Calibri" panose="020F0502020204030204" pitchFamily="34" charset="0"/>
                          <a:ea typeface="Open Sans" panose="020B0606030504020204" pitchFamily="34" charset="0"/>
                          <a:cs typeface="Arial" panose="020B0604020202020204" pitchFamily="34" charset="0"/>
                          <a:hlinkClick r:id="rId5"/>
                        </a:rPr>
                        <a:t>Visualization Template</a:t>
                      </a:r>
                      <a:endParaRPr lang="en-US" sz="1800" b="0" i="0" dirty="0">
                        <a:solidFill>
                          <a:srgbClr val="313131"/>
                        </a:solidFill>
                        <a:latin typeface="+mj-lt"/>
                        <a:ea typeface="Open Sans" panose="020B0606030504020204" pitchFamily="34" charset="0"/>
                        <a:cs typeface="Arial" panose="020B0604020202020204" pitchFamily="34" charset="0"/>
                      </a:endParaRPr>
                    </a:p>
                  </a:txBody>
                  <a:tcPr anchor="ctr"/>
                </a:tc>
                <a:tc>
                  <a:txBody>
                    <a:bodyPr/>
                    <a:lstStyle/>
                    <a:p>
                      <a:pPr marL="0" algn="l" defTabSz="914400" rtl="0" eaLnBrk="1" latinLnBrk="0" hangingPunct="1"/>
                      <a:r>
                        <a:rPr lang="en-US" sz="1800" b="0" i="0" kern="1200" dirty="0">
                          <a:solidFill>
                            <a:schemeClr val="tx1"/>
                          </a:solidFill>
                          <a:latin typeface="+mn-lt"/>
                          <a:ea typeface="Open Sans" panose="020B0606030504020204" pitchFamily="34" charset="0"/>
                          <a:cs typeface="Arial" panose="020B0604020202020204" pitchFamily="34" charset="0"/>
                        </a:rPr>
                        <a:t>A simplified process visual that can be leveraged to build process understanding and facilitate stakeholder interviews, accelerating findings by focusing in on the key interactions of roles along a process journey.</a:t>
                      </a:r>
                    </a:p>
                  </a:txBody>
                  <a:tcPr anchor="ctr"/>
                </a:tc>
                <a:extLst>
                  <a:ext uri="{0D108BD9-81ED-4DB2-BD59-A6C34878D82A}">
                    <a16:rowId xmlns:a16="http://schemas.microsoft.com/office/drawing/2014/main" val="1220387488"/>
                  </a:ext>
                </a:extLst>
              </a:tr>
              <a:tr h="370840">
                <a:tc>
                  <a:txBody>
                    <a:bodyPr/>
                    <a:lstStyle/>
                    <a:p>
                      <a:pPr algn="l"/>
                      <a:r>
                        <a:rPr lang="en-US" sz="1800" u="sng" dirty="0">
                          <a:solidFill>
                            <a:srgbClr val="313131"/>
                          </a:solidFill>
                          <a:effectLst/>
                          <a:latin typeface="Calibri" panose="020F0502020204030204" pitchFamily="34" charset="0"/>
                          <a:ea typeface="Times New Roman" panose="02020603050405020304" pitchFamily="18" charset="0"/>
                          <a:cs typeface="Arial" panose="020B0604020202020204" pitchFamily="34" charset="0"/>
                          <a:hlinkClick r:id="rId6"/>
                        </a:rPr>
                        <a:t>Interview Guide Template</a:t>
                      </a:r>
                      <a:r>
                        <a:rPr lang="en-US" sz="1800" dirty="0">
                          <a:solidFill>
                            <a:srgbClr val="313131"/>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b="0" i="0" dirty="0">
                        <a:latin typeface="+mj-lt"/>
                        <a:ea typeface="Open Sans" panose="020B0606030504020204" pitchFamily="34" charset="0"/>
                        <a:cs typeface="Arial" panose="020B0604020202020204" pitchFamily="34" charset="0"/>
                      </a:endParaRPr>
                    </a:p>
                  </a:txBody>
                  <a:tcPr anchor="ctr"/>
                </a:tc>
                <a:tc>
                  <a:txBody>
                    <a:bodyPr/>
                    <a:lstStyle/>
                    <a:p>
                      <a:pPr algn="l"/>
                      <a:r>
                        <a:rPr lang="en-US" sz="1800" b="0" i="0" dirty="0">
                          <a:latin typeface="+mn-lt"/>
                          <a:ea typeface="Open Sans" panose="020B0606030504020204" pitchFamily="34" charset="0"/>
                          <a:cs typeface="Arial" panose="020B0604020202020204" pitchFamily="34" charset="0"/>
                        </a:rPr>
                        <a:t>This job aid guides the user during interviews to understand the interview experience, identify pain points and areas for improvement, and validate methods.</a:t>
                      </a:r>
                    </a:p>
                  </a:txBody>
                  <a:tcPr anchor="ctr"/>
                </a:tc>
                <a:extLst>
                  <a:ext uri="{0D108BD9-81ED-4DB2-BD59-A6C34878D82A}">
                    <a16:rowId xmlns:a16="http://schemas.microsoft.com/office/drawing/2014/main" val="3435157212"/>
                  </a:ext>
                </a:extLst>
              </a:tr>
              <a:tr h="370840">
                <a:tc>
                  <a:txBody>
                    <a:bodyPr/>
                    <a:lstStyle/>
                    <a:p>
                      <a:pPr algn="l"/>
                      <a:r>
                        <a:rPr lang="en-US" sz="1800" u="sng" dirty="0">
                          <a:solidFill>
                            <a:srgbClr val="313131"/>
                          </a:solidFill>
                          <a:effectLst/>
                          <a:latin typeface="Calibri" panose="020F0502020204030204" pitchFamily="34" charset="0"/>
                          <a:ea typeface="Times New Roman" panose="02020603050405020304" pitchFamily="18" charset="0"/>
                          <a:cs typeface="Arial" panose="020B0604020202020204" pitchFamily="34" charset="0"/>
                          <a:hlinkClick r:id="rId7"/>
                        </a:rPr>
                        <a:t>Journey Map Template</a:t>
                      </a:r>
                      <a:r>
                        <a:rPr lang="en-US" sz="1800" dirty="0">
                          <a:solidFill>
                            <a:srgbClr val="313131"/>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b="0" i="0" dirty="0">
                        <a:latin typeface="+mj-lt"/>
                        <a:ea typeface="Open Sans" panose="020B0606030504020204" pitchFamily="34" charset="0"/>
                        <a:cs typeface="Arial" panose="020B0604020202020204" pitchFamily="34" charset="0"/>
                      </a:endParaRPr>
                    </a:p>
                  </a:txBody>
                  <a:tcPr anchor="ctr"/>
                </a:tc>
                <a:tc>
                  <a:txBody>
                    <a:bodyPr/>
                    <a:lstStyle/>
                    <a:p>
                      <a:pPr algn="l"/>
                      <a:r>
                        <a:rPr lang="en-US" sz="1800" b="0" i="0" dirty="0">
                          <a:latin typeface="+mn-lt"/>
                          <a:ea typeface="Open Sans" panose="020B0606030504020204" pitchFamily="34" charset="0"/>
                          <a:cs typeface="Arial" panose="020B0604020202020204" pitchFamily="34" charset="0"/>
                        </a:rPr>
                        <a:t>This tool assists in creating representative journey maps and personas to document user goals (for outcomes/experience of the process), core traits, needs, and frustrations.</a:t>
                      </a:r>
                    </a:p>
                  </a:txBody>
                  <a:tcPr anchor="ctr"/>
                </a:tc>
                <a:extLst>
                  <a:ext uri="{0D108BD9-81ED-4DB2-BD59-A6C34878D82A}">
                    <a16:rowId xmlns:a16="http://schemas.microsoft.com/office/drawing/2014/main" val="1111478239"/>
                  </a:ext>
                </a:extLst>
              </a:tr>
            </a:tbl>
          </a:graphicData>
        </a:graphic>
      </p:graphicFrame>
    </p:spTree>
    <p:extLst>
      <p:ext uri="{BB962C8B-B14F-4D97-AF65-F5344CB8AC3E}">
        <p14:creationId xmlns:p14="http://schemas.microsoft.com/office/powerpoint/2010/main" val="297737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3958-F1FB-B344-B0C1-7FEFDF84767C}"/>
              </a:ext>
            </a:extLst>
          </p:cNvPr>
          <p:cNvSpPr>
            <a:spLocks noGrp="1"/>
          </p:cNvSpPr>
          <p:nvPr>
            <p:ph type="title" idx="4294967295"/>
          </p:nvPr>
        </p:nvSpPr>
        <p:spPr>
          <a:xfrm>
            <a:off x="0" y="-479192"/>
            <a:ext cx="10515600" cy="1325563"/>
          </a:xfrm>
        </p:spPr>
        <p:txBody>
          <a:bodyPr/>
          <a:lstStyle/>
          <a:p>
            <a:r>
              <a:rPr lang="en-US" sz="2200" b="1" kern="1200" dirty="0">
                <a:solidFill>
                  <a:srgbClr val="000000"/>
                </a:solidFill>
                <a:effectLst/>
                <a:latin typeface="Calibri" panose="020F0502020204030204" pitchFamily="34" charset="0"/>
                <a:ea typeface="+mn-ea"/>
                <a:cs typeface="+mn-cs"/>
              </a:rPr>
              <a:t>Supplementary Tools &amp; Job Aids (2/2)</a:t>
            </a:r>
            <a:r>
              <a:rPr lang="en-US" dirty="0"/>
              <a:t> </a:t>
            </a:r>
          </a:p>
        </p:txBody>
      </p:sp>
      <p:sp>
        <p:nvSpPr>
          <p:cNvPr id="4" name="Title 1">
            <a:extLst>
              <a:ext uri="{FF2B5EF4-FFF2-40B4-BE49-F238E27FC236}">
                <a16:creationId xmlns:a16="http://schemas.microsoft.com/office/drawing/2014/main" id="{5A2F1FCC-F301-864B-A1AE-47C7B3B25257}"/>
              </a:ext>
            </a:extLst>
          </p:cNvPr>
          <p:cNvSpPr txBox="1">
            <a:spLocks/>
          </p:cNvSpPr>
          <p:nvPr/>
        </p:nvSpPr>
        <p:spPr>
          <a:xfrm>
            <a:off x="838200" y="365125"/>
            <a:ext cx="10515600" cy="13255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300" b="1" dirty="0"/>
            </a:br>
            <a:r>
              <a:rPr lang="en-US" sz="2700" dirty="0"/>
              <a:t>The DEEE Job Aids and Tools can be leveraged during each step of the playbook to analyze end to end (E2E) processes, identify pain points, and evaluate solutions to reduce/optimize, digitize, or innovate processes.</a:t>
            </a:r>
            <a:br>
              <a:rPr lang="en-US" sz="2700" dirty="0"/>
            </a:br>
            <a:br>
              <a:rPr lang="en-US" sz="2700" dirty="0"/>
            </a:br>
            <a:endParaRPr lang="en-US" sz="2700" dirty="0"/>
          </a:p>
        </p:txBody>
      </p:sp>
      <p:graphicFrame>
        <p:nvGraphicFramePr>
          <p:cNvPr id="5" name="Table 4">
            <a:extLst>
              <a:ext uri="{FF2B5EF4-FFF2-40B4-BE49-F238E27FC236}">
                <a16:creationId xmlns:a16="http://schemas.microsoft.com/office/drawing/2014/main" id="{EE8DF7E2-4D76-9B42-ACE3-885C1E412D43}"/>
              </a:ext>
            </a:extLst>
          </p:cNvPr>
          <p:cNvGraphicFramePr>
            <a:graphicFrameLocks/>
          </p:cNvGraphicFramePr>
          <p:nvPr>
            <p:extLst>
              <p:ext uri="{D42A27DB-BD31-4B8C-83A1-F6EECF244321}">
                <p14:modId xmlns:p14="http://schemas.microsoft.com/office/powerpoint/2010/main" val="2813762395"/>
              </p:ext>
            </p:extLst>
          </p:nvPr>
        </p:nvGraphicFramePr>
        <p:xfrm>
          <a:off x="838200" y="1327618"/>
          <a:ext cx="10515600" cy="4419537"/>
        </p:xfrm>
        <a:graphic>
          <a:graphicData uri="http://schemas.openxmlformats.org/drawingml/2006/table">
            <a:tbl>
              <a:tblPr firstRow="1" bandRow="1">
                <a:tableStyleId>{5C22544A-7EE6-4342-B048-85BDC9FD1C3A}</a:tableStyleId>
              </a:tblPr>
              <a:tblGrid>
                <a:gridCol w="3057939">
                  <a:extLst>
                    <a:ext uri="{9D8B030D-6E8A-4147-A177-3AD203B41FA5}">
                      <a16:colId xmlns:a16="http://schemas.microsoft.com/office/drawing/2014/main" val="1333870550"/>
                    </a:ext>
                  </a:extLst>
                </a:gridCol>
                <a:gridCol w="7457661">
                  <a:extLst>
                    <a:ext uri="{9D8B030D-6E8A-4147-A177-3AD203B41FA5}">
                      <a16:colId xmlns:a16="http://schemas.microsoft.com/office/drawing/2014/main" val="23298302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Open Sans" panose="020B0606030504020204" pitchFamily="34" charset="0"/>
                          <a:cs typeface="Open Sans" panose="020B0606030504020204" pitchFamily="34" charset="0"/>
                        </a:rPr>
                        <a:t>DEEE Framework Step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Open Sans" panose="020B0606030504020204" pitchFamily="34" charset="0"/>
                          <a:cs typeface="Open Sans" panose="020B0606030504020204" pitchFamily="34" charset="0"/>
                        </a:rPr>
                        <a:t>What is it?</a:t>
                      </a:r>
                    </a:p>
                  </a:txBody>
                  <a:tcPr/>
                </a:tc>
                <a:extLst>
                  <a:ext uri="{0D108BD9-81ED-4DB2-BD59-A6C34878D82A}">
                    <a16:rowId xmlns:a16="http://schemas.microsoft.com/office/drawing/2014/main" val="2116305137"/>
                  </a:ext>
                </a:extLst>
              </a:tr>
              <a:tr h="370840">
                <a:tc>
                  <a:txBody>
                    <a:bodyPr/>
                    <a:lstStyle/>
                    <a:p>
                      <a:pPr algn="l"/>
                      <a:r>
                        <a:rPr lang="en-US" sz="1800" u="sng" dirty="0">
                          <a:solidFill>
                            <a:srgbClr val="313131"/>
                          </a:solidFill>
                          <a:effectLst/>
                          <a:latin typeface="+mn-lt"/>
                          <a:ea typeface="Times New Roman" panose="02020603050405020304" pitchFamily="18" charset="0"/>
                          <a:cs typeface="Arial" panose="020B0604020202020204" pitchFamily="34" charset="0"/>
                          <a:hlinkClick r:id="rId3"/>
                        </a:rPr>
                        <a:t>Pain Point Catalog Template</a:t>
                      </a:r>
                      <a:endParaRPr lang="en-US" sz="1800" b="0" i="0" dirty="0">
                        <a:latin typeface="+mn-lt"/>
                        <a:ea typeface="Open Sans" panose="020B0606030504020204" pitchFamily="34" charset="0"/>
                        <a:cs typeface="Arial" panose="020B0604020202020204" pitchFamily="34" charset="0"/>
                      </a:endParaRPr>
                    </a:p>
                  </a:txBody>
                  <a:tcPr anchor="ctr"/>
                </a:tc>
                <a:tc>
                  <a:txBody>
                    <a:bodyPr/>
                    <a:lstStyle/>
                    <a:p>
                      <a:pPr algn="l"/>
                      <a:r>
                        <a:rPr lang="en-US" sz="1800" b="0" i="0" dirty="0">
                          <a:latin typeface="+mn-lt"/>
                          <a:ea typeface="Open Sans" panose="020B0606030504020204" pitchFamily="34" charset="0"/>
                          <a:cs typeface="Arial" panose="020B0604020202020204" pitchFamily="34" charset="0"/>
                        </a:rPr>
                        <a:t>This job aid is used to document and organize pain point information to trace and reference when collecting process information.</a:t>
                      </a:r>
                    </a:p>
                  </a:txBody>
                  <a:tcPr anchor="ctr"/>
                </a:tc>
                <a:extLst>
                  <a:ext uri="{0D108BD9-81ED-4DB2-BD59-A6C34878D82A}">
                    <a16:rowId xmlns:a16="http://schemas.microsoft.com/office/drawing/2014/main" val="3327917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313131"/>
                          </a:solidFill>
                          <a:effectLst/>
                          <a:latin typeface="+mn-lt"/>
                          <a:ea typeface="Times New Roman" panose="02020603050405020304" pitchFamily="18" charset="0"/>
                          <a:cs typeface="Arial" panose="020B0604020202020204" pitchFamily="34" charset="0"/>
                          <a:hlinkClick r:id="rId4"/>
                        </a:rPr>
                        <a:t>Pain Point Down Select Tool</a:t>
                      </a:r>
                      <a:endParaRPr kumimoji="0" lang="en-US" sz="1800" b="0" i="0" u="none" strike="noStrike" kern="0" cap="none" spc="0" normalizeH="0" baseline="0" noProof="0" dirty="0">
                        <a:ln>
                          <a:noFill/>
                        </a:ln>
                        <a:solidFill>
                          <a:srgbClr val="313131"/>
                        </a:solidFill>
                        <a:effectLst/>
                        <a:uLnTx/>
                        <a:uFillTx/>
                        <a:latin typeface="+mn-lt"/>
                        <a:ea typeface="+mn-ea"/>
                        <a:cs typeface="Arial" panose="020B0604020202020204" pitchFamily="34" charset="0"/>
                      </a:endParaRPr>
                    </a:p>
                  </a:txBody>
                  <a:tcPr anchor="ctr"/>
                </a:tc>
                <a:tc>
                  <a:txBody>
                    <a:bodyPr/>
                    <a:lstStyle/>
                    <a:p>
                      <a:r>
                        <a:rPr lang="en-US" sz="1800" b="0" dirty="0">
                          <a:latin typeface="+mn-lt"/>
                          <a:ea typeface="Open Sans" panose="020B0606030504020204" pitchFamily="34" charset="0"/>
                          <a:cs typeface="Arial" panose="020B0604020202020204" pitchFamily="34" charset="0"/>
                        </a:rPr>
                        <a:t>This tool helps agencies analyze the full scope of challenges which may require solutioning and/or resolution to optimize the end-to-end process and down select to those best aligned to project goals and agency priorities.</a:t>
                      </a:r>
                    </a:p>
                  </a:txBody>
                  <a:tcPr anchor="ctr"/>
                </a:tc>
                <a:extLst>
                  <a:ext uri="{0D108BD9-81ED-4DB2-BD59-A6C34878D82A}">
                    <a16:rowId xmlns:a16="http://schemas.microsoft.com/office/drawing/2014/main" val="1625840132"/>
                  </a:ext>
                </a:extLst>
              </a:tr>
              <a:tr h="370840">
                <a:tc>
                  <a:txBody>
                    <a:bodyPr/>
                    <a:lstStyle/>
                    <a:p>
                      <a:pPr marL="0" marR="0">
                        <a:lnSpc>
                          <a:spcPct val="107000"/>
                        </a:lnSpc>
                        <a:spcBef>
                          <a:spcPts val="0"/>
                        </a:spcBef>
                        <a:spcAft>
                          <a:spcPts val="0"/>
                        </a:spcAft>
                      </a:pPr>
                      <a:r>
                        <a:rPr lang="en-US" sz="1800" u="sng" dirty="0">
                          <a:solidFill>
                            <a:srgbClr val="313131"/>
                          </a:solidFill>
                          <a:effectLst/>
                          <a:latin typeface="+mn-lt"/>
                          <a:ea typeface="Times New Roman" panose="02020603050405020304" pitchFamily="18" charset="0"/>
                          <a:cs typeface="Arial" panose="020B0604020202020204" pitchFamily="34" charset="0"/>
                          <a:hlinkClick r:id="rId5"/>
                        </a:rPr>
                        <a:t>Solution Category Decision Tree</a:t>
                      </a:r>
                      <a:endParaRPr lang="en-US" sz="1800" dirty="0">
                        <a:effectLst/>
                        <a:latin typeface="+mn-lt"/>
                        <a:ea typeface="Calibri" panose="020F0502020204030204" pitchFamily="34" charset="0"/>
                        <a:cs typeface="Times New Roman" panose="02020603050405020304" pitchFamily="18" charset="0"/>
                      </a:endParaRPr>
                    </a:p>
                  </a:txBody>
                  <a:tcPr anchor="ctr"/>
                </a:tc>
                <a:tc>
                  <a:txBody>
                    <a:bodyPr/>
                    <a:lstStyle/>
                    <a:p>
                      <a:r>
                        <a:rPr lang="en-US" sz="1800" b="0" dirty="0">
                          <a:latin typeface="+mn-lt"/>
                          <a:ea typeface="Open Sans" panose="020B0606030504020204" pitchFamily="34" charset="0"/>
                          <a:cs typeface="Arial" panose="020B0604020202020204" pitchFamily="34" charset="0"/>
                        </a:rPr>
                        <a:t>This job aid guides the user in the process of determining potential solution categories for a pain point (reduce/optimize, digitize and/or innovate).</a:t>
                      </a:r>
                    </a:p>
                  </a:txBody>
                  <a:tcPr anchor="ctr"/>
                </a:tc>
                <a:extLst>
                  <a:ext uri="{0D108BD9-81ED-4DB2-BD59-A6C34878D82A}">
                    <a16:rowId xmlns:a16="http://schemas.microsoft.com/office/drawing/2014/main" val="1220387488"/>
                  </a:ext>
                </a:extLst>
              </a:tr>
              <a:tr h="370840">
                <a:tc>
                  <a:txBody>
                    <a:bodyPr/>
                    <a:lstStyle/>
                    <a:p>
                      <a:pPr algn="l"/>
                      <a:r>
                        <a:rPr lang="en-US" sz="1800" u="sng" dirty="0">
                          <a:solidFill>
                            <a:srgbClr val="313131"/>
                          </a:solidFill>
                          <a:effectLst/>
                          <a:latin typeface="+mn-lt"/>
                          <a:ea typeface="Times New Roman" panose="02020603050405020304" pitchFamily="18" charset="0"/>
                          <a:cs typeface="Arial" panose="020B0604020202020204" pitchFamily="34" charset="0"/>
                          <a:hlinkClick r:id="rId6"/>
                        </a:rPr>
                        <a:t>Solution Prioritization Tool</a:t>
                      </a:r>
                      <a:r>
                        <a:rPr lang="en-US" sz="1800" dirty="0">
                          <a:solidFill>
                            <a:srgbClr val="313131"/>
                          </a:solidFill>
                          <a:effectLst/>
                          <a:latin typeface="+mn-lt"/>
                          <a:ea typeface="Times New Roman" panose="02020603050405020304" pitchFamily="18" charset="0"/>
                          <a:cs typeface="Arial" panose="020B0604020202020204" pitchFamily="34" charset="0"/>
                        </a:rPr>
                        <a:t> </a:t>
                      </a:r>
                      <a:endParaRPr lang="en-US" sz="1800" b="0" i="0" kern="0" dirty="0">
                        <a:solidFill>
                          <a:srgbClr val="313131"/>
                        </a:solidFill>
                        <a:latin typeface="+mn-lt"/>
                        <a:cs typeface="Arial" panose="020B0604020202020204" pitchFamily="34" charset="0"/>
                      </a:endParaRPr>
                    </a:p>
                  </a:txBody>
                  <a:tcPr anchor="ctr"/>
                </a:tc>
                <a:tc>
                  <a:txBody>
                    <a:bodyPr/>
                    <a:lstStyle/>
                    <a:p>
                      <a:r>
                        <a:rPr lang="en-US" sz="1800" b="0" dirty="0">
                          <a:latin typeface="+mn-lt"/>
                          <a:ea typeface="Open Sans" panose="020B0606030504020204" pitchFamily="34" charset="0"/>
                          <a:cs typeface="Arial" panose="020B0604020202020204" pitchFamily="34" charset="0"/>
                        </a:rPr>
                        <a:t>This tool helps prioritize potential pain point / solution combinations using criteria and agency goals/priorities to identify the best use of resources to resolve each pain point. </a:t>
                      </a:r>
                    </a:p>
                  </a:txBody>
                  <a:tcPr anchor="ctr"/>
                </a:tc>
                <a:extLst>
                  <a:ext uri="{0D108BD9-81ED-4DB2-BD59-A6C34878D82A}">
                    <a16:rowId xmlns:a16="http://schemas.microsoft.com/office/drawing/2014/main" val="3435157212"/>
                  </a:ext>
                </a:extLst>
              </a:tr>
              <a:tr h="370840">
                <a:tc>
                  <a:txBody>
                    <a:bodyPr/>
                    <a:lstStyle/>
                    <a:p>
                      <a:pPr algn="l"/>
                      <a:r>
                        <a:rPr lang="en-US" sz="1800" u="sng" dirty="0">
                          <a:solidFill>
                            <a:srgbClr val="313131"/>
                          </a:solidFill>
                          <a:effectLst/>
                          <a:latin typeface="+mn-lt"/>
                          <a:ea typeface="Times New Roman" panose="02020603050405020304" pitchFamily="18" charset="0"/>
                          <a:cs typeface="Arial" panose="020B0604020202020204" pitchFamily="34" charset="0"/>
                          <a:hlinkClick r:id="rId7"/>
                        </a:rPr>
                        <a:t>Transformation Blueprint Template</a:t>
                      </a:r>
                      <a:endParaRPr lang="en-US" sz="1800" b="0" i="0" dirty="0">
                        <a:latin typeface="+mn-lt"/>
                        <a:ea typeface="Open Sans" panose="020B0606030504020204" pitchFamily="34" charset="0"/>
                        <a:cs typeface="Arial" panose="020B0604020202020204" pitchFamily="34" charset="0"/>
                      </a:endParaRPr>
                    </a:p>
                  </a:txBody>
                  <a:tcPr anchor="ctr"/>
                </a:tc>
                <a:tc>
                  <a:txBody>
                    <a:bodyPr/>
                    <a:lstStyle/>
                    <a:p>
                      <a:pPr algn="l"/>
                      <a:r>
                        <a:rPr lang="en-US" sz="1800" b="0" i="0" dirty="0">
                          <a:latin typeface="+mn-lt"/>
                          <a:ea typeface="Open Sans" panose="020B0606030504020204" pitchFamily="34" charset="0"/>
                          <a:cs typeface="Arial" panose="020B0604020202020204" pitchFamily="34" charset="0"/>
                        </a:rPr>
                        <a:t>A Transformation Blueprint can be used to help visualize key process pain points, and associated reduce, optimize, and digitize solutioning opportunities.</a:t>
                      </a:r>
                    </a:p>
                  </a:txBody>
                  <a:tcPr anchor="ctr"/>
                </a:tc>
                <a:extLst>
                  <a:ext uri="{0D108BD9-81ED-4DB2-BD59-A6C34878D82A}">
                    <a16:rowId xmlns:a16="http://schemas.microsoft.com/office/drawing/2014/main" val="1111478239"/>
                  </a:ext>
                </a:extLst>
              </a:tr>
            </a:tbl>
          </a:graphicData>
        </a:graphic>
      </p:graphicFrame>
    </p:spTree>
    <p:extLst>
      <p:ext uri="{BB962C8B-B14F-4D97-AF65-F5344CB8AC3E}">
        <p14:creationId xmlns:p14="http://schemas.microsoft.com/office/powerpoint/2010/main" val="297184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325D2247-C58D-40B0-B7A7-AF163ED54EBE}"/>
              </a:ext>
            </a:extLst>
          </p:cNvPr>
          <p:cNvSpPr txBox="1">
            <a:spLocks noGrp="1"/>
          </p:cNvSpPr>
          <p:nvPr>
            <p:ph type="title" idx="4294967295"/>
          </p:nvPr>
        </p:nvSpPr>
        <p:spPr>
          <a:xfrm>
            <a:off x="-1185492" y="162782"/>
            <a:ext cx="4854388" cy="47027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002449"/>
                </a:solidFill>
                <a:effectLst/>
                <a:uLnTx/>
                <a:uFillTx/>
                <a:latin typeface="+mj-lt"/>
                <a:ea typeface="+mj-ea"/>
                <a:cs typeface="+mj-cs"/>
              </a:rPr>
              <a:t>Speakers</a:t>
            </a:r>
            <a:br>
              <a:rPr kumimoji="0" lang="en-US" sz="4000" b="1" i="0" u="none" strike="noStrike" kern="1200" cap="none" spc="0" normalizeH="0" baseline="0" noProof="0" dirty="0">
                <a:ln>
                  <a:noFill/>
                </a:ln>
                <a:solidFill>
                  <a:srgbClr val="002449"/>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extBox 8">
            <a:extLst>
              <a:ext uri="{FF2B5EF4-FFF2-40B4-BE49-F238E27FC236}">
                <a16:creationId xmlns:a16="http://schemas.microsoft.com/office/drawing/2014/main" id="{BFD398D4-3A3C-D34E-B12B-1E744138A3ED}"/>
              </a:ext>
            </a:extLst>
          </p:cNvPr>
          <p:cNvSpPr txBox="1"/>
          <p:nvPr/>
        </p:nvSpPr>
        <p:spPr>
          <a:xfrm>
            <a:off x="403413" y="2000961"/>
            <a:ext cx="5338482" cy="2123658"/>
          </a:xfrm>
          <a:prstGeom prst="rect">
            <a:avLst/>
          </a:prstGeom>
          <a:noFill/>
        </p:spPr>
        <p:txBody>
          <a:bodyPr wrap="square" rtlCol="0">
            <a:spAutoFit/>
          </a:bodyPr>
          <a:lstStyle/>
          <a:p>
            <a:pPr algn="ctr"/>
            <a:r>
              <a:rPr lang="en-US" sz="2400" b="1" dirty="0" err="1"/>
              <a:t>Jesrael</a:t>
            </a:r>
            <a:r>
              <a:rPr lang="en-US" sz="2400" b="1" dirty="0"/>
              <a:t> Lopez</a:t>
            </a:r>
          </a:p>
          <a:p>
            <a:endParaRPr lang="en-US" dirty="0"/>
          </a:p>
          <a:p>
            <a:r>
              <a:rPr lang="en-US" dirty="0"/>
              <a:t>Program Manager as well as one of the Diversity, Equity, Inclusion and Accessibility (DEIA) leaders at Treasury's Bureau of the Fiscal Service, supporting financial management transformation initiatives that emphasize the use of new and emerging capabilities.</a:t>
            </a:r>
          </a:p>
        </p:txBody>
      </p:sp>
      <p:sp>
        <p:nvSpPr>
          <p:cNvPr id="14" name="TextBox 13">
            <a:extLst>
              <a:ext uri="{FF2B5EF4-FFF2-40B4-BE49-F238E27FC236}">
                <a16:creationId xmlns:a16="http://schemas.microsoft.com/office/drawing/2014/main" id="{D4F1F592-A090-544A-AF40-D60D083CD664}"/>
              </a:ext>
            </a:extLst>
          </p:cNvPr>
          <p:cNvSpPr txBox="1"/>
          <p:nvPr/>
        </p:nvSpPr>
        <p:spPr>
          <a:xfrm>
            <a:off x="6006353" y="2000961"/>
            <a:ext cx="5338482" cy="2123658"/>
          </a:xfrm>
          <a:prstGeom prst="rect">
            <a:avLst/>
          </a:prstGeom>
          <a:noFill/>
        </p:spPr>
        <p:txBody>
          <a:bodyPr wrap="square" rtlCol="0">
            <a:spAutoFit/>
          </a:bodyPr>
          <a:lstStyle/>
          <a:p>
            <a:pPr algn="ctr"/>
            <a:r>
              <a:rPr lang="en-US" sz="2400" b="1" dirty="0"/>
              <a:t>Bernadette Goodwin</a:t>
            </a:r>
          </a:p>
          <a:p>
            <a:endParaRPr lang="en-US" dirty="0"/>
          </a:p>
          <a:p>
            <a:r>
              <a:rPr lang="en-US" dirty="0"/>
              <a:t>Acting Executive Architect in the Office of Financial Innovation and Transformation within Treasury’s Bureau of the Fiscal Service (Fiscal </a:t>
            </a:r>
            <a:r>
              <a:rPr lang="en-US"/>
              <a:t>Service). </a:t>
            </a:r>
            <a:r>
              <a:rPr lang="en-US" dirty="0"/>
              <a:t>In this role, she leads innovation efforts to transform Federal financial management.</a:t>
            </a:r>
          </a:p>
        </p:txBody>
      </p:sp>
      <p:cxnSp>
        <p:nvCxnSpPr>
          <p:cNvPr id="3" name="Straight Connector 2">
            <a:extLst>
              <a:ext uri="{FF2B5EF4-FFF2-40B4-BE49-F238E27FC236}">
                <a16:creationId xmlns:a16="http://schemas.microsoft.com/office/drawing/2014/main" id="{4FA7B3FF-736F-6C42-8F77-C4703BB9A735}"/>
              </a:ext>
              <a:ext uri="{C183D7F6-B498-43B3-948B-1728B52AA6E4}">
                <adec:decorative xmlns:adec="http://schemas.microsoft.com/office/drawing/2017/decorative" val="1"/>
              </a:ext>
            </a:extLst>
          </p:cNvPr>
          <p:cNvCxnSpPr/>
          <p:nvPr/>
        </p:nvCxnSpPr>
        <p:spPr>
          <a:xfrm>
            <a:off x="5741895" y="847165"/>
            <a:ext cx="0" cy="508298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49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325D2247-C58D-40B0-B7A7-AF163ED54EBE}"/>
              </a:ext>
            </a:extLst>
          </p:cNvPr>
          <p:cNvSpPr txBox="1">
            <a:spLocks noGrp="1"/>
          </p:cNvSpPr>
          <p:nvPr>
            <p:ph type="title" idx="4294967295"/>
          </p:nvPr>
        </p:nvSpPr>
        <p:spPr>
          <a:xfrm>
            <a:off x="282388" y="1570637"/>
            <a:ext cx="11255187" cy="155612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a:solidFill>
                  <a:srgbClr val="002449"/>
                </a:solidFill>
              </a:rPr>
              <a:t>The federal government is instrumental in delivering services for the public, yet many business processes we rely on today are manual and costly.</a:t>
            </a:r>
            <a:br>
              <a:rPr lang="en-US" sz="2800" b="1" i="1" dirty="0">
                <a:solidFill>
                  <a:srgbClr val="002449"/>
                </a:solidFill>
              </a:rPr>
            </a:br>
            <a:endParaRPr kumimoji="0" lang="en-US" sz="2800" b="0" i="1"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a:extLst>
              <a:ext uri="{FF2B5EF4-FFF2-40B4-BE49-F238E27FC236}">
                <a16:creationId xmlns:a16="http://schemas.microsoft.com/office/drawing/2014/main" id="{73A337C2-2A76-174D-973D-C74745B0D09F}"/>
              </a:ext>
            </a:extLst>
          </p:cNvPr>
          <p:cNvSpPr txBox="1"/>
          <p:nvPr/>
        </p:nvSpPr>
        <p:spPr>
          <a:xfrm>
            <a:off x="159123" y="361130"/>
            <a:ext cx="11873753" cy="584775"/>
          </a:xfrm>
          <a:prstGeom prst="rect">
            <a:avLst/>
          </a:prstGeom>
          <a:noFill/>
        </p:spPr>
        <p:txBody>
          <a:bodyPr wrap="square" rtlCol="0">
            <a:spAutoFit/>
          </a:bodyPr>
          <a:lstStyle/>
          <a:p>
            <a:r>
              <a:rPr lang="en-US" sz="3200" b="1" dirty="0"/>
              <a:t>The challenge</a:t>
            </a:r>
          </a:p>
        </p:txBody>
      </p:sp>
      <p:sp>
        <p:nvSpPr>
          <p:cNvPr id="2" name="Rectangle 1">
            <a:extLst>
              <a:ext uri="{FF2B5EF4-FFF2-40B4-BE49-F238E27FC236}">
                <a16:creationId xmlns:a16="http://schemas.microsoft.com/office/drawing/2014/main" id="{543D8364-A149-A84C-B5D0-288379C90E4D}"/>
              </a:ext>
            </a:extLst>
          </p:cNvPr>
          <p:cNvSpPr/>
          <p:nvPr/>
        </p:nvSpPr>
        <p:spPr>
          <a:xfrm>
            <a:off x="1801904" y="2689663"/>
            <a:ext cx="9144001" cy="286232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2449"/>
                </a:solidFill>
              </a:rPr>
              <a:t>We are still focused largely on transaction management.</a:t>
            </a:r>
          </a:p>
          <a:p>
            <a:pPr marL="285750" indent="-285750">
              <a:buFont typeface="Arial" panose="020B0604020202020204" pitchFamily="34" charset="0"/>
              <a:buChar char="•"/>
            </a:pPr>
            <a:endParaRPr lang="en-US" sz="2400" dirty="0">
              <a:solidFill>
                <a:srgbClr val="002449"/>
              </a:solidFill>
            </a:endParaRPr>
          </a:p>
          <a:p>
            <a:pPr marL="285750" indent="-285750">
              <a:buFont typeface="Arial" panose="020B0604020202020204" pitchFamily="34" charset="0"/>
              <a:buChar char="•"/>
            </a:pPr>
            <a:r>
              <a:rPr lang="en-US" sz="2400" dirty="0">
                <a:solidFill>
                  <a:srgbClr val="002449"/>
                </a:solidFill>
              </a:rPr>
              <a:t>There are many processes that remain heavily manual.</a:t>
            </a:r>
          </a:p>
          <a:p>
            <a:pPr marL="285750" indent="-285750">
              <a:buFont typeface="Arial" panose="020B0604020202020204" pitchFamily="34" charset="0"/>
              <a:buChar char="•"/>
            </a:pPr>
            <a:endParaRPr lang="en-US" sz="2400" dirty="0">
              <a:solidFill>
                <a:srgbClr val="002449"/>
              </a:solidFill>
            </a:endParaRPr>
          </a:p>
          <a:p>
            <a:pPr marL="285750" indent="-285750">
              <a:buFont typeface="Arial" panose="020B0604020202020204" pitchFamily="34" charset="0"/>
              <a:buChar char="•"/>
            </a:pPr>
            <a:r>
              <a:rPr lang="en-US" sz="2400" dirty="0">
                <a:solidFill>
                  <a:srgbClr val="002449"/>
                </a:solidFill>
              </a:rPr>
              <a:t>Fixes have been segmented, focusing on improving isolated parts of a task, rather than process.</a:t>
            </a:r>
            <a:br>
              <a:rPr lang="en-US" sz="2400" i="1" dirty="0">
                <a:solidFill>
                  <a:srgbClr val="002449"/>
                </a:solidFill>
              </a:rPr>
            </a:br>
            <a:br>
              <a:rPr lang="en-US" b="1" i="1" dirty="0">
                <a:solidFill>
                  <a:srgbClr val="002449"/>
                </a:solidFill>
              </a:rPr>
            </a:br>
            <a:endParaRPr lang="en-US" dirty="0"/>
          </a:p>
        </p:txBody>
      </p:sp>
    </p:spTree>
    <p:extLst>
      <p:ext uri="{BB962C8B-B14F-4D97-AF65-F5344CB8AC3E}">
        <p14:creationId xmlns:p14="http://schemas.microsoft.com/office/powerpoint/2010/main" val="226288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325D2247-C58D-40B0-B7A7-AF163ED54EBE}"/>
              </a:ext>
            </a:extLst>
          </p:cNvPr>
          <p:cNvSpPr txBox="1">
            <a:spLocks noGrp="1"/>
          </p:cNvSpPr>
          <p:nvPr>
            <p:ph type="title" idx="4294967295"/>
          </p:nvPr>
        </p:nvSpPr>
        <p:spPr>
          <a:xfrm>
            <a:off x="349623" y="2310225"/>
            <a:ext cx="11255187" cy="155612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Playbook helps agencies identify improvement opportunities through detailed analysis of process documentation, while also understanding the experience, needs, expectations, and pain points of the users involved.</a:t>
            </a:r>
          </a:p>
        </p:txBody>
      </p:sp>
      <p:sp>
        <p:nvSpPr>
          <p:cNvPr id="4" name="TextBox 3">
            <a:extLst>
              <a:ext uri="{FF2B5EF4-FFF2-40B4-BE49-F238E27FC236}">
                <a16:creationId xmlns:a16="http://schemas.microsoft.com/office/drawing/2014/main" id="{73A337C2-2A76-174D-973D-C74745B0D09F}"/>
              </a:ext>
            </a:extLst>
          </p:cNvPr>
          <p:cNvSpPr txBox="1"/>
          <p:nvPr/>
        </p:nvSpPr>
        <p:spPr>
          <a:xfrm>
            <a:off x="159123" y="361130"/>
            <a:ext cx="11873753" cy="584775"/>
          </a:xfrm>
          <a:prstGeom prst="rect">
            <a:avLst/>
          </a:prstGeom>
          <a:noFill/>
        </p:spPr>
        <p:txBody>
          <a:bodyPr wrap="square" rtlCol="0">
            <a:spAutoFit/>
          </a:bodyPr>
          <a:lstStyle/>
          <a:p>
            <a:r>
              <a:rPr lang="en-US" sz="3200" b="1" dirty="0"/>
              <a:t>The DEEE Playbook</a:t>
            </a:r>
          </a:p>
        </p:txBody>
      </p:sp>
    </p:spTree>
    <p:extLst>
      <p:ext uri="{BB962C8B-B14F-4D97-AF65-F5344CB8AC3E}">
        <p14:creationId xmlns:p14="http://schemas.microsoft.com/office/powerpoint/2010/main" val="362538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a:hlinkClick r:id="rId3"/>
            <a:extLst>
              <a:ext uri="{FF2B5EF4-FFF2-40B4-BE49-F238E27FC236}">
                <a16:creationId xmlns:a16="http://schemas.microsoft.com/office/drawing/2014/main" id="{929275CE-E07E-40DB-B591-3F645FB45749}"/>
              </a:ext>
            </a:extLst>
          </p:cNvPr>
          <p:cNvSpPr>
            <a:spLocks noGrp="1"/>
          </p:cNvSpPr>
          <p:nvPr>
            <p:ph type="title" idx="4294967295"/>
          </p:nvPr>
        </p:nvSpPr>
        <p:spPr>
          <a:xfrm>
            <a:off x="4634261" y="2458844"/>
            <a:ext cx="2401888" cy="14462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solidFill>
                  <a:schemeClr val="accent1">
                    <a:lumMod val="75000"/>
                  </a:schemeClr>
                </a:solidFill>
                <a:effectLst/>
                <a:uLnTx/>
                <a:uFillTx/>
                <a:latin typeface="+mn-lt"/>
                <a:ea typeface="+mn-ea"/>
                <a:cs typeface="+mn-cs"/>
              </a:rPr>
              <a:t>DEEE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solidFill>
                  <a:schemeClr val="accent1">
                    <a:lumMod val="75000"/>
                  </a:schemeClr>
                </a:solidFill>
                <a:effectLst/>
                <a:uLnTx/>
                <a:uFillTx/>
                <a:latin typeface="+mn-lt"/>
                <a:ea typeface="+mn-ea"/>
                <a:cs typeface="+mn-cs"/>
              </a:rPr>
              <a:t>Playbook</a:t>
            </a:r>
          </a:p>
        </p:txBody>
      </p:sp>
      <p:sp>
        <p:nvSpPr>
          <p:cNvPr id="81" name="Rectangle 80">
            <a:extLst>
              <a:ext uri="{FF2B5EF4-FFF2-40B4-BE49-F238E27FC236}">
                <a16:creationId xmlns:a16="http://schemas.microsoft.com/office/drawing/2014/main" id="{B28CEC6A-DD92-4AC0-BCFB-5B60581C598D}"/>
              </a:ext>
            </a:extLst>
          </p:cNvPr>
          <p:cNvSpPr/>
          <p:nvPr/>
        </p:nvSpPr>
        <p:spPr>
          <a:xfrm>
            <a:off x="298681" y="287605"/>
            <a:ext cx="4335581" cy="1908215"/>
          </a:xfrm>
          <a:prstGeom prst="rect">
            <a:avLst/>
          </a:prstGeom>
        </p:spPr>
        <p:txBody>
          <a:bodyPr wrap="square" anchor="ctr">
            <a:spAutoFit/>
          </a:bodyPr>
          <a:lstStyle/>
          <a:p>
            <a:pPr marL="0" marR="0" lvl="0" indent="0" algn="l" defTabSz="914400" rtl="0" eaLnBrk="1" fontAlgn="auto" latinLnBrk="0" hangingPunct="1">
              <a:spcBef>
                <a:spcPts val="1200"/>
              </a:spcBef>
              <a:spcAft>
                <a:spcPts val="0"/>
              </a:spcAft>
              <a:buClrTx/>
              <a:buSzTx/>
              <a:buFontTx/>
              <a:buNone/>
              <a:tabLst/>
              <a:defRPr/>
            </a:pPr>
            <a:r>
              <a:rPr kumimoji="0" lang="en-US" sz="2800" b="1" i="0" u="none" strike="noStrike" kern="1200" cap="none" spc="0" normalizeH="0" baseline="0" noProof="0" dirty="0">
                <a:ln>
                  <a:noFill/>
                </a:ln>
                <a:solidFill>
                  <a:srgbClr val="62B5E5"/>
                </a:solidFill>
                <a:effectLst/>
                <a:uLnTx/>
                <a:uFillTx/>
                <a:latin typeface="Calibri"/>
                <a:ea typeface="+mn-ea"/>
                <a:cs typeface="Arial" panose="020B0604020202020204" pitchFamily="34" charset="0"/>
              </a:rPr>
              <a:t>Traditional Process Analysis</a:t>
            </a:r>
          </a:p>
          <a:p>
            <a:pPr>
              <a:spcBef>
                <a:spcPts val="1200"/>
              </a:spcBef>
              <a:defRPr/>
            </a:pPr>
            <a:r>
              <a:rPr lang="en-US" sz="2000" dirty="0">
                <a:solidFill>
                  <a:prstClr val="black"/>
                </a:solidFill>
                <a:cs typeface="Arial" panose="020B0604020202020204" pitchFamily="34" charset="0"/>
              </a:rPr>
              <a:t>Collect summary data and existing analysis on major FM challenges, </a:t>
            </a:r>
            <a:r>
              <a:rPr lang="en-US" sz="2000" b="1" dirty="0">
                <a:solidFill>
                  <a:prstClr val="black"/>
                </a:solidFill>
                <a:cs typeface="Arial" panose="020B0604020202020204" pitchFamily="34" charset="0"/>
              </a:rPr>
              <a:t>identify and examine process documentation</a:t>
            </a:r>
            <a:r>
              <a:rPr lang="en-US" sz="2000" dirty="0">
                <a:solidFill>
                  <a:prstClr val="black"/>
                </a:solidFill>
                <a:cs typeface="Arial" panose="020B0604020202020204" pitchFamily="34" charset="0"/>
              </a:rPr>
              <a:t>.</a:t>
            </a:r>
            <a:endParaRPr lang="en-US" sz="2000" b="1" dirty="0">
              <a:solidFill>
                <a:prstClr val="black"/>
              </a:solidFill>
              <a:cs typeface="Arial" panose="020B0604020202020204" pitchFamily="34" charset="0"/>
            </a:endParaRPr>
          </a:p>
        </p:txBody>
      </p:sp>
      <p:sp>
        <p:nvSpPr>
          <p:cNvPr id="89" name="TextBox 88">
            <a:extLst>
              <a:ext uri="{FF2B5EF4-FFF2-40B4-BE49-F238E27FC236}">
                <a16:creationId xmlns:a16="http://schemas.microsoft.com/office/drawing/2014/main" id="{B00BFEE7-61CE-4667-B78F-848D5CC1D16C}"/>
              </a:ext>
            </a:extLst>
          </p:cNvPr>
          <p:cNvSpPr txBox="1"/>
          <p:nvPr/>
        </p:nvSpPr>
        <p:spPr>
          <a:xfrm>
            <a:off x="298681" y="2506840"/>
            <a:ext cx="4232519" cy="3108543"/>
          </a:xfrm>
          <a:prstGeom prst="rect">
            <a:avLst/>
          </a:prstGeom>
          <a:noFill/>
          <a:ln>
            <a:noFill/>
          </a:ln>
        </p:spPr>
        <p:txBody>
          <a:bodyPr wrap="square" rtlCol="0">
            <a:spAutoFit/>
          </a:bodyPr>
          <a:lstStyle/>
          <a:p>
            <a:pPr marL="285750" indent="-285750">
              <a:buFont typeface="Arial" panose="020B0604020202020204" pitchFamily="34" charset="0"/>
              <a:buChar char="•"/>
            </a:pPr>
            <a:r>
              <a:rPr lang="en-US" b="1" dirty="0">
                <a:solidFill>
                  <a:srgbClr val="002060"/>
                </a:solidFill>
              </a:rPr>
              <a:t>Fact-Based Transparency </a:t>
            </a:r>
            <a:r>
              <a:rPr lang="en-US" dirty="0"/>
              <a:t>from Historical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001F5D"/>
                </a:solidFill>
              </a:rPr>
              <a:t>Quickly</a:t>
            </a:r>
            <a:r>
              <a:rPr lang="en-US" dirty="0"/>
              <a:t> find opportunities.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a:t>
            </a:r>
            <a:r>
              <a:rPr lang="en-US" b="1" dirty="0">
                <a:solidFill>
                  <a:srgbClr val="001E5B"/>
                </a:solidFill>
              </a:rPr>
              <a:t>not dependent </a:t>
            </a:r>
            <a:r>
              <a:rPr lang="en-US" dirty="0"/>
              <a:t>on other people's schedules.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Obtain a </a:t>
            </a:r>
            <a:r>
              <a:rPr lang="en-US" b="1" dirty="0">
                <a:solidFill>
                  <a:srgbClr val="001F5D"/>
                </a:solidFill>
              </a:rPr>
              <a:t>clear End-to-End picture </a:t>
            </a:r>
            <a:r>
              <a:rPr lang="en-US" dirty="0"/>
              <a:t>of documented process.</a:t>
            </a:r>
          </a:p>
          <a:p>
            <a:pPr marL="285750" indent="-285750">
              <a:buFont typeface="Arial" panose="020B0604020202020204" pitchFamily="34" charset="0"/>
              <a:buChar char="•"/>
            </a:pPr>
            <a:endParaRPr lang="en-US" sz="1600" dirty="0"/>
          </a:p>
        </p:txBody>
      </p:sp>
      <p:sp>
        <p:nvSpPr>
          <p:cNvPr id="82" name="Rectangle 81">
            <a:extLst>
              <a:ext uri="{FF2B5EF4-FFF2-40B4-BE49-F238E27FC236}">
                <a16:creationId xmlns:a16="http://schemas.microsoft.com/office/drawing/2014/main" id="{8CAB8DE3-9766-4CC1-8BB0-E0EBB148CCD2}"/>
              </a:ext>
            </a:extLst>
          </p:cNvPr>
          <p:cNvSpPr/>
          <p:nvPr/>
        </p:nvSpPr>
        <p:spPr>
          <a:xfrm>
            <a:off x="7557740" y="256828"/>
            <a:ext cx="4164528" cy="1938992"/>
          </a:xfrm>
          <a:prstGeom prst="rect">
            <a:avLst/>
          </a:prstGeom>
        </p:spPr>
        <p:txBody>
          <a:bodyPr wrap="square" anchor="ctr">
            <a:spAutoFit/>
          </a:bodyPr>
          <a:lstStyle/>
          <a:p>
            <a:pPr marL="0" marR="0" lvl="0" indent="0" defTabSz="914400" rtl="0" eaLnBrk="1" fontAlgn="auto" latinLnBrk="0" hangingPunct="1">
              <a:lnSpc>
                <a:spcPct val="100000"/>
              </a:lnSpc>
              <a:spcBef>
                <a:spcPts val="1200"/>
              </a:spcBef>
              <a:spcAft>
                <a:spcPts val="0"/>
              </a:spcAft>
              <a:buClrTx/>
              <a:buSzTx/>
              <a:buFontTx/>
              <a:buNone/>
              <a:tabLst/>
              <a:defRPr/>
            </a:pPr>
            <a:r>
              <a:rPr kumimoji="0" lang="en-US" sz="2800" b="1" i="0" u="none" strike="noStrike" kern="1200" cap="none" spc="0" normalizeH="0" baseline="0" noProof="0" dirty="0">
                <a:ln>
                  <a:noFill/>
                </a:ln>
                <a:solidFill>
                  <a:srgbClr val="0070BC"/>
                </a:solidFill>
                <a:effectLst/>
                <a:uLnTx/>
                <a:uFillTx/>
                <a:latin typeface="Calibri"/>
                <a:ea typeface="+mn-ea"/>
                <a:cs typeface="Arial" panose="020B0604020202020204" pitchFamily="34" charset="0"/>
              </a:rPr>
              <a:t>Human-Centered Design (HCD)</a:t>
            </a:r>
          </a:p>
          <a:p>
            <a:pPr marL="0" marR="0" lvl="0" indent="0" defTabSz="914400" rtl="0" eaLnBrk="1" fontAlgn="auto" latinLnBrk="0" hangingPunct="1">
              <a:lnSpc>
                <a:spcPct val="100000"/>
              </a:lnSpc>
              <a:spcBef>
                <a:spcPts val="120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ea typeface="+mn-ea"/>
                <a:cs typeface="Arial" panose="020B0604020202020204" pitchFamily="34" charset="0"/>
              </a:rPr>
              <a:t>Apply techniques focused on collaboration, conversation, and </a:t>
            </a:r>
            <a:r>
              <a:rPr kumimoji="0" lang="en-US" b="1" i="0" u="none" strike="noStrike" kern="1200" cap="none" spc="0" normalizeH="0" baseline="0" noProof="0" dirty="0">
                <a:ln>
                  <a:noFill/>
                </a:ln>
                <a:solidFill>
                  <a:prstClr val="black"/>
                </a:solidFill>
                <a:effectLst/>
                <a:uLnTx/>
                <a:uFillTx/>
                <a:ea typeface="+mn-ea"/>
                <a:cs typeface="Arial" panose="020B0604020202020204" pitchFamily="34" charset="0"/>
              </a:rPr>
              <a:t>engagement from customers</a:t>
            </a:r>
            <a:r>
              <a:rPr kumimoji="0" lang="en-US" i="0" u="none" strike="noStrike" kern="1200" cap="none" spc="0" normalizeH="0" baseline="0" noProof="0" dirty="0">
                <a:ln>
                  <a:noFill/>
                </a:ln>
                <a:solidFill>
                  <a:prstClr val="black"/>
                </a:solidFill>
                <a:effectLst/>
                <a:uLnTx/>
                <a:uFillTx/>
                <a:ea typeface="+mn-ea"/>
                <a:cs typeface="Arial" panose="020B0604020202020204" pitchFamily="34" charset="0"/>
              </a:rPr>
              <a:t>.</a:t>
            </a:r>
            <a:endParaRPr kumimoji="0" lang="en-US" b="1" i="0" u="none" strike="noStrike" kern="1200" cap="none" spc="0" normalizeH="0" baseline="0" noProof="0" dirty="0">
              <a:ln>
                <a:noFill/>
              </a:ln>
              <a:solidFill>
                <a:prstClr val="black"/>
              </a:solidFill>
              <a:effectLst/>
              <a:uLnTx/>
              <a:uFillTx/>
              <a:ea typeface="+mn-ea"/>
              <a:cs typeface="Arial" panose="020B0604020202020204" pitchFamily="34" charset="0"/>
            </a:endParaRPr>
          </a:p>
        </p:txBody>
      </p:sp>
      <p:sp>
        <p:nvSpPr>
          <p:cNvPr id="88" name="TextBox 87">
            <a:extLst>
              <a:ext uri="{FF2B5EF4-FFF2-40B4-BE49-F238E27FC236}">
                <a16:creationId xmlns:a16="http://schemas.microsoft.com/office/drawing/2014/main" id="{CA3F0D18-2DBD-4C31-A035-91174B201816}"/>
              </a:ext>
            </a:extLst>
          </p:cNvPr>
          <p:cNvSpPr txBox="1"/>
          <p:nvPr/>
        </p:nvSpPr>
        <p:spPr>
          <a:xfrm>
            <a:off x="7557740" y="2458844"/>
            <a:ext cx="4180381" cy="3139321"/>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Assists in managing users’ expectations and levels of </a:t>
            </a:r>
            <a:r>
              <a:rPr lang="en-US" b="1" dirty="0">
                <a:solidFill>
                  <a:srgbClr val="002060"/>
                </a:solidFill>
              </a:rPr>
              <a:t>satisfaction</a:t>
            </a:r>
            <a:r>
              <a:rPr lang="en-US" dirty="0"/>
              <a:t> with the process/service.</a:t>
            </a:r>
          </a:p>
          <a:p>
            <a:endParaRPr lang="en-US" dirty="0"/>
          </a:p>
          <a:p>
            <a:pPr marL="285750" indent="-285750">
              <a:buFont typeface="Arial" panose="020B0604020202020204" pitchFamily="34" charset="0"/>
              <a:buChar char="•"/>
            </a:pPr>
            <a:r>
              <a:rPr lang="en-US" dirty="0"/>
              <a:t>Result is more </a:t>
            </a:r>
            <a:r>
              <a:rPr lang="en-US" b="1" dirty="0">
                <a:solidFill>
                  <a:srgbClr val="002060"/>
                </a:solidFill>
              </a:rPr>
              <a:t>efficient</a:t>
            </a:r>
            <a:r>
              <a:rPr lang="en-US" dirty="0"/>
              <a:t> and </a:t>
            </a:r>
            <a:r>
              <a:rPr lang="en-US" b="1" dirty="0">
                <a:solidFill>
                  <a:srgbClr val="002060"/>
                </a:solidFill>
              </a:rPr>
              <a:t>effective.</a:t>
            </a:r>
          </a:p>
          <a:p>
            <a:endParaRPr lang="en-US" dirty="0"/>
          </a:p>
          <a:p>
            <a:pPr marL="285750" indent="-285750">
              <a:buFont typeface="Arial" panose="020B0604020202020204" pitchFamily="34" charset="0"/>
              <a:buChar char="•"/>
            </a:pPr>
            <a:r>
              <a:rPr lang="en-US" dirty="0"/>
              <a:t>Users develop a </a:t>
            </a:r>
            <a:r>
              <a:rPr lang="en-US" b="1" dirty="0">
                <a:solidFill>
                  <a:srgbClr val="001E5B"/>
                </a:solidFill>
              </a:rPr>
              <a:t>sense of ownership </a:t>
            </a:r>
            <a:r>
              <a:rPr lang="en-US" dirty="0"/>
              <a:t>with solution implementation.</a:t>
            </a:r>
          </a:p>
          <a:p>
            <a:endParaRPr lang="en-US" dirty="0"/>
          </a:p>
          <a:p>
            <a:pPr marL="285750" indent="-285750">
              <a:buFont typeface="Arial" panose="020B0604020202020204" pitchFamily="34" charset="0"/>
              <a:buChar char="•"/>
            </a:pPr>
            <a:r>
              <a:rPr lang="en-US" dirty="0"/>
              <a:t>The collaborative process generated </a:t>
            </a:r>
            <a:r>
              <a:rPr lang="en-US" b="1" dirty="0">
                <a:solidFill>
                  <a:srgbClr val="002060"/>
                </a:solidFill>
              </a:rPr>
              <a:t>more solution options.</a:t>
            </a:r>
          </a:p>
        </p:txBody>
      </p:sp>
    </p:spTree>
    <p:extLst>
      <p:ext uri="{BB962C8B-B14F-4D97-AF65-F5344CB8AC3E}">
        <p14:creationId xmlns:p14="http://schemas.microsoft.com/office/powerpoint/2010/main" val="350164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4C85B5-96B5-4DAB-8A07-54C45B4F46CC}"/>
              </a:ext>
            </a:extLst>
          </p:cNvPr>
          <p:cNvSpPr txBox="1">
            <a:spLocks noGrp="1"/>
          </p:cNvSpPr>
          <p:nvPr>
            <p:ph type="title" idx="4294967295"/>
          </p:nvPr>
        </p:nvSpPr>
        <p:spPr>
          <a:xfrm>
            <a:off x="66677" y="348754"/>
            <a:ext cx="6061075" cy="309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ea typeface="+mj-ea"/>
                <a:cs typeface="+mj-cs"/>
              </a:rPr>
              <a:t>Key </a:t>
            </a:r>
            <a:r>
              <a:rPr lang="en-US" sz="3200" b="1" dirty="0"/>
              <a:t>s</a:t>
            </a:r>
            <a:r>
              <a:rPr kumimoji="0" lang="en-US" sz="3200" b="1" i="0" u="none" strike="noStrike" kern="1200" cap="none" spc="0" normalizeH="0" baseline="0" noProof="0" dirty="0" err="1">
                <a:ln>
                  <a:noFill/>
                </a:ln>
                <a:solidFill>
                  <a:schemeClr val="tx1"/>
                </a:solidFill>
                <a:effectLst/>
                <a:uLnTx/>
                <a:uFillTx/>
                <a:ea typeface="+mj-ea"/>
                <a:cs typeface="+mj-cs"/>
              </a:rPr>
              <a:t>takeholders</a:t>
            </a:r>
            <a:r>
              <a:rPr kumimoji="0" lang="en-US" sz="3200" b="1" i="0" u="none" strike="noStrike" kern="1200" cap="none" spc="0" normalizeH="0" baseline="0" noProof="0" dirty="0">
                <a:ln>
                  <a:noFill/>
                </a:ln>
                <a:solidFill>
                  <a:schemeClr val="tx1"/>
                </a:solidFill>
                <a:effectLst/>
                <a:uLnTx/>
                <a:uFillTx/>
                <a:ea typeface="+mj-ea"/>
                <a:cs typeface="+mj-cs"/>
              </a:rPr>
              <a:t> to </a:t>
            </a:r>
            <a:r>
              <a:rPr lang="en-US" sz="3200" b="1" dirty="0"/>
              <a:t>e</a:t>
            </a:r>
            <a:r>
              <a:rPr kumimoji="0" lang="en-US" sz="3200" b="1" i="0" u="none" strike="noStrike" kern="1200" cap="none" spc="0" normalizeH="0" baseline="0" noProof="0" dirty="0" err="1">
                <a:ln>
                  <a:noFill/>
                </a:ln>
                <a:solidFill>
                  <a:schemeClr val="tx1"/>
                </a:solidFill>
                <a:effectLst/>
                <a:uLnTx/>
                <a:uFillTx/>
                <a:ea typeface="+mj-ea"/>
                <a:cs typeface="+mj-cs"/>
              </a:rPr>
              <a:t>ngage</a:t>
            </a:r>
            <a:endParaRPr kumimoji="0" lang="en-US" sz="3200" b="1" i="0" u="none" strike="noStrike" kern="1200" cap="none" spc="0" normalizeH="0" baseline="0" noProof="0" dirty="0">
              <a:ln>
                <a:noFill/>
              </a:ln>
              <a:solidFill>
                <a:schemeClr val="tx1"/>
              </a:solidFill>
              <a:effectLst/>
              <a:uLnTx/>
              <a:uFillTx/>
              <a:ea typeface="+mj-ea"/>
              <a:cs typeface="+mj-cs"/>
            </a:endParaRPr>
          </a:p>
        </p:txBody>
      </p:sp>
      <p:grpSp>
        <p:nvGrpSpPr>
          <p:cNvPr id="8" name="Group 7">
            <a:extLst>
              <a:ext uri="{FF2B5EF4-FFF2-40B4-BE49-F238E27FC236}">
                <a16:creationId xmlns:a16="http://schemas.microsoft.com/office/drawing/2014/main" id="{205D2025-221C-42E6-A6B4-7F456980D4A2}"/>
              </a:ext>
              <a:ext uri="{C183D7F6-B498-43B3-948B-1728B52AA6E4}">
                <adec:decorative xmlns:adec="http://schemas.microsoft.com/office/drawing/2017/decorative" val="1"/>
              </a:ext>
            </a:extLst>
          </p:cNvPr>
          <p:cNvGrpSpPr/>
          <p:nvPr/>
        </p:nvGrpSpPr>
        <p:grpSpPr>
          <a:xfrm>
            <a:off x="431298" y="724107"/>
            <a:ext cx="4985189" cy="1473602"/>
            <a:chOff x="639335" y="1654653"/>
            <a:chExt cx="4985189" cy="1473602"/>
          </a:xfrm>
        </p:grpSpPr>
        <p:sp>
          <p:nvSpPr>
            <p:cNvPr id="9" name="Rectangle 8">
              <a:extLst>
                <a:ext uri="{FF2B5EF4-FFF2-40B4-BE49-F238E27FC236}">
                  <a16:creationId xmlns:a16="http://schemas.microsoft.com/office/drawing/2014/main" id="{543A8D1D-FF6E-46DA-B08E-97257F1C9996}"/>
                </a:ext>
              </a:extLst>
            </p:cNvPr>
            <p:cNvSpPr/>
            <p:nvPr/>
          </p:nvSpPr>
          <p:spPr>
            <a:xfrm>
              <a:off x="1350355" y="1654653"/>
              <a:ext cx="3937040"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7405E"/>
                  </a:solidFill>
                  <a:effectLst/>
                  <a:uLnTx/>
                  <a:uFillTx/>
                  <a:latin typeface="Calibri"/>
                  <a:ea typeface="+mn-ea"/>
                  <a:cs typeface="Arial" panose="020B0604020202020204" pitchFamily="34" charset="0"/>
                </a:rPr>
                <a:t>Process Improvement Project Team</a:t>
              </a:r>
            </a:p>
          </p:txBody>
        </p:sp>
        <p:grpSp>
          <p:nvGrpSpPr>
            <p:cNvPr id="15" name="Group 14">
              <a:extLst>
                <a:ext uri="{FF2B5EF4-FFF2-40B4-BE49-F238E27FC236}">
                  <a16:creationId xmlns:a16="http://schemas.microsoft.com/office/drawing/2014/main" id="{1304C77C-A4D2-4F38-A889-42682B3F0D6F}"/>
                </a:ext>
              </a:extLst>
            </p:cNvPr>
            <p:cNvGrpSpPr/>
            <p:nvPr/>
          </p:nvGrpSpPr>
          <p:grpSpPr>
            <a:xfrm>
              <a:off x="639335" y="1949328"/>
              <a:ext cx="375706" cy="323373"/>
              <a:chOff x="11415713" y="7085013"/>
              <a:chExt cx="566737" cy="536576"/>
            </a:xfrm>
            <a:solidFill>
              <a:schemeClr val="bg1"/>
            </a:solidFill>
          </p:grpSpPr>
          <p:sp>
            <p:nvSpPr>
              <p:cNvPr id="18" name="Freeform 619">
                <a:extLst>
                  <a:ext uri="{FF2B5EF4-FFF2-40B4-BE49-F238E27FC236}">
                    <a16:creationId xmlns:a16="http://schemas.microsoft.com/office/drawing/2014/main" id="{03BFB744-8153-4903-89AA-9AAA31C0A141}"/>
                  </a:ext>
                </a:extLst>
              </p:cNvPr>
              <p:cNvSpPr>
                <a:spLocks noEditPoints="1"/>
              </p:cNvSpPr>
              <p:nvPr/>
            </p:nvSpPr>
            <p:spPr bwMode="auto">
              <a:xfrm>
                <a:off x="11415713" y="7466013"/>
                <a:ext cx="160337" cy="155575"/>
              </a:xfrm>
              <a:custGeom>
                <a:avLst/>
                <a:gdLst>
                  <a:gd name="T0" fmla="*/ 58 w 70"/>
                  <a:gd name="T1" fmla="*/ 0 h 68"/>
                  <a:gd name="T2" fmla="*/ 12 w 70"/>
                  <a:gd name="T3" fmla="*/ 0 h 68"/>
                  <a:gd name="T4" fmla="*/ 0 w 70"/>
                  <a:gd name="T5" fmla="*/ 12 h 68"/>
                  <a:gd name="T6" fmla="*/ 0 w 70"/>
                  <a:gd name="T7" fmla="*/ 56 h 68"/>
                  <a:gd name="T8" fmla="*/ 12 w 70"/>
                  <a:gd name="T9" fmla="*/ 68 h 68"/>
                  <a:gd name="T10" fmla="*/ 58 w 70"/>
                  <a:gd name="T11" fmla="*/ 68 h 68"/>
                  <a:gd name="T12" fmla="*/ 70 w 70"/>
                  <a:gd name="T13" fmla="*/ 56 h 68"/>
                  <a:gd name="T14" fmla="*/ 70 w 70"/>
                  <a:gd name="T15" fmla="*/ 12 h 68"/>
                  <a:gd name="T16" fmla="*/ 58 w 70"/>
                  <a:gd name="T17" fmla="*/ 0 h 68"/>
                  <a:gd name="T18" fmla="*/ 60 w 70"/>
                  <a:gd name="T19" fmla="*/ 56 h 68"/>
                  <a:gd name="T20" fmla="*/ 58 w 70"/>
                  <a:gd name="T21" fmla="*/ 58 h 68"/>
                  <a:gd name="T22" fmla="*/ 12 w 70"/>
                  <a:gd name="T23" fmla="*/ 58 h 68"/>
                  <a:gd name="T24" fmla="*/ 10 w 70"/>
                  <a:gd name="T25" fmla="*/ 56 h 68"/>
                  <a:gd name="T26" fmla="*/ 10 w 70"/>
                  <a:gd name="T27" fmla="*/ 12 h 68"/>
                  <a:gd name="T28" fmla="*/ 12 w 70"/>
                  <a:gd name="T29" fmla="*/ 10 h 68"/>
                  <a:gd name="T30" fmla="*/ 58 w 70"/>
                  <a:gd name="T31" fmla="*/ 10 h 68"/>
                  <a:gd name="T32" fmla="*/ 60 w 70"/>
                  <a:gd name="T33" fmla="*/ 12 h 68"/>
                  <a:gd name="T34" fmla="*/ 60 w 70"/>
                  <a:gd name="T35"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68">
                    <a:moveTo>
                      <a:pt x="58" y="0"/>
                    </a:moveTo>
                    <a:cubicBezTo>
                      <a:pt x="12" y="0"/>
                      <a:pt x="12" y="0"/>
                      <a:pt x="12" y="0"/>
                    </a:cubicBezTo>
                    <a:cubicBezTo>
                      <a:pt x="6" y="0"/>
                      <a:pt x="0" y="6"/>
                      <a:pt x="0" y="12"/>
                    </a:cubicBezTo>
                    <a:cubicBezTo>
                      <a:pt x="0" y="56"/>
                      <a:pt x="0" y="56"/>
                      <a:pt x="0" y="56"/>
                    </a:cubicBezTo>
                    <a:cubicBezTo>
                      <a:pt x="0" y="63"/>
                      <a:pt x="6" y="68"/>
                      <a:pt x="12" y="68"/>
                    </a:cubicBezTo>
                    <a:cubicBezTo>
                      <a:pt x="58" y="68"/>
                      <a:pt x="58" y="68"/>
                      <a:pt x="58" y="68"/>
                    </a:cubicBezTo>
                    <a:cubicBezTo>
                      <a:pt x="65" y="68"/>
                      <a:pt x="70" y="63"/>
                      <a:pt x="70" y="56"/>
                    </a:cubicBezTo>
                    <a:cubicBezTo>
                      <a:pt x="70" y="12"/>
                      <a:pt x="70" y="12"/>
                      <a:pt x="70" y="12"/>
                    </a:cubicBezTo>
                    <a:cubicBezTo>
                      <a:pt x="70" y="6"/>
                      <a:pt x="65" y="0"/>
                      <a:pt x="58" y="0"/>
                    </a:cubicBezTo>
                    <a:close/>
                    <a:moveTo>
                      <a:pt x="60" y="56"/>
                    </a:moveTo>
                    <a:cubicBezTo>
                      <a:pt x="60" y="57"/>
                      <a:pt x="59" y="58"/>
                      <a:pt x="58" y="58"/>
                    </a:cubicBezTo>
                    <a:cubicBezTo>
                      <a:pt x="12" y="58"/>
                      <a:pt x="12" y="58"/>
                      <a:pt x="12" y="58"/>
                    </a:cubicBezTo>
                    <a:cubicBezTo>
                      <a:pt x="11" y="58"/>
                      <a:pt x="10" y="57"/>
                      <a:pt x="10" y="56"/>
                    </a:cubicBezTo>
                    <a:cubicBezTo>
                      <a:pt x="10" y="12"/>
                      <a:pt x="10" y="12"/>
                      <a:pt x="10" y="12"/>
                    </a:cubicBezTo>
                    <a:cubicBezTo>
                      <a:pt x="10" y="11"/>
                      <a:pt x="11" y="10"/>
                      <a:pt x="12" y="10"/>
                    </a:cubicBezTo>
                    <a:cubicBezTo>
                      <a:pt x="58" y="10"/>
                      <a:pt x="58" y="10"/>
                      <a:pt x="58" y="10"/>
                    </a:cubicBezTo>
                    <a:cubicBezTo>
                      <a:pt x="59" y="10"/>
                      <a:pt x="60" y="11"/>
                      <a:pt x="60" y="12"/>
                    </a:cubicBezTo>
                    <a:lnTo>
                      <a:pt x="60"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sp>
            <p:nvSpPr>
              <p:cNvPr id="19" name="Freeform 620">
                <a:extLst>
                  <a:ext uri="{FF2B5EF4-FFF2-40B4-BE49-F238E27FC236}">
                    <a16:creationId xmlns:a16="http://schemas.microsoft.com/office/drawing/2014/main" id="{FFDB8054-5175-42D5-88B9-4C364C66C346}"/>
                  </a:ext>
                </a:extLst>
              </p:cNvPr>
              <p:cNvSpPr>
                <a:spLocks noEditPoints="1"/>
              </p:cNvSpPr>
              <p:nvPr/>
            </p:nvSpPr>
            <p:spPr bwMode="auto">
              <a:xfrm>
                <a:off x="11618913" y="7337426"/>
                <a:ext cx="158750" cy="284163"/>
              </a:xfrm>
              <a:custGeom>
                <a:avLst/>
                <a:gdLst>
                  <a:gd name="T0" fmla="*/ 57 w 69"/>
                  <a:gd name="T1" fmla="*/ 0 h 124"/>
                  <a:gd name="T2" fmla="*/ 12 w 69"/>
                  <a:gd name="T3" fmla="*/ 0 h 124"/>
                  <a:gd name="T4" fmla="*/ 0 w 69"/>
                  <a:gd name="T5" fmla="*/ 12 h 124"/>
                  <a:gd name="T6" fmla="*/ 0 w 69"/>
                  <a:gd name="T7" fmla="*/ 112 h 124"/>
                  <a:gd name="T8" fmla="*/ 12 w 69"/>
                  <a:gd name="T9" fmla="*/ 124 h 124"/>
                  <a:gd name="T10" fmla="*/ 57 w 69"/>
                  <a:gd name="T11" fmla="*/ 124 h 124"/>
                  <a:gd name="T12" fmla="*/ 69 w 69"/>
                  <a:gd name="T13" fmla="*/ 112 h 124"/>
                  <a:gd name="T14" fmla="*/ 69 w 69"/>
                  <a:gd name="T15" fmla="*/ 12 h 124"/>
                  <a:gd name="T16" fmla="*/ 57 w 69"/>
                  <a:gd name="T17" fmla="*/ 0 h 124"/>
                  <a:gd name="T18" fmla="*/ 59 w 69"/>
                  <a:gd name="T19" fmla="*/ 112 h 124"/>
                  <a:gd name="T20" fmla="*/ 57 w 69"/>
                  <a:gd name="T21" fmla="*/ 114 h 124"/>
                  <a:gd name="T22" fmla="*/ 12 w 69"/>
                  <a:gd name="T23" fmla="*/ 114 h 124"/>
                  <a:gd name="T24" fmla="*/ 10 w 69"/>
                  <a:gd name="T25" fmla="*/ 112 h 124"/>
                  <a:gd name="T26" fmla="*/ 10 w 69"/>
                  <a:gd name="T27" fmla="*/ 12 h 124"/>
                  <a:gd name="T28" fmla="*/ 12 w 69"/>
                  <a:gd name="T29" fmla="*/ 10 h 124"/>
                  <a:gd name="T30" fmla="*/ 57 w 69"/>
                  <a:gd name="T31" fmla="*/ 10 h 124"/>
                  <a:gd name="T32" fmla="*/ 59 w 69"/>
                  <a:gd name="T33" fmla="*/ 12 h 124"/>
                  <a:gd name="T34" fmla="*/ 59 w 69"/>
                  <a:gd name="T35"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124">
                    <a:moveTo>
                      <a:pt x="57" y="0"/>
                    </a:moveTo>
                    <a:cubicBezTo>
                      <a:pt x="12" y="0"/>
                      <a:pt x="12" y="0"/>
                      <a:pt x="12" y="0"/>
                    </a:cubicBezTo>
                    <a:cubicBezTo>
                      <a:pt x="5" y="0"/>
                      <a:pt x="0" y="6"/>
                      <a:pt x="0" y="12"/>
                    </a:cubicBezTo>
                    <a:cubicBezTo>
                      <a:pt x="0" y="112"/>
                      <a:pt x="0" y="112"/>
                      <a:pt x="0" y="112"/>
                    </a:cubicBezTo>
                    <a:cubicBezTo>
                      <a:pt x="0" y="119"/>
                      <a:pt x="5" y="124"/>
                      <a:pt x="12" y="124"/>
                    </a:cubicBezTo>
                    <a:cubicBezTo>
                      <a:pt x="57" y="124"/>
                      <a:pt x="57" y="124"/>
                      <a:pt x="57" y="124"/>
                    </a:cubicBezTo>
                    <a:cubicBezTo>
                      <a:pt x="64" y="124"/>
                      <a:pt x="69" y="119"/>
                      <a:pt x="69" y="112"/>
                    </a:cubicBezTo>
                    <a:cubicBezTo>
                      <a:pt x="69" y="12"/>
                      <a:pt x="69" y="12"/>
                      <a:pt x="69" y="12"/>
                    </a:cubicBezTo>
                    <a:cubicBezTo>
                      <a:pt x="69" y="6"/>
                      <a:pt x="64" y="0"/>
                      <a:pt x="57" y="0"/>
                    </a:cubicBezTo>
                    <a:close/>
                    <a:moveTo>
                      <a:pt x="59" y="112"/>
                    </a:moveTo>
                    <a:cubicBezTo>
                      <a:pt x="59" y="113"/>
                      <a:pt x="59" y="114"/>
                      <a:pt x="57" y="114"/>
                    </a:cubicBezTo>
                    <a:cubicBezTo>
                      <a:pt x="12" y="114"/>
                      <a:pt x="12" y="114"/>
                      <a:pt x="12" y="114"/>
                    </a:cubicBezTo>
                    <a:cubicBezTo>
                      <a:pt x="10" y="114"/>
                      <a:pt x="10" y="113"/>
                      <a:pt x="10" y="112"/>
                    </a:cubicBezTo>
                    <a:cubicBezTo>
                      <a:pt x="10" y="12"/>
                      <a:pt x="10" y="12"/>
                      <a:pt x="10" y="12"/>
                    </a:cubicBezTo>
                    <a:cubicBezTo>
                      <a:pt x="10" y="11"/>
                      <a:pt x="10" y="10"/>
                      <a:pt x="12" y="10"/>
                    </a:cubicBezTo>
                    <a:cubicBezTo>
                      <a:pt x="57" y="10"/>
                      <a:pt x="57" y="10"/>
                      <a:pt x="57" y="10"/>
                    </a:cubicBezTo>
                    <a:cubicBezTo>
                      <a:pt x="59" y="10"/>
                      <a:pt x="59" y="11"/>
                      <a:pt x="59" y="12"/>
                    </a:cubicBezTo>
                    <a:lnTo>
                      <a:pt x="59" y="1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sp>
            <p:nvSpPr>
              <p:cNvPr id="20" name="Freeform 621">
                <a:extLst>
                  <a:ext uri="{FF2B5EF4-FFF2-40B4-BE49-F238E27FC236}">
                    <a16:creationId xmlns:a16="http://schemas.microsoft.com/office/drawing/2014/main" id="{2AE355D1-80F9-4AA9-ADD1-28271CC13079}"/>
                  </a:ext>
                </a:extLst>
              </p:cNvPr>
              <p:cNvSpPr>
                <a:spLocks noEditPoints="1"/>
              </p:cNvSpPr>
              <p:nvPr/>
            </p:nvSpPr>
            <p:spPr bwMode="auto">
              <a:xfrm>
                <a:off x="11822113" y="7116763"/>
                <a:ext cx="160337" cy="504825"/>
              </a:xfrm>
              <a:custGeom>
                <a:avLst/>
                <a:gdLst>
                  <a:gd name="T0" fmla="*/ 58 w 70"/>
                  <a:gd name="T1" fmla="*/ 0 h 220"/>
                  <a:gd name="T2" fmla="*/ 12 w 70"/>
                  <a:gd name="T3" fmla="*/ 0 h 220"/>
                  <a:gd name="T4" fmla="*/ 0 w 70"/>
                  <a:gd name="T5" fmla="*/ 12 h 220"/>
                  <a:gd name="T6" fmla="*/ 0 w 70"/>
                  <a:gd name="T7" fmla="*/ 208 h 220"/>
                  <a:gd name="T8" fmla="*/ 12 w 70"/>
                  <a:gd name="T9" fmla="*/ 220 h 220"/>
                  <a:gd name="T10" fmla="*/ 58 w 70"/>
                  <a:gd name="T11" fmla="*/ 220 h 220"/>
                  <a:gd name="T12" fmla="*/ 70 w 70"/>
                  <a:gd name="T13" fmla="*/ 208 h 220"/>
                  <a:gd name="T14" fmla="*/ 70 w 70"/>
                  <a:gd name="T15" fmla="*/ 12 h 220"/>
                  <a:gd name="T16" fmla="*/ 58 w 70"/>
                  <a:gd name="T17" fmla="*/ 0 h 220"/>
                  <a:gd name="T18" fmla="*/ 60 w 70"/>
                  <a:gd name="T19" fmla="*/ 208 h 220"/>
                  <a:gd name="T20" fmla="*/ 58 w 70"/>
                  <a:gd name="T21" fmla="*/ 210 h 220"/>
                  <a:gd name="T22" fmla="*/ 12 w 70"/>
                  <a:gd name="T23" fmla="*/ 210 h 220"/>
                  <a:gd name="T24" fmla="*/ 10 w 70"/>
                  <a:gd name="T25" fmla="*/ 208 h 220"/>
                  <a:gd name="T26" fmla="*/ 10 w 70"/>
                  <a:gd name="T27" fmla="*/ 12 h 220"/>
                  <a:gd name="T28" fmla="*/ 12 w 70"/>
                  <a:gd name="T29" fmla="*/ 10 h 220"/>
                  <a:gd name="T30" fmla="*/ 58 w 70"/>
                  <a:gd name="T31" fmla="*/ 10 h 220"/>
                  <a:gd name="T32" fmla="*/ 60 w 70"/>
                  <a:gd name="T33" fmla="*/ 12 h 220"/>
                  <a:gd name="T34" fmla="*/ 60 w 70"/>
                  <a:gd name="T35" fmla="*/ 2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220">
                    <a:moveTo>
                      <a:pt x="58" y="0"/>
                    </a:moveTo>
                    <a:cubicBezTo>
                      <a:pt x="12" y="0"/>
                      <a:pt x="12" y="0"/>
                      <a:pt x="12" y="0"/>
                    </a:cubicBezTo>
                    <a:cubicBezTo>
                      <a:pt x="5" y="0"/>
                      <a:pt x="0" y="5"/>
                      <a:pt x="0" y="12"/>
                    </a:cubicBezTo>
                    <a:cubicBezTo>
                      <a:pt x="0" y="208"/>
                      <a:pt x="0" y="208"/>
                      <a:pt x="0" y="208"/>
                    </a:cubicBezTo>
                    <a:cubicBezTo>
                      <a:pt x="0" y="215"/>
                      <a:pt x="5" y="220"/>
                      <a:pt x="12" y="220"/>
                    </a:cubicBezTo>
                    <a:cubicBezTo>
                      <a:pt x="58" y="220"/>
                      <a:pt x="58" y="220"/>
                      <a:pt x="58" y="220"/>
                    </a:cubicBezTo>
                    <a:cubicBezTo>
                      <a:pt x="64" y="220"/>
                      <a:pt x="70" y="215"/>
                      <a:pt x="70" y="208"/>
                    </a:cubicBezTo>
                    <a:cubicBezTo>
                      <a:pt x="70" y="12"/>
                      <a:pt x="70" y="12"/>
                      <a:pt x="70" y="12"/>
                    </a:cubicBezTo>
                    <a:cubicBezTo>
                      <a:pt x="70" y="5"/>
                      <a:pt x="64" y="0"/>
                      <a:pt x="58" y="0"/>
                    </a:cubicBezTo>
                    <a:close/>
                    <a:moveTo>
                      <a:pt x="60" y="208"/>
                    </a:moveTo>
                    <a:cubicBezTo>
                      <a:pt x="60" y="209"/>
                      <a:pt x="59" y="210"/>
                      <a:pt x="58" y="210"/>
                    </a:cubicBezTo>
                    <a:cubicBezTo>
                      <a:pt x="12" y="210"/>
                      <a:pt x="12" y="210"/>
                      <a:pt x="12" y="210"/>
                    </a:cubicBezTo>
                    <a:cubicBezTo>
                      <a:pt x="11" y="210"/>
                      <a:pt x="10" y="209"/>
                      <a:pt x="10" y="208"/>
                    </a:cubicBezTo>
                    <a:cubicBezTo>
                      <a:pt x="10" y="12"/>
                      <a:pt x="10" y="12"/>
                      <a:pt x="10" y="12"/>
                    </a:cubicBezTo>
                    <a:cubicBezTo>
                      <a:pt x="10" y="11"/>
                      <a:pt x="11" y="10"/>
                      <a:pt x="12" y="10"/>
                    </a:cubicBezTo>
                    <a:cubicBezTo>
                      <a:pt x="58" y="10"/>
                      <a:pt x="58" y="10"/>
                      <a:pt x="58" y="10"/>
                    </a:cubicBezTo>
                    <a:cubicBezTo>
                      <a:pt x="59" y="10"/>
                      <a:pt x="60" y="11"/>
                      <a:pt x="60" y="12"/>
                    </a:cubicBezTo>
                    <a:lnTo>
                      <a:pt x="60" y="20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sp>
            <p:nvSpPr>
              <p:cNvPr id="21" name="Freeform 622">
                <a:extLst>
                  <a:ext uri="{FF2B5EF4-FFF2-40B4-BE49-F238E27FC236}">
                    <a16:creationId xmlns:a16="http://schemas.microsoft.com/office/drawing/2014/main" id="{699E578D-5EDE-40D7-A2CF-9D5A9B35AEF5}"/>
                  </a:ext>
                </a:extLst>
              </p:cNvPr>
              <p:cNvSpPr>
                <a:spLocks/>
              </p:cNvSpPr>
              <p:nvPr/>
            </p:nvSpPr>
            <p:spPr bwMode="auto">
              <a:xfrm>
                <a:off x="11466513" y="7085013"/>
                <a:ext cx="242887" cy="242888"/>
              </a:xfrm>
              <a:custGeom>
                <a:avLst/>
                <a:gdLst>
                  <a:gd name="T0" fmla="*/ 5 w 106"/>
                  <a:gd name="T1" fmla="*/ 106 h 106"/>
                  <a:gd name="T2" fmla="*/ 9 w 106"/>
                  <a:gd name="T3" fmla="*/ 105 h 106"/>
                  <a:gd name="T4" fmla="*/ 96 w 106"/>
                  <a:gd name="T5" fmla="*/ 17 h 106"/>
                  <a:gd name="T6" fmla="*/ 96 w 106"/>
                  <a:gd name="T7" fmla="*/ 51 h 106"/>
                  <a:gd name="T8" fmla="*/ 101 w 106"/>
                  <a:gd name="T9" fmla="*/ 56 h 106"/>
                  <a:gd name="T10" fmla="*/ 106 w 106"/>
                  <a:gd name="T11" fmla="*/ 51 h 106"/>
                  <a:gd name="T12" fmla="*/ 106 w 106"/>
                  <a:gd name="T13" fmla="*/ 5 h 106"/>
                  <a:gd name="T14" fmla="*/ 106 w 106"/>
                  <a:gd name="T15" fmla="*/ 3 h 106"/>
                  <a:gd name="T16" fmla="*/ 103 w 106"/>
                  <a:gd name="T17" fmla="*/ 0 h 106"/>
                  <a:gd name="T18" fmla="*/ 101 w 106"/>
                  <a:gd name="T19" fmla="*/ 0 h 106"/>
                  <a:gd name="T20" fmla="*/ 55 w 106"/>
                  <a:gd name="T21" fmla="*/ 0 h 106"/>
                  <a:gd name="T22" fmla="*/ 50 w 106"/>
                  <a:gd name="T23" fmla="*/ 5 h 106"/>
                  <a:gd name="T24" fmla="*/ 55 w 106"/>
                  <a:gd name="T25" fmla="*/ 10 h 106"/>
                  <a:gd name="T26" fmla="*/ 89 w 106"/>
                  <a:gd name="T27" fmla="*/ 10 h 106"/>
                  <a:gd name="T28" fmla="*/ 2 w 106"/>
                  <a:gd name="T29" fmla="*/ 98 h 106"/>
                  <a:gd name="T30" fmla="*/ 2 w 106"/>
                  <a:gd name="T31" fmla="*/ 105 h 106"/>
                  <a:gd name="T32" fmla="*/ 5 w 106"/>
                  <a:gd name="T33"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06">
                    <a:moveTo>
                      <a:pt x="5" y="106"/>
                    </a:moveTo>
                    <a:cubicBezTo>
                      <a:pt x="6" y="106"/>
                      <a:pt x="8" y="106"/>
                      <a:pt x="9" y="105"/>
                    </a:cubicBezTo>
                    <a:cubicBezTo>
                      <a:pt x="96" y="17"/>
                      <a:pt x="96" y="17"/>
                      <a:pt x="96" y="17"/>
                    </a:cubicBezTo>
                    <a:cubicBezTo>
                      <a:pt x="96" y="51"/>
                      <a:pt x="96" y="51"/>
                      <a:pt x="96" y="51"/>
                    </a:cubicBezTo>
                    <a:cubicBezTo>
                      <a:pt x="96" y="54"/>
                      <a:pt x="98" y="56"/>
                      <a:pt x="101" y="56"/>
                    </a:cubicBezTo>
                    <a:cubicBezTo>
                      <a:pt x="104" y="56"/>
                      <a:pt x="106" y="54"/>
                      <a:pt x="106" y="51"/>
                    </a:cubicBezTo>
                    <a:cubicBezTo>
                      <a:pt x="106" y="5"/>
                      <a:pt x="106" y="5"/>
                      <a:pt x="106" y="5"/>
                    </a:cubicBezTo>
                    <a:cubicBezTo>
                      <a:pt x="106" y="4"/>
                      <a:pt x="106" y="4"/>
                      <a:pt x="106" y="3"/>
                    </a:cubicBezTo>
                    <a:cubicBezTo>
                      <a:pt x="105" y="2"/>
                      <a:pt x="104" y="1"/>
                      <a:pt x="103" y="0"/>
                    </a:cubicBezTo>
                    <a:cubicBezTo>
                      <a:pt x="102" y="0"/>
                      <a:pt x="102" y="0"/>
                      <a:pt x="101" y="0"/>
                    </a:cubicBezTo>
                    <a:cubicBezTo>
                      <a:pt x="55" y="0"/>
                      <a:pt x="55" y="0"/>
                      <a:pt x="55" y="0"/>
                    </a:cubicBezTo>
                    <a:cubicBezTo>
                      <a:pt x="52" y="0"/>
                      <a:pt x="50" y="2"/>
                      <a:pt x="50" y="5"/>
                    </a:cubicBezTo>
                    <a:cubicBezTo>
                      <a:pt x="50" y="8"/>
                      <a:pt x="52" y="10"/>
                      <a:pt x="55" y="10"/>
                    </a:cubicBezTo>
                    <a:cubicBezTo>
                      <a:pt x="89" y="10"/>
                      <a:pt x="89" y="10"/>
                      <a:pt x="89" y="10"/>
                    </a:cubicBezTo>
                    <a:cubicBezTo>
                      <a:pt x="2" y="98"/>
                      <a:pt x="2" y="98"/>
                      <a:pt x="2" y="98"/>
                    </a:cubicBezTo>
                    <a:cubicBezTo>
                      <a:pt x="0" y="100"/>
                      <a:pt x="0" y="103"/>
                      <a:pt x="2" y="105"/>
                    </a:cubicBezTo>
                    <a:cubicBezTo>
                      <a:pt x="3" y="106"/>
                      <a:pt x="4" y="106"/>
                      <a:pt x="5" y="1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grpSp>
        <p:grpSp>
          <p:nvGrpSpPr>
            <p:cNvPr id="11" name="Group 10">
              <a:extLst>
                <a:ext uri="{FF2B5EF4-FFF2-40B4-BE49-F238E27FC236}">
                  <a16:creationId xmlns:a16="http://schemas.microsoft.com/office/drawing/2014/main" id="{E56BD26F-F98A-4F0F-8B4E-29F487EF25F3}"/>
                </a:ext>
              </a:extLst>
            </p:cNvPr>
            <p:cNvGrpSpPr/>
            <p:nvPr/>
          </p:nvGrpSpPr>
          <p:grpSpPr>
            <a:xfrm>
              <a:off x="1304596" y="2051037"/>
              <a:ext cx="4319928" cy="1077218"/>
              <a:chOff x="4757253" y="1545233"/>
              <a:chExt cx="3372272" cy="2249269"/>
            </a:xfrm>
          </p:grpSpPr>
          <p:sp>
            <p:nvSpPr>
              <p:cNvPr id="12" name="Rectangle 11">
                <a:extLst>
                  <a:ext uri="{FF2B5EF4-FFF2-40B4-BE49-F238E27FC236}">
                    <a16:creationId xmlns:a16="http://schemas.microsoft.com/office/drawing/2014/main" id="{30AA14C1-546E-4FFA-98D3-2E7D22A7AB6E}"/>
                  </a:ext>
                </a:extLst>
              </p:cNvPr>
              <p:cNvSpPr/>
              <p:nvPr/>
            </p:nvSpPr>
            <p:spPr>
              <a:xfrm>
                <a:off x="4758379" y="1545233"/>
                <a:ext cx="3298139" cy="22492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A selected group of agency representatives identified to work towards improving a selected business process and sponsored by agency leadership.</a:t>
                </a:r>
              </a:p>
            </p:txBody>
          </p:sp>
          <p:cxnSp>
            <p:nvCxnSpPr>
              <p:cNvPr id="13" name="Straight Connector 12">
                <a:extLst>
                  <a:ext uri="{FF2B5EF4-FFF2-40B4-BE49-F238E27FC236}">
                    <a16:creationId xmlns:a16="http://schemas.microsoft.com/office/drawing/2014/main" id="{6A1D3A33-034D-410E-9B78-9489F78109BE}"/>
                  </a:ext>
                </a:extLst>
              </p:cNvPr>
              <p:cNvCxnSpPr>
                <a:cxnSpLocks/>
              </p:cNvCxnSpPr>
              <p:nvPr/>
            </p:nvCxnSpPr>
            <p:spPr>
              <a:xfrm flipH="1">
                <a:off x="4757253"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C28BBBE-2A59-4093-8FB9-64A46B234123}"/>
              </a:ext>
              <a:ext uri="{C183D7F6-B498-43B3-948B-1728B52AA6E4}">
                <adec:decorative xmlns:adec="http://schemas.microsoft.com/office/drawing/2017/decorative" val="1"/>
              </a:ext>
            </a:extLst>
          </p:cNvPr>
          <p:cNvGrpSpPr/>
          <p:nvPr/>
        </p:nvGrpSpPr>
        <p:grpSpPr>
          <a:xfrm>
            <a:off x="401321" y="2436951"/>
            <a:ext cx="5153208" cy="1461621"/>
            <a:chOff x="609358" y="3349443"/>
            <a:chExt cx="5153208" cy="1461621"/>
          </a:xfrm>
        </p:grpSpPr>
        <p:sp>
          <p:nvSpPr>
            <p:cNvPr id="23" name="Rectangle 22">
              <a:extLst>
                <a:ext uri="{FF2B5EF4-FFF2-40B4-BE49-F238E27FC236}">
                  <a16:creationId xmlns:a16="http://schemas.microsoft.com/office/drawing/2014/main" id="{C26213F0-F737-44B4-8319-DAA7D38376F0}"/>
                </a:ext>
              </a:extLst>
            </p:cNvPr>
            <p:cNvSpPr/>
            <p:nvPr/>
          </p:nvSpPr>
          <p:spPr>
            <a:xfrm>
              <a:off x="1350355" y="3349443"/>
              <a:ext cx="4412211"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7405E"/>
                  </a:solidFill>
                  <a:effectLst/>
                  <a:uLnTx/>
                  <a:uFillTx/>
                  <a:latin typeface="Calibri"/>
                  <a:ea typeface="+mn-ea"/>
                  <a:cs typeface="Arial" panose="020B0604020202020204" pitchFamily="34" charset="0"/>
                </a:rPr>
                <a:t>Process Owners</a:t>
              </a:r>
            </a:p>
          </p:txBody>
        </p:sp>
        <p:grpSp>
          <p:nvGrpSpPr>
            <p:cNvPr id="25" name="Group 24">
              <a:extLst>
                <a:ext uri="{FF2B5EF4-FFF2-40B4-BE49-F238E27FC236}">
                  <a16:creationId xmlns:a16="http://schemas.microsoft.com/office/drawing/2014/main" id="{3DE523FB-4330-4636-9DC2-F4CE471534F9}"/>
                </a:ext>
              </a:extLst>
            </p:cNvPr>
            <p:cNvGrpSpPr/>
            <p:nvPr/>
          </p:nvGrpSpPr>
          <p:grpSpPr>
            <a:xfrm>
              <a:off x="1304596" y="3733846"/>
              <a:ext cx="4319928" cy="1077218"/>
              <a:chOff x="4757253" y="1545233"/>
              <a:chExt cx="3372272" cy="2249269"/>
            </a:xfrm>
          </p:grpSpPr>
          <p:sp>
            <p:nvSpPr>
              <p:cNvPr id="31" name="Rectangle 30">
                <a:extLst>
                  <a:ext uri="{FF2B5EF4-FFF2-40B4-BE49-F238E27FC236}">
                    <a16:creationId xmlns:a16="http://schemas.microsoft.com/office/drawing/2014/main" id="{F9A1AC75-3EBB-45C8-8753-0452ADEAF5A5}"/>
                  </a:ext>
                </a:extLst>
              </p:cNvPr>
              <p:cNvSpPr/>
              <p:nvPr/>
            </p:nvSpPr>
            <p:spPr>
              <a:xfrm>
                <a:off x="4758379" y="1545233"/>
                <a:ext cx="3298139" cy="22492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Individuals (end users &amp; service provider) that oversee or manage the selected process overall and have insight into processes, procedures, policies, tools, and workforce.</a:t>
                </a:r>
              </a:p>
            </p:txBody>
          </p:sp>
          <p:cxnSp>
            <p:nvCxnSpPr>
              <p:cNvPr id="32" name="Straight Connector 31">
                <a:extLst>
                  <a:ext uri="{FF2B5EF4-FFF2-40B4-BE49-F238E27FC236}">
                    <a16:creationId xmlns:a16="http://schemas.microsoft.com/office/drawing/2014/main" id="{F329910E-EE22-4370-87F7-BD6C07F58192}"/>
                  </a:ext>
                </a:extLst>
              </p:cNvPr>
              <p:cNvCxnSpPr>
                <a:cxnSpLocks/>
              </p:cNvCxnSpPr>
              <p:nvPr/>
            </p:nvCxnSpPr>
            <p:spPr>
              <a:xfrm flipH="1">
                <a:off x="4757253"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AAA62074-9E8E-46D9-AEFA-B795A8869201}"/>
                </a:ext>
              </a:extLst>
            </p:cNvPr>
            <p:cNvGrpSpPr/>
            <p:nvPr/>
          </p:nvGrpSpPr>
          <p:grpSpPr>
            <a:xfrm>
              <a:off x="609358" y="3592784"/>
              <a:ext cx="435627" cy="402009"/>
              <a:chOff x="4964113" y="2771775"/>
              <a:chExt cx="493712" cy="455613"/>
            </a:xfrm>
            <a:solidFill>
              <a:schemeClr val="bg1"/>
            </a:solidFill>
          </p:grpSpPr>
          <p:sp>
            <p:nvSpPr>
              <p:cNvPr id="27" name="Freeform 253">
                <a:extLst>
                  <a:ext uri="{FF2B5EF4-FFF2-40B4-BE49-F238E27FC236}">
                    <a16:creationId xmlns:a16="http://schemas.microsoft.com/office/drawing/2014/main" id="{31732060-681A-4EAF-9187-C0BD6330E3BC}"/>
                  </a:ext>
                </a:extLst>
              </p:cNvPr>
              <p:cNvSpPr>
                <a:spLocks noEditPoints="1"/>
              </p:cNvSpPr>
              <p:nvPr/>
            </p:nvSpPr>
            <p:spPr bwMode="auto">
              <a:xfrm>
                <a:off x="5035550" y="2970213"/>
                <a:ext cx="347662" cy="152400"/>
              </a:xfrm>
              <a:custGeom>
                <a:avLst/>
                <a:gdLst>
                  <a:gd name="T0" fmla="*/ 133 w 170"/>
                  <a:gd name="T1" fmla="*/ 0 h 75"/>
                  <a:gd name="T2" fmla="*/ 100 w 170"/>
                  <a:gd name="T3" fmla="*/ 19 h 75"/>
                  <a:gd name="T4" fmla="*/ 10 w 170"/>
                  <a:gd name="T5" fmla="*/ 19 h 75"/>
                  <a:gd name="T6" fmla="*/ 5 w 170"/>
                  <a:gd name="T7" fmla="*/ 22 h 75"/>
                  <a:gd name="T8" fmla="*/ 1 w 170"/>
                  <a:gd name="T9" fmla="*/ 33 h 75"/>
                  <a:gd name="T10" fmla="*/ 2 w 170"/>
                  <a:gd name="T11" fmla="*/ 39 h 75"/>
                  <a:gd name="T12" fmla="*/ 16 w 170"/>
                  <a:gd name="T13" fmla="*/ 52 h 75"/>
                  <a:gd name="T14" fmla="*/ 21 w 170"/>
                  <a:gd name="T15" fmla="*/ 52 h 75"/>
                  <a:gd name="T16" fmla="*/ 33 w 170"/>
                  <a:gd name="T17" fmla="*/ 46 h 75"/>
                  <a:gd name="T18" fmla="*/ 46 w 170"/>
                  <a:gd name="T19" fmla="*/ 54 h 75"/>
                  <a:gd name="T20" fmla="*/ 52 w 170"/>
                  <a:gd name="T21" fmla="*/ 54 h 75"/>
                  <a:gd name="T22" fmla="*/ 67 w 170"/>
                  <a:gd name="T23" fmla="*/ 42 h 75"/>
                  <a:gd name="T24" fmla="*/ 77 w 170"/>
                  <a:gd name="T25" fmla="*/ 52 h 75"/>
                  <a:gd name="T26" fmla="*/ 80 w 170"/>
                  <a:gd name="T27" fmla="*/ 54 h 75"/>
                  <a:gd name="T28" fmla="*/ 99 w 170"/>
                  <a:gd name="T29" fmla="*/ 54 h 75"/>
                  <a:gd name="T30" fmla="*/ 133 w 170"/>
                  <a:gd name="T31" fmla="*/ 75 h 75"/>
                  <a:gd name="T32" fmla="*/ 170 w 170"/>
                  <a:gd name="T33" fmla="*/ 38 h 75"/>
                  <a:gd name="T34" fmla="*/ 159 w 170"/>
                  <a:gd name="T35" fmla="*/ 11 h 75"/>
                  <a:gd name="T36" fmla="*/ 133 w 170"/>
                  <a:gd name="T37" fmla="*/ 0 h 75"/>
                  <a:gd name="T38" fmla="*/ 133 w 170"/>
                  <a:gd name="T39" fmla="*/ 65 h 75"/>
                  <a:gd name="T40" fmla="*/ 107 w 170"/>
                  <a:gd name="T41" fmla="*/ 47 h 75"/>
                  <a:gd name="T42" fmla="*/ 102 w 170"/>
                  <a:gd name="T43" fmla="*/ 44 h 75"/>
                  <a:gd name="T44" fmla="*/ 82 w 170"/>
                  <a:gd name="T45" fmla="*/ 44 h 75"/>
                  <a:gd name="T46" fmla="*/ 71 w 170"/>
                  <a:gd name="T47" fmla="*/ 33 h 75"/>
                  <a:gd name="T48" fmla="*/ 65 w 170"/>
                  <a:gd name="T49" fmla="*/ 32 h 75"/>
                  <a:gd name="T50" fmla="*/ 49 w 170"/>
                  <a:gd name="T51" fmla="*/ 44 h 75"/>
                  <a:gd name="T52" fmla="*/ 36 w 170"/>
                  <a:gd name="T53" fmla="*/ 36 h 75"/>
                  <a:gd name="T54" fmla="*/ 31 w 170"/>
                  <a:gd name="T55" fmla="*/ 35 h 75"/>
                  <a:gd name="T56" fmla="*/ 20 w 170"/>
                  <a:gd name="T57" fmla="*/ 42 h 75"/>
                  <a:gd name="T58" fmla="*/ 11 w 170"/>
                  <a:gd name="T59" fmla="*/ 34 h 75"/>
                  <a:gd name="T60" fmla="*/ 13 w 170"/>
                  <a:gd name="T61" fmla="*/ 29 h 75"/>
                  <a:gd name="T62" fmla="*/ 103 w 170"/>
                  <a:gd name="T63" fmla="*/ 29 h 75"/>
                  <a:gd name="T64" fmla="*/ 108 w 170"/>
                  <a:gd name="T65" fmla="*/ 26 h 75"/>
                  <a:gd name="T66" fmla="*/ 133 w 170"/>
                  <a:gd name="T67" fmla="*/ 10 h 75"/>
                  <a:gd name="T68" fmla="*/ 152 w 170"/>
                  <a:gd name="T69" fmla="*/ 18 h 75"/>
                  <a:gd name="T70" fmla="*/ 160 w 170"/>
                  <a:gd name="T71" fmla="*/ 38 h 75"/>
                  <a:gd name="T72" fmla="*/ 133 w 170"/>
                  <a:gd name="T73"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75">
                    <a:moveTo>
                      <a:pt x="133" y="0"/>
                    </a:moveTo>
                    <a:cubicBezTo>
                      <a:pt x="119" y="0"/>
                      <a:pt x="107" y="7"/>
                      <a:pt x="100" y="19"/>
                    </a:cubicBezTo>
                    <a:cubicBezTo>
                      <a:pt x="10" y="19"/>
                      <a:pt x="10" y="19"/>
                      <a:pt x="10" y="19"/>
                    </a:cubicBezTo>
                    <a:cubicBezTo>
                      <a:pt x="8" y="19"/>
                      <a:pt x="6" y="20"/>
                      <a:pt x="5" y="22"/>
                    </a:cubicBezTo>
                    <a:cubicBezTo>
                      <a:pt x="1" y="33"/>
                      <a:pt x="1" y="33"/>
                      <a:pt x="1" y="33"/>
                    </a:cubicBezTo>
                    <a:cubicBezTo>
                      <a:pt x="0" y="35"/>
                      <a:pt x="0" y="37"/>
                      <a:pt x="2" y="39"/>
                    </a:cubicBezTo>
                    <a:cubicBezTo>
                      <a:pt x="16" y="52"/>
                      <a:pt x="16" y="52"/>
                      <a:pt x="16" y="52"/>
                    </a:cubicBezTo>
                    <a:cubicBezTo>
                      <a:pt x="17" y="53"/>
                      <a:pt x="20" y="53"/>
                      <a:pt x="21" y="52"/>
                    </a:cubicBezTo>
                    <a:cubicBezTo>
                      <a:pt x="33" y="46"/>
                      <a:pt x="33" y="46"/>
                      <a:pt x="33" y="46"/>
                    </a:cubicBezTo>
                    <a:cubicBezTo>
                      <a:pt x="46" y="54"/>
                      <a:pt x="46" y="54"/>
                      <a:pt x="46" y="54"/>
                    </a:cubicBezTo>
                    <a:cubicBezTo>
                      <a:pt x="48" y="55"/>
                      <a:pt x="50" y="55"/>
                      <a:pt x="52" y="54"/>
                    </a:cubicBezTo>
                    <a:cubicBezTo>
                      <a:pt x="67" y="42"/>
                      <a:pt x="67" y="42"/>
                      <a:pt x="67" y="42"/>
                    </a:cubicBezTo>
                    <a:cubicBezTo>
                      <a:pt x="77" y="52"/>
                      <a:pt x="77" y="52"/>
                      <a:pt x="77" y="52"/>
                    </a:cubicBezTo>
                    <a:cubicBezTo>
                      <a:pt x="78" y="53"/>
                      <a:pt x="79" y="54"/>
                      <a:pt x="80" y="54"/>
                    </a:cubicBezTo>
                    <a:cubicBezTo>
                      <a:pt x="99" y="54"/>
                      <a:pt x="99" y="54"/>
                      <a:pt x="99" y="54"/>
                    </a:cubicBezTo>
                    <a:cubicBezTo>
                      <a:pt x="105" y="67"/>
                      <a:pt x="118" y="75"/>
                      <a:pt x="133" y="75"/>
                    </a:cubicBezTo>
                    <a:cubicBezTo>
                      <a:pt x="153" y="75"/>
                      <a:pt x="170" y="58"/>
                      <a:pt x="170" y="38"/>
                    </a:cubicBezTo>
                    <a:cubicBezTo>
                      <a:pt x="170" y="28"/>
                      <a:pt x="166" y="18"/>
                      <a:pt x="159" y="11"/>
                    </a:cubicBezTo>
                    <a:cubicBezTo>
                      <a:pt x="152" y="4"/>
                      <a:pt x="143" y="0"/>
                      <a:pt x="133" y="0"/>
                    </a:cubicBezTo>
                    <a:close/>
                    <a:moveTo>
                      <a:pt x="133" y="65"/>
                    </a:moveTo>
                    <a:cubicBezTo>
                      <a:pt x="121" y="65"/>
                      <a:pt x="111" y="58"/>
                      <a:pt x="107" y="47"/>
                    </a:cubicBezTo>
                    <a:cubicBezTo>
                      <a:pt x="106" y="45"/>
                      <a:pt x="104" y="44"/>
                      <a:pt x="102" y="44"/>
                    </a:cubicBezTo>
                    <a:cubicBezTo>
                      <a:pt x="82" y="44"/>
                      <a:pt x="82" y="44"/>
                      <a:pt x="82" y="44"/>
                    </a:cubicBezTo>
                    <a:cubicBezTo>
                      <a:pt x="71" y="33"/>
                      <a:pt x="71" y="33"/>
                      <a:pt x="71" y="33"/>
                    </a:cubicBezTo>
                    <a:cubicBezTo>
                      <a:pt x="70" y="31"/>
                      <a:pt x="67" y="30"/>
                      <a:pt x="65" y="32"/>
                    </a:cubicBezTo>
                    <a:cubicBezTo>
                      <a:pt x="49" y="44"/>
                      <a:pt x="49" y="44"/>
                      <a:pt x="49" y="44"/>
                    </a:cubicBezTo>
                    <a:cubicBezTo>
                      <a:pt x="36" y="36"/>
                      <a:pt x="36" y="36"/>
                      <a:pt x="36" y="36"/>
                    </a:cubicBezTo>
                    <a:cubicBezTo>
                      <a:pt x="35" y="35"/>
                      <a:pt x="33" y="35"/>
                      <a:pt x="31" y="35"/>
                    </a:cubicBezTo>
                    <a:cubicBezTo>
                      <a:pt x="20" y="42"/>
                      <a:pt x="20" y="42"/>
                      <a:pt x="20" y="42"/>
                    </a:cubicBezTo>
                    <a:cubicBezTo>
                      <a:pt x="11" y="34"/>
                      <a:pt x="11" y="34"/>
                      <a:pt x="11" y="34"/>
                    </a:cubicBezTo>
                    <a:cubicBezTo>
                      <a:pt x="13" y="29"/>
                      <a:pt x="13" y="29"/>
                      <a:pt x="13" y="29"/>
                    </a:cubicBezTo>
                    <a:cubicBezTo>
                      <a:pt x="103" y="29"/>
                      <a:pt x="103" y="29"/>
                      <a:pt x="103" y="29"/>
                    </a:cubicBezTo>
                    <a:cubicBezTo>
                      <a:pt x="105" y="29"/>
                      <a:pt x="107" y="28"/>
                      <a:pt x="108" y="26"/>
                    </a:cubicBezTo>
                    <a:cubicBezTo>
                      <a:pt x="112" y="16"/>
                      <a:pt x="122" y="10"/>
                      <a:pt x="133" y="10"/>
                    </a:cubicBezTo>
                    <a:cubicBezTo>
                      <a:pt x="140" y="10"/>
                      <a:pt x="147" y="13"/>
                      <a:pt x="152" y="18"/>
                    </a:cubicBezTo>
                    <a:cubicBezTo>
                      <a:pt x="158" y="23"/>
                      <a:pt x="160" y="30"/>
                      <a:pt x="160" y="38"/>
                    </a:cubicBezTo>
                    <a:cubicBezTo>
                      <a:pt x="160" y="53"/>
                      <a:pt x="148" y="65"/>
                      <a:pt x="133" y="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28" name="Oval 254">
                <a:extLst>
                  <a:ext uri="{FF2B5EF4-FFF2-40B4-BE49-F238E27FC236}">
                    <a16:creationId xmlns:a16="http://schemas.microsoft.com/office/drawing/2014/main" id="{70452AE8-DE10-4151-A649-9B7A6D48DBD7}"/>
                  </a:ext>
                </a:extLst>
              </p:cNvPr>
              <p:cNvSpPr>
                <a:spLocks noChangeArrowheads="1"/>
              </p:cNvSpPr>
              <p:nvPr/>
            </p:nvSpPr>
            <p:spPr bwMode="auto">
              <a:xfrm>
                <a:off x="5303838" y="3030538"/>
                <a:ext cx="31750" cy="317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29" name="Freeform 255">
                <a:extLst>
                  <a:ext uri="{FF2B5EF4-FFF2-40B4-BE49-F238E27FC236}">
                    <a16:creationId xmlns:a16="http://schemas.microsoft.com/office/drawing/2014/main" id="{7EB59261-3E05-432E-9B77-46A55DCAE3F0}"/>
                  </a:ext>
                </a:extLst>
              </p:cNvPr>
              <p:cNvSpPr>
                <a:spLocks noEditPoints="1"/>
              </p:cNvSpPr>
              <p:nvPr/>
            </p:nvSpPr>
            <p:spPr bwMode="auto">
              <a:xfrm>
                <a:off x="4964113" y="2863850"/>
                <a:ext cx="493712" cy="363538"/>
              </a:xfrm>
              <a:custGeom>
                <a:avLst/>
                <a:gdLst>
                  <a:gd name="T0" fmla="*/ 216 w 242"/>
                  <a:gd name="T1" fmla="*/ 0 h 178"/>
                  <a:gd name="T2" fmla="*/ 26 w 242"/>
                  <a:gd name="T3" fmla="*/ 0 h 178"/>
                  <a:gd name="T4" fmla="*/ 0 w 242"/>
                  <a:gd name="T5" fmla="*/ 27 h 178"/>
                  <a:gd name="T6" fmla="*/ 0 w 242"/>
                  <a:gd name="T7" fmla="*/ 152 h 178"/>
                  <a:gd name="T8" fmla="*/ 26 w 242"/>
                  <a:gd name="T9" fmla="*/ 178 h 178"/>
                  <a:gd name="T10" fmla="*/ 216 w 242"/>
                  <a:gd name="T11" fmla="*/ 178 h 178"/>
                  <a:gd name="T12" fmla="*/ 242 w 242"/>
                  <a:gd name="T13" fmla="*/ 152 h 178"/>
                  <a:gd name="T14" fmla="*/ 242 w 242"/>
                  <a:gd name="T15" fmla="*/ 27 h 178"/>
                  <a:gd name="T16" fmla="*/ 216 w 242"/>
                  <a:gd name="T17" fmla="*/ 0 h 178"/>
                  <a:gd name="T18" fmla="*/ 232 w 242"/>
                  <a:gd name="T19" fmla="*/ 152 h 178"/>
                  <a:gd name="T20" fmla="*/ 216 w 242"/>
                  <a:gd name="T21" fmla="*/ 168 h 178"/>
                  <a:gd name="T22" fmla="*/ 26 w 242"/>
                  <a:gd name="T23" fmla="*/ 168 h 178"/>
                  <a:gd name="T24" fmla="*/ 10 w 242"/>
                  <a:gd name="T25" fmla="*/ 152 h 178"/>
                  <a:gd name="T26" fmla="*/ 10 w 242"/>
                  <a:gd name="T27" fmla="*/ 27 h 178"/>
                  <a:gd name="T28" fmla="*/ 26 w 242"/>
                  <a:gd name="T29" fmla="*/ 10 h 178"/>
                  <a:gd name="T30" fmla="*/ 216 w 242"/>
                  <a:gd name="T31" fmla="*/ 10 h 178"/>
                  <a:gd name="T32" fmla="*/ 232 w 242"/>
                  <a:gd name="T33" fmla="*/ 27 h 178"/>
                  <a:gd name="T34" fmla="*/ 232 w 242"/>
                  <a:gd name="T35" fmla="*/ 1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78">
                    <a:moveTo>
                      <a:pt x="216" y="0"/>
                    </a:moveTo>
                    <a:cubicBezTo>
                      <a:pt x="26" y="0"/>
                      <a:pt x="26" y="0"/>
                      <a:pt x="26" y="0"/>
                    </a:cubicBezTo>
                    <a:cubicBezTo>
                      <a:pt x="12" y="0"/>
                      <a:pt x="0" y="12"/>
                      <a:pt x="0" y="27"/>
                    </a:cubicBezTo>
                    <a:cubicBezTo>
                      <a:pt x="0" y="152"/>
                      <a:pt x="0" y="152"/>
                      <a:pt x="0" y="152"/>
                    </a:cubicBezTo>
                    <a:cubicBezTo>
                      <a:pt x="0" y="166"/>
                      <a:pt x="12" y="178"/>
                      <a:pt x="26" y="178"/>
                    </a:cubicBezTo>
                    <a:cubicBezTo>
                      <a:pt x="216" y="178"/>
                      <a:pt x="216" y="178"/>
                      <a:pt x="216" y="178"/>
                    </a:cubicBezTo>
                    <a:cubicBezTo>
                      <a:pt x="230" y="178"/>
                      <a:pt x="242" y="166"/>
                      <a:pt x="242" y="152"/>
                    </a:cubicBezTo>
                    <a:cubicBezTo>
                      <a:pt x="242" y="27"/>
                      <a:pt x="242" y="27"/>
                      <a:pt x="242" y="27"/>
                    </a:cubicBezTo>
                    <a:cubicBezTo>
                      <a:pt x="242" y="12"/>
                      <a:pt x="230" y="0"/>
                      <a:pt x="216" y="0"/>
                    </a:cubicBezTo>
                    <a:close/>
                    <a:moveTo>
                      <a:pt x="232" y="152"/>
                    </a:moveTo>
                    <a:cubicBezTo>
                      <a:pt x="232" y="161"/>
                      <a:pt x="225" y="168"/>
                      <a:pt x="216" y="168"/>
                    </a:cubicBezTo>
                    <a:cubicBezTo>
                      <a:pt x="26" y="168"/>
                      <a:pt x="26" y="168"/>
                      <a:pt x="26" y="168"/>
                    </a:cubicBezTo>
                    <a:cubicBezTo>
                      <a:pt x="17" y="168"/>
                      <a:pt x="10" y="161"/>
                      <a:pt x="10" y="152"/>
                    </a:cubicBezTo>
                    <a:cubicBezTo>
                      <a:pt x="10" y="27"/>
                      <a:pt x="10" y="27"/>
                      <a:pt x="10" y="27"/>
                    </a:cubicBezTo>
                    <a:cubicBezTo>
                      <a:pt x="10" y="18"/>
                      <a:pt x="17" y="10"/>
                      <a:pt x="26" y="10"/>
                    </a:cubicBezTo>
                    <a:cubicBezTo>
                      <a:pt x="216" y="10"/>
                      <a:pt x="216" y="10"/>
                      <a:pt x="216" y="10"/>
                    </a:cubicBezTo>
                    <a:cubicBezTo>
                      <a:pt x="225" y="10"/>
                      <a:pt x="232" y="18"/>
                      <a:pt x="232" y="27"/>
                    </a:cubicBezTo>
                    <a:lnTo>
                      <a:pt x="232" y="1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30" name="Freeform 256">
                <a:extLst>
                  <a:ext uri="{FF2B5EF4-FFF2-40B4-BE49-F238E27FC236}">
                    <a16:creationId xmlns:a16="http://schemas.microsoft.com/office/drawing/2014/main" id="{B4CC2D5F-5BEF-4D04-94B6-08F002C12579}"/>
                  </a:ext>
                </a:extLst>
              </p:cNvPr>
              <p:cNvSpPr>
                <a:spLocks/>
              </p:cNvSpPr>
              <p:nvPr/>
            </p:nvSpPr>
            <p:spPr bwMode="auto">
              <a:xfrm>
                <a:off x="5114925" y="2771775"/>
                <a:ext cx="192087" cy="73025"/>
              </a:xfrm>
              <a:custGeom>
                <a:avLst/>
                <a:gdLst>
                  <a:gd name="T0" fmla="*/ 5 w 94"/>
                  <a:gd name="T1" fmla="*/ 36 h 36"/>
                  <a:gd name="T2" fmla="*/ 10 w 94"/>
                  <a:gd name="T3" fmla="*/ 31 h 36"/>
                  <a:gd name="T4" fmla="*/ 10 w 94"/>
                  <a:gd name="T5" fmla="*/ 26 h 36"/>
                  <a:gd name="T6" fmla="*/ 26 w 94"/>
                  <a:gd name="T7" fmla="*/ 9 h 36"/>
                  <a:gd name="T8" fmla="*/ 68 w 94"/>
                  <a:gd name="T9" fmla="*/ 9 h 36"/>
                  <a:gd name="T10" fmla="*/ 84 w 94"/>
                  <a:gd name="T11" fmla="*/ 26 h 36"/>
                  <a:gd name="T12" fmla="*/ 84 w 94"/>
                  <a:gd name="T13" fmla="*/ 31 h 36"/>
                  <a:gd name="T14" fmla="*/ 89 w 94"/>
                  <a:gd name="T15" fmla="*/ 36 h 36"/>
                  <a:gd name="T16" fmla="*/ 94 w 94"/>
                  <a:gd name="T17" fmla="*/ 31 h 36"/>
                  <a:gd name="T18" fmla="*/ 94 w 94"/>
                  <a:gd name="T19" fmla="*/ 26 h 36"/>
                  <a:gd name="T20" fmla="*/ 68 w 94"/>
                  <a:gd name="T21" fmla="*/ 0 h 36"/>
                  <a:gd name="T22" fmla="*/ 26 w 94"/>
                  <a:gd name="T23" fmla="*/ 0 h 36"/>
                  <a:gd name="T24" fmla="*/ 0 w 94"/>
                  <a:gd name="T25" fmla="*/ 26 h 36"/>
                  <a:gd name="T26" fmla="*/ 0 w 94"/>
                  <a:gd name="T27" fmla="*/ 31 h 36"/>
                  <a:gd name="T28" fmla="*/ 5 w 94"/>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36">
                    <a:moveTo>
                      <a:pt x="5" y="36"/>
                    </a:moveTo>
                    <a:cubicBezTo>
                      <a:pt x="8" y="36"/>
                      <a:pt x="10" y="33"/>
                      <a:pt x="10" y="31"/>
                    </a:cubicBezTo>
                    <a:cubicBezTo>
                      <a:pt x="10" y="26"/>
                      <a:pt x="10" y="26"/>
                      <a:pt x="10" y="26"/>
                    </a:cubicBezTo>
                    <a:cubicBezTo>
                      <a:pt x="10" y="17"/>
                      <a:pt x="17" y="9"/>
                      <a:pt x="26" y="9"/>
                    </a:cubicBezTo>
                    <a:cubicBezTo>
                      <a:pt x="68" y="9"/>
                      <a:pt x="68" y="9"/>
                      <a:pt x="68" y="9"/>
                    </a:cubicBezTo>
                    <a:cubicBezTo>
                      <a:pt x="77" y="9"/>
                      <a:pt x="84" y="17"/>
                      <a:pt x="84" y="26"/>
                    </a:cubicBezTo>
                    <a:cubicBezTo>
                      <a:pt x="84" y="31"/>
                      <a:pt x="84" y="31"/>
                      <a:pt x="84" y="31"/>
                    </a:cubicBezTo>
                    <a:cubicBezTo>
                      <a:pt x="84" y="33"/>
                      <a:pt x="87" y="36"/>
                      <a:pt x="89" y="36"/>
                    </a:cubicBezTo>
                    <a:cubicBezTo>
                      <a:pt x="92" y="36"/>
                      <a:pt x="94" y="33"/>
                      <a:pt x="94" y="31"/>
                    </a:cubicBezTo>
                    <a:cubicBezTo>
                      <a:pt x="94" y="26"/>
                      <a:pt x="94" y="26"/>
                      <a:pt x="94" y="26"/>
                    </a:cubicBezTo>
                    <a:cubicBezTo>
                      <a:pt x="94" y="11"/>
                      <a:pt x="83" y="0"/>
                      <a:pt x="68" y="0"/>
                    </a:cubicBezTo>
                    <a:cubicBezTo>
                      <a:pt x="26" y="0"/>
                      <a:pt x="26" y="0"/>
                      <a:pt x="26" y="0"/>
                    </a:cubicBezTo>
                    <a:cubicBezTo>
                      <a:pt x="12" y="0"/>
                      <a:pt x="0" y="11"/>
                      <a:pt x="0" y="26"/>
                    </a:cubicBezTo>
                    <a:cubicBezTo>
                      <a:pt x="0" y="31"/>
                      <a:pt x="0" y="31"/>
                      <a:pt x="0" y="31"/>
                    </a:cubicBezTo>
                    <a:cubicBezTo>
                      <a:pt x="0" y="33"/>
                      <a:pt x="2" y="36"/>
                      <a:pt x="5" y="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grpSp>
      </p:grpSp>
      <p:grpSp>
        <p:nvGrpSpPr>
          <p:cNvPr id="33" name="Group 32">
            <a:extLst>
              <a:ext uri="{FF2B5EF4-FFF2-40B4-BE49-F238E27FC236}">
                <a16:creationId xmlns:a16="http://schemas.microsoft.com/office/drawing/2014/main" id="{E7E76CD4-C411-470E-8601-AA8598C316DF}"/>
              </a:ext>
              <a:ext uri="{C183D7F6-B498-43B3-948B-1728B52AA6E4}">
                <adec:decorative xmlns:adec="http://schemas.microsoft.com/office/drawing/2017/decorative" val="1"/>
              </a:ext>
            </a:extLst>
          </p:cNvPr>
          <p:cNvGrpSpPr/>
          <p:nvPr/>
        </p:nvGrpSpPr>
        <p:grpSpPr>
          <a:xfrm>
            <a:off x="406572" y="4148986"/>
            <a:ext cx="5009913" cy="1197303"/>
            <a:chOff x="614609" y="4850932"/>
            <a:chExt cx="5009913" cy="1197303"/>
          </a:xfrm>
        </p:grpSpPr>
        <p:sp>
          <p:nvSpPr>
            <p:cNvPr id="34" name="Rectangle 33">
              <a:extLst>
                <a:ext uri="{FF2B5EF4-FFF2-40B4-BE49-F238E27FC236}">
                  <a16:creationId xmlns:a16="http://schemas.microsoft.com/office/drawing/2014/main" id="{7C202F55-0DE2-4F8B-A70F-5052F8DCB434}"/>
                </a:ext>
              </a:extLst>
            </p:cNvPr>
            <p:cNvSpPr/>
            <p:nvPr/>
          </p:nvSpPr>
          <p:spPr>
            <a:xfrm>
              <a:off x="1350355" y="4850932"/>
              <a:ext cx="3017439"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7405E"/>
                  </a:solidFill>
                  <a:effectLst/>
                  <a:uLnTx/>
                  <a:uFillTx/>
                  <a:latin typeface="Calibri"/>
                  <a:ea typeface="+mn-ea"/>
                  <a:cs typeface="Arial" panose="020B0604020202020204" pitchFamily="34" charset="0"/>
                </a:rPr>
                <a:t>OCIO/Technology Teams</a:t>
              </a:r>
            </a:p>
          </p:txBody>
        </p:sp>
        <p:grpSp>
          <p:nvGrpSpPr>
            <p:cNvPr id="35" name="Group 34">
              <a:extLst>
                <a:ext uri="{FF2B5EF4-FFF2-40B4-BE49-F238E27FC236}">
                  <a16:creationId xmlns:a16="http://schemas.microsoft.com/office/drawing/2014/main" id="{0830CC08-AC47-4E8B-A9DE-57E83F2B1308}"/>
                </a:ext>
              </a:extLst>
            </p:cNvPr>
            <p:cNvGrpSpPr/>
            <p:nvPr/>
          </p:nvGrpSpPr>
          <p:grpSpPr>
            <a:xfrm>
              <a:off x="1304595" y="5217238"/>
              <a:ext cx="4319927" cy="830997"/>
              <a:chOff x="4757253" y="1545233"/>
              <a:chExt cx="3372272" cy="1735151"/>
            </a:xfrm>
          </p:grpSpPr>
          <p:sp>
            <p:nvSpPr>
              <p:cNvPr id="46" name="Rectangle 45">
                <a:extLst>
                  <a:ext uri="{FF2B5EF4-FFF2-40B4-BE49-F238E27FC236}">
                    <a16:creationId xmlns:a16="http://schemas.microsoft.com/office/drawing/2014/main" id="{ADC3ECD0-FE46-40D3-AC3D-4F6567222917}"/>
                  </a:ext>
                </a:extLst>
              </p:cNvPr>
              <p:cNvSpPr/>
              <p:nvPr/>
            </p:nvSpPr>
            <p:spPr>
              <a:xfrm>
                <a:off x="4758379" y="1545233"/>
                <a:ext cx="3298141" cy="173515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Practitioners who understand, maintain, and deploy agency technology systems and experts to help assess emerging technologies.</a:t>
                </a:r>
              </a:p>
            </p:txBody>
          </p:sp>
          <p:cxnSp>
            <p:nvCxnSpPr>
              <p:cNvPr id="47" name="Straight Connector 46">
                <a:extLst>
                  <a:ext uri="{FF2B5EF4-FFF2-40B4-BE49-F238E27FC236}">
                    <a16:creationId xmlns:a16="http://schemas.microsoft.com/office/drawing/2014/main" id="{91215E25-70A3-4150-90C0-083B345CE458}"/>
                  </a:ext>
                </a:extLst>
              </p:cNvPr>
              <p:cNvCxnSpPr>
                <a:cxnSpLocks/>
              </p:cNvCxnSpPr>
              <p:nvPr/>
            </p:nvCxnSpPr>
            <p:spPr>
              <a:xfrm flipH="1">
                <a:off x="4757253"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FA182292-AE3A-4C28-976C-51214E6DAD66}"/>
                </a:ext>
              </a:extLst>
            </p:cNvPr>
            <p:cNvGrpSpPr/>
            <p:nvPr/>
          </p:nvGrpSpPr>
          <p:grpSpPr>
            <a:xfrm>
              <a:off x="614609" y="5107351"/>
              <a:ext cx="425149" cy="339684"/>
              <a:chOff x="3235325" y="5243513"/>
              <a:chExt cx="563563" cy="495300"/>
            </a:xfrm>
            <a:solidFill>
              <a:schemeClr val="bg1"/>
            </a:solidFill>
          </p:grpSpPr>
          <p:sp>
            <p:nvSpPr>
              <p:cNvPr id="40" name="Freeform 172">
                <a:extLst>
                  <a:ext uri="{FF2B5EF4-FFF2-40B4-BE49-F238E27FC236}">
                    <a16:creationId xmlns:a16="http://schemas.microsoft.com/office/drawing/2014/main" id="{9E6FB3A3-7A39-440E-9BA7-D97EA8EF2F45}"/>
                  </a:ext>
                </a:extLst>
              </p:cNvPr>
              <p:cNvSpPr>
                <a:spLocks noEditPoints="1"/>
              </p:cNvSpPr>
              <p:nvPr/>
            </p:nvSpPr>
            <p:spPr bwMode="auto">
              <a:xfrm>
                <a:off x="3235325" y="5243513"/>
                <a:ext cx="563563" cy="495300"/>
              </a:xfrm>
              <a:custGeom>
                <a:avLst/>
                <a:gdLst>
                  <a:gd name="T0" fmla="*/ 236 w 241"/>
                  <a:gd name="T1" fmla="*/ 0 h 212"/>
                  <a:gd name="T2" fmla="*/ 5 w 241"/>
                  <a:gd name="T3" fmla="*/ 0 h 212"/>
                  <a:gd name="T4" fmla="*/ 0 w 241"/>
                  <a:gd name="T5" fmla="*/ 5 h 212"/>
                  <a:gd name="T6" fmla="*/ 0 w 241"/>
                  <a:gd name="T7" fmla="*/ 62 h 212"/>
                  <a:gd name="T8" fmla="*/ 0 w 241"/>
                  <a:gd name="T9" fmla="*/ 207 h 212"/>
                  <a:gd name="T10" fmla="*/ 5 w 241"/>
                  <a:gd name="T11" fmla="*/ 212 h 212"/>
                  <a:gd name="T12" fmla="*/ 236 w 241"/>
                  <a:gd name="T13" fmla="*/ 212 h 212"/>
                  <a:gd name="T14" fmla="*/ 241 w 241"/>
                  <a:gd name="T15" fmla="*/ 207 h 212"/>
                  <a:gd name="T16" fmla="*/ 241 w 241"/>
                  <a:gd name="T17" fmla="*/ 62 h 212"/>
                  <a:gd name="T18" fmla="*/ 241 w 241"/>
                  <a:gd name="T19" fmla="*/ 5 h 212"/>
                  <a:gd name="T20" fmla="*/ 236 w 241"/>
                  <a:gd name="T21" fmla="*/ 0 h 212"/>
                  <a:gd name="T22" fmla="*/ 10 w 241"/>
                  <a:gd name="T23" fmla="*/ 10 h 212"/>
                  <a:gd name="T24" fmla="*/ 231 w 241"/>
                  <a:gd name="T25" fmla="*/ 10 h 212"/>
                  <a:gd name="T26" fmla="*/ 231 w 241"/>
                  <a:gd name="T27" fmla="*/ 58 h 212"/>
                  <a:gd name="T28" fmla="*/ 10 w 241"/>
                  <a:gd name="T29" fmla="*/ 58 h 212"/>
                  <a:gd name="T30" fmla="*/ 10 w 241"/>
                  <a:gd name="T31" fmla="*/ 10 h 212"/>
                  <a:gd name="T32" fmla="*/ 10 w 241"/>
                  <a:gd name="T33" fmla="*/ 203 h 212"/>
                  <a:gd name="T34" fmla="*/ 10 w 241"/>
                  <a:gd name="T35" fmla="*/ 67 h 212"/>
                  <a:gd name="T36" fmla="*/ 231 w 241"/>
                  <a:gd name="T37" fmla="*/ 67 h 212"/>
                  <a:gd name="T38" fmla="*/ 231 w 241"/>
                  <a:gd name="T39" fmla="*/ 203 h 212"/>
                  <a:gd name="T40" fmla="*/ 10 w 241"/>
                  <a:gd name="T41" fmla="*/ 20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12">
                    <a:moveTo>
                      <a:pt x="236" y="0"/>
                    </a:moveTo>
                    <a:cubicBezTo>
                      <a:pt x="5" y="0"/>
                      <a:pt x="5" y="0"/>
                      <a:pt x="5" y="0"/>
                    </a:cubicBezTo>
                    <a:cubicBezTo>
                      <a:pt x="2" y="0"/>
                      <a:pt x="0" y="3"/>
                      <a:pt x="0" y="5"/>
                    </a:cubicBezTo>
                    <a:cubicBezTo>
                      <a:pt x="0" y="62"/>
                      <a:pt x="0" y="62"/>
                      <a:pt x="0" y="62"/>
                    </a:cubicBezTo>
                    <a:cubicBezTo>
                      <a:pt x="0" y="207"/>
                      <a:pt x="0" y="207"/>
                      <a:pt x="0" y="207"/>
                    </a:cubicBezTo>
                    <a:cubicBezTo>
                      <a:pt x="0" y="210"/>
                      <a:pt x="2" y="212"/>
                      <a:pt x="5" y="212"/>
                    </a:cubicBezTo>
                    <a:cubicBezTo>
                      <a:pt x="236" y="212"/>
                      <a:pt x="236" y="212"/>
                      <a:pt x="236" y="212"/>
                    </a:cubicBezTo>
                    <a:cubicBezTo>
                      <a:pt x="239" y="212"/>
                      <a:pt x="241" y="210"/>
                      <a:pt x="241" y="207"/>
                    </a:cubicBezTo>
                    <a:cubicBezTo>
                      <a:pt x="241" y="62"/>
                      <a:pt x="241" y="62"/>
                      <a:pt x="241" y="62"/>
                    </a:cubicBezTo>
                    <a:cubicBezTo>
                      <a:pt x="241" y="5"/>
                      <a:pt x="241" y="5"/>
                      <a:pt x="241" y="5"/>
                    </a:cubicBezTo>
                    <a:cubicBezTo>
                      <a:pt x="241" y="3"/>
                      <a:pt x="239" y="0"/>
                      <a:pt x="236" y="0"/>
                    </a:cubicBezTo>
                    <a:close/>
                    <a:moveTo>
                      <a:pt x="10" y="10"/>
                    </a:moveTo>
                    <a:cubicBezTo>
                      <a:pt x="231" y="10"/>
                      <a:pt x="231" y="10"/>
                      <a:pt x="231" y="10"/>
                    </a:cubicBezTo>
                    <a:cubicBezTo>
                      <a:pt x="231" y="58"/>
                      <a:pt x="231" y="58"/>
                      <a:pt x="231" y="58"/>
                    </a:cubicBezTo>
                    <a:cubicBezTo>
                      <a:pt x="10" y="58"/>
                      <a:pt x="10" y="58"/>
                      <a:pt x="10" y="58"/>
                    </a:cubicBezTo>
                    <a:lnTo>
                      <a:pt x="10" y="10"/>
                    </a:lnTo>
                    <a:close/>
                    <a:moveTo>
                      <a:pt x="10" y="203"/>
                    </a:moveTo>
                    <a:cubicBezTo>
                      <a:pt x="10" y="67"/>
                      <a:pt x="10" y="67"/>
                      <a:pt x="10" y="67"/>
                    </a:cubicBezTo>
                    <a:cubicBezTo>
                      <a:pt x="231" y="67"/>
                      <a:pt x="231" y="67"/>
                      <a:pt x="231" y="67"/>
                    </a:cubicBezTo>
                    <a:cubicBezTo>
                      <a:pt x="231" y="203"/>
                      <a:pt x="231" y="203"/>
                      <a:pt x="231" y="203"/>
                    </a:cubicBezTo>
                    <a:lnTo>
                      <a:pt x="10" y="2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41" name="Freeform 173">
                <a:extLst>
                  <a:ext uri="{FF2B5EF4-FFF2-40B4-BE49-F238E27FC236}">
                    <a16:creationId xmlns:a16="http://schemas.microsoft.com/office/drawing/2014/main" id="{59BAA441-EBFB-47E6-B2C6-278F19E1BE82}"/>
                  </a:ext>
                </a:extLst>
              </p:cNvPr>
              <p:cNvSpPr>
                <a:spLocks/>
              </p:cNvSpPr>
              <p:nvPr/>
            </p:nvSpPr>
            <p:spPr bwMode="auto">
              <a:xfrm>
                <a:off x="3457575" y="5334000"/>
                <a:ext cx="79375" cy="23812"/>
              </a:xfrm>
              <a:custGeom>
                <a:avLst/>
                <a:gdLst>
                  <a:gd name="T0" fmla="*/ 29 w 34"/>
                  <a:gd name="T1" fmla="*/ 0 h 10"/>
                  <a:gd name="T2" fmla="*/ 5 w 34"/>
                  <a:gd name="T3" fmla="*/ 0 h 10"/>
                  <a:gd name="T4" fmla="*/ 0 w 34"/>
                  <a:gd name="T5" fmla="*/ 5 h 10"/>
                  <a:gd name="T6" fmla="*/ 5 w 34"/>
                  <a:gd name="T7" fmla="*/ 10 h 10"/>
                  <a:gd name="T8" fmla="*/ 29 w 34"/>
                  <a:gd name="T9" fmla="*/ 10 h 10"/>
                  <a:gd name="T10" fmla="*/ 34 w 34"/>
                  <a:gd name="T11" fmla="*/ 5 h 10"/>
                  <a:gd name="T12" fmla="*/ 29 w 3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4" h="10">
                    <a:moveTo>
                      <a:pt x="29" y="0"/>
                    </a:moveTo>
                    <a:cubicBezTo>
                      <a:pt x="5" y="0"/>
                      <a:pt x="5" y="0"/>
                      <a:pt x="5" y="0"/>
                    </a:cubicBezTo>
                    <a:cubicBezTo>
                      <a:pt x="2" y="0"/>
                      <a:pt x="0" y="3"/>
                      <a:pt x="0" y="5"/>
                    </a:cubicBezTo>
                    <a:cubicBezTo>
                      <a:pt x="0" y="8"/>
                      <a:pt x="2" y="10"/>
                      <a:pt x="5" y="10"/>
                    </a:cubicBezTo>
                    <a:cubicBezTo>
                      <a:pt x="29" y="10"/>
                      <a:pt x="29" y="10"/>
                      <a:pt x="29" y="10"/>
                    </a:cubicBezTo>
                    <a:cubicBezTo>
                      <a:pt x="32" y="10"/>
                      <a:pt x="34" y="8"/>
                      <a:pt x="34" y="5"/>
                    </a:cubicBezTo>
                    <a:cubicBezTo>
                      <a:pt x="34" y="3"/>
                      <a:pt x="32" y="0"/>
                      <a:pt x="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42" name="Freeform 174">
                <a:extLst>
                  <a:ext uri="{FF2B5EF4-FFF2-40B4-BE49-F238E27FC236}">
                    <a16:creationId xmlns:a16="http://schemas.microsoft.com/office/drawing/2014/main" id="{FD9724DD-A093-48E1-B3A5-648FEC491468}"/>
                  </a:ext>
                </a:extLst>
              </p:cNvPr>
              <p:cNvSpPr>
                <a:spLocks/>
              </p:cNvSpPr>
              <p:nvPr/>
            </p:nvSpPr>
            <p:spPr bwMode="auto">
              <a:xfrm>
                <a:off x="3670300" y="5286375"/>
                <a:ext cx="73025" cy="71437"/>
              </a:xfrm>
              <a:custGeom>
                <a:avLst/>
                <a:gdLst>
                  <a:gd name="T0" fmla="*/ 30 w 31"/>
                  <a:gd name="T1" fmla="*/ 2 h 31"/>
                  <a:gd name="T2" fmla="*/ 23 w 31"/>
                  <a:gd name="T3" fmla="*/ 2 h 31"/>
                  <a:gd name="T4" fmla="*/ 16 w 31"/>
                  <a:gd name="T5" fmla="*/ 9 h 31"/>
                  <a:gd name="T6" fmla="*/ 9 w 31"/>
                  <a:gd name="T7" fmla="*/ 2 h 31"/>
                  <a:gd name="T8" fmla="*/ 2 w 31"/>
                  <a:gd name="T9" fmla="*/ 2 h 31"/>
                  <a:gd name="T10" fmla="*/ 2 w 31"/>
                  <a:gd name="T11" fmla="*/ 9 h 31"/>
                  <a:gd name="T12" fmla="*/ 9 w 31"/>
                  <a:gd name="T13" fmla="*/ 16 h 31"/>
                  <a:gd name="T14" fmla="*/ 2 w 31"/>
                  <a:gd name="T15" fmla="*/ 23 h 31"/>
                  <a:gd name="T16" fmla="*/ 2 w 31"/>
                  <a:gd name="T17" fmla="*/ 30 h 31"/>
                  <a:gd name="T18" fmla="*/ 5 w 31"/>
                  <a:gd name="T19" fmla="*/ 31 h 31"/>
                  <a:gd name="T20" fmla="*/ 9 w 31"/>
                  <a:gd name="T21" fmla="*/ 30 h 31"/>
                  <a:gd name="T22" fmla="*/ 16 w 31"/>
                  <a:gd name="T23" fmla="*/ 23 h 31"/>
                  <a:gd name="T24" fmla="*/ 23 w 31"/>
                  <a:gd name="T25" fmla="*/ 30 h 31"/>
                  <a:gd name="T26" fmla="*/ 26 w 31"/>
                  <a:gd name="T27" fmla="*/ 31 h 31"/>
                  <a:gd name="T28" fmla="*/ 30 w 31"/>
                  <a:gd name="T29" fmla="*/ 30 h 31"/>
                  <a:gd name="T30" fmla="*/ 30 w 31"/>
                  <a:gd name="T31" fmla="*/ 23 h 31"/>
                  <a:gd name="T32" fmla="*/ 23 w 31"/>
                  <a:gd name="T33" fmla="*/ 16 h 31"/>
                  <a:gd name="T34" fmla="*/ 30 w 31"/>
                  <a:gd name="T35" fmla="*/ 9 h 31"/>
                  <a:gd name="T36" fmla="*/ 30 w 31"/>
                  <a:gd name="T3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30" y="2"/>
                    </a:moveTo>
                    <a:cubicBezTo>
                      <a:pt x="28" y="0"/>
                      <a:pt x="25" y="0"/>
                      <a:pt x="23" y="2"/>
                    </a:cubicBezTo>
                    <a:cubicBezTo>
                      <a:pt x="16" y="9"/>
                      <a:pt x="16" y="9"/>
                      <a:pt x="16" y="9"/>
                    </a:cubicBezTo>
                    <a:cubicBezTo>
                      <a:pt x="9" y="2"/>
                      <a:pt x="9" y="2"/>
                      <a:pt x="9" y="2"/>
                    </a:cubicBezTo>
                    <a:cubicBezTo>
                      <a:pt x="7" y="0"/>
                      <a:pt x="4" y="0"/>
                      <a:pt x="2" y="2"/>
                    </a:cubicBezTo>
                    <a:cubicBezTo>
                      <a:pt x="0" y="4"/>
                      <a:pt x="0" y="7"/>
                      <a:pt x="2" y="9"/>
                    </a:cubicBezTo>
                    <a:cubicBezTo>
                      <a:pt x="9" y="16"/>
                      <a:pt x="9" y="16"/>
                      <a:pt x="9" y="16"/>
                    </a:cubicBezTo>
                    <a:cubicBezTo>
                      <a:pt x="2" y="23"/>
                      <a:pt x="2" y="23"/>
                      <a:pt x="2" y="23"/>
                    </a:cubicBezTo>
                    <a:cubicBezTo>
                      <a:pt x="0" y="25"/>
                      <a:pt x="0" y="28"/>
                      <a:pt x="2" y="30"/>
                    </a:cubicBezTo>
                    <a:cubicBezTo>
                      <a:pt x="3" y="31"/>
                      <a:pt x="4" y="31"/>
                      <a:pt x="5" y="31"/>
                    </a:cubicBezTo>
                    <a:cubicBezTo>
                      <a:pt x="7" y="31"/>
                      <a:pt x="8" y="31"/>
                      <a:pt x="9" y="30"/>
                    </a:cubicBezTo>
                    <a:cubicBezTo>
                      <a:pt x="16" y="23"/>
                      <a:pt x="16" y="23"/>
                      <a:pt x="16" y="23"/>
                    </a:cubicBezTo>
                    <a:cubicBezTo>
                      <a:pt x="23" y="30"/>
                      <a:pt x="23" y="30"/>
                      <a:pt x="23" y="30"/>
                    </a:cubicBezTo>
                    <a:cubicBezTo>
                      <a:pt x="24" y="31"/>
                      <a:pt x="25" y="31"/>
                      <a:pt x="26" y="31"/>
                    </a:cubicBezTo>
                    <a:cubicBezTo>
                      <a:pt x="27" y="31"/>
                      <a:pt x="29" y="31"/>
                      <a:pt x="30" y="30"/>
                    </a:cubicBezTo>
                    <a:cubicBezTo>
                      <a:pt x="31" y="28"/>
                      <a:pt x="31" y="25"/>
                      <a:pt x="30" y="23"/>
                    </a:cubicBezTo>
                    <a:cubicBezTo>
                      <a:pt x="23" y="16"/>
                      <a:pt x="23" y="16"/>
                      <a:pt x="23" y="16"/>
                    </a:cubicBezTo>
                    <a:cubicBezTo>
                      <a:pt x="30" y="9"/>
                      <a:pt x="30" y="9"/>
                      <a:pt x="30" y="9"/>
                    </a:cubicBezTo>
                    <a:cubicBezTo>
                      <a:pt x="31" y="7"/>
                      <a:pt x="31" y="4"/>
                      <a:pt x="30"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43" name="Freeform 175">
                <a:extLst>
                  <a:ext uri="{FF2B5EF4-FFF2-40B4-BE49-F238E27FC236}">
                    <a16:creationId xmlns:a16="http://schemas.microsoft.com/office/drawing/2014/main" id="{A19F9DFB-B35A-46B8-8187-A21F7D7C9EEC}"/>
                  </a:ext>
                </a:extLst>
              </p:cNvPr>
              <p:cNvSpPr>
                <a:spLocks noEditPoints="1"/>
              </p:cNvSpPr>
              <p:nvPr/>
            </p:nvSpPr>
            <p:spPr bwMode="auto">
              <a:xfrm>
                <a:off x="3565525" y="5289550"/>
                <a:ext cx="71438" cy="68262"/>
              </a:xfrm>
              <a:custGeom>
                <a:avLst/>
                <a:gdLst>
                  <a:gd name="T0" fmla="*/ 26 w 31"/>
                  <a:gd name="T1" fmla="*/ 0 h 29"/>
                  <a:gd name="T2" fmla="*/ 4 w 31"/>
                  <a:gd name="T3" fmla="*/ 0 h 29"/>
                  <a:gd name="T4" fmla="*/ 0 w 31"/>
                  <a:gd name="T5" fmla="*/ 4 h 29"/>
                  <a:gd name="T6" fmla="*/ 0 w 31"/>
                  <a:gd name="T7" fmla="*/ 24 h 29"/>
                  <a:gd name="T8" fmla="*/ 4 w 31"/>
                  <a:gd name="T9" fmla="*/ 29 h 29"/>
                  <a:gd name="T10" fmla="*/ 26 w 31"/>
                  <a:gd name="T11" fmla="*/ 29 h 29"/>
                  <a:gd name="T12" fmla="*/ 31 w 31"/>
                  <a:gd name="T13" fmla="*/ 24 h 29"/>
                  <a:gd name="T14" fmla="*/ 31 w 31"/>
                  <a:gd name="T15" fmla="*/ 4 h 29"/>
                  <a:gd name="T16" fmla="*/ 26 w 31"/>
                  <a:gd name="T17" fmla="*/ 0 h 29"/>
                  <a:gd name="T18" fmla="*/ 21 w 31"/>
                  <a:gd name="T19" fmla="*/ 19 h 29"/>
                  <a:gd name="T20" fmla="*/ 9 w 31"/>
                  <a:gd name="T21" fmla="*/ 19 h 29"/>
                  <a:gd name="T22" fmla="*/ 9 w 31"/>
                  <a:gd name="T23" fmla="*/ 9 h 29"/>
                  <a:gd name="T24" fmla="*/ 21 w 31"/>
                  <a:gd name="T25" fmla="*/ 9 h 29"/>
                  <a:gd name="T26" fmla="*/ 21 w 31"/>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9">
                    <a:moveTo>
                      <a:pt x="26" y="0"/>
                    </a:moveTo>
                    <a:cubicBezTo>
                      <a:pt x="4" y="0"/>
                      <a:pt x="4" y="0"/>
                      <a:pt x="4" y="0"/>
                    </a:cubicBezTo>
                    <a:cubicBezTo>
                      <a:pt x="2" y="0"/>
                      <a:pt x="0" y="2"/>
                      <a:pt x="0" y="4"/>
                    </a:cubicBezTo>
                    <a:cubicBezTo>
                      <a:pt x="0" y="24"/>
                      <a:pt x="0" y="24"/>
                      <a:pt x="0" y="24"/>
                    </a:cubicBezTo>
                    <a:cubicBezTo>
                      <a:pt x="0" y="27"/>
                      <a:pt x="2" y="29"/>
                      <a:pt x="4" y="29"/>
                    </a:cubicBezTo>
                    <a:cubicBezTo>
                      <a:pt x="26" y="29"/>
                      <a:pt x="26" y="29"/>
                      <a:pt x="26" y="29"/>
                    </a:cubicBezTo>
                    <a:cubicBezTo>
                      <a:pt x="29" y="29"/>
                      <a:pt x="31" y="27"/>
                      <a:pt x="31" y="24"/>
                    </a:cubicBezTo>
                    <a:cubicBezTo>
                      <a:pt x="31" y="4"/>
                      <a:pt x="31" y="4"/>
                      <a:pt x="31" y="4"/>
                    </a:cubicBezTo>
                    <a:cubicBezTo>
                      <a:pt x="31" y="2"/>
                      <a:pt x="29" y="0"/>
                      <a:pt x="26" y="0"/>
                    </a:cubicBezTo>
                    <a:close/>
                    <a:moveTo>
                      <a:pt x="21" y="19"/>
                    </a:moveTo>
                    <a:cubicBezTo>
                      <a:pt x="9" y="19"/>
                      <a:pt x="9" y="19"/>
                      <a:pt x="9" y="19"/>
                    </a:cubicBezTo>
                    <a:cubicBezTo>
                      <a:pt x="9" y="9"/>
                      <a:pt x="9" y="9"/>
                      <a:pt x="9" y="9"/>
                    </a:cubicBezTo>
                    <a:cubicBezTo>
                      <a:pt x="21" y="9"/>
                      <a:pt x="21" y="9"/>
                      <a:pt x="21" y="9"/>
                    </a:cubicBezTo>
                    <a:lnTo>
                      <a:pt x="21"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44" name="Freeform 176">
                <a:extLst>
                  <a:ext uri="{FF2B5EF4-FFF2-40B4-BE49-F238E27FC236}">
                    <a16:creationId xmlns:a16="http://schemas.microsoft.com/office/drawing/2014/main" id="{CE44D9D0-DB69-4E2E-B7EE-F219AA325A26}"/>
                  </a:ext>
                </a:extLst>
              </p:cNvPr>
              <p:cNvSpPr>
                <a:spLocks noEditPoints="1"/>
              </p:cNvSpPr>
              <p:nvPr/>
            </p:nvSpPr>
            <p:spPr bwMode="auto">
              <a:xfrm>
                <a:off x="3471863" y="5514975"/>
                <a:ext cx="90488" cy="88900"/>
              </a:xfrm>
              <a:custGeom>
                <a:avLst/>
                <a:gdLst>
                  <a:gd name="T0" fmla="*/ 27 w 39"/>
                  <a:gd name="T1" fmla="*/ 1 h 38"/>
                  <a:gd name="T2" fmla="*/ 20 w 39"/>
                  <a:gd name="T3" fmla="*/ 0 h 38"/>
                  <a:gd name="T4" fmla="*/ 2 w 39"/>
                  <a:gd name="T5" fmla="*/ 11 h 38"/>
                  <a:gd name="T6" fmla="*/ 2 w 39"/>
                  <a:gd name="T7" fmla="*/ 26 h 38"/>
                  <a:gd name="T8" fmla="*/ 12 w 39"/>
                  <a:gd name="T9" fmla="*/ 36 h 38"/>
                  <a:gd name="T10" fmla="*/ 20 w 39"/>
                  <a:gd name="T11" fmla="*/ 38 h 38"/>
                  <a:gd name="T12" fmla="*/ 37 w 39"/>
                  <a:gd name="T13" fmla="*/ 26 h 38"/>
                  <a:gd name="T14" fmla="*/ 37 w 39"/>
                  <a:gd name="T15" fmla="*/ 11 h 38"/>
                  <a:gd name="T16" fmla="*/ 27 w 39"/>
                  <a:gd name="T17" fmla="*/ 1 h 38"/>
                  <a:gd name="T18" fmla="*/ 28 w 39"/>
                  <a:gd name="T19" fmla="*/ 22 h 38"/>
                  <a:gd name="T20" fmla="*/ 16 w 39"/>
                  <a:gd name="T21" fmla="*/ 27 h 38"/>
                  <a:gd name="T22" fmla="*/ 11 w 39"/>
                  <a:gd name="T23" fmla="*/ 22 h 38"/>
                  <a:gd name="T24" fmla="*/ 11 w 39"/>
                  <a:gd name="T25" fmla="*/ 15 h 38"/>
                  <a:gd name="T26" fmla="*/ 20 w 39"/>
                  <a:gd name="T27" fmla="*/ 9 h 38"/>
                  <a:gd name="T28" fmla="*/ 23 w 39"/>
                  <a:gd name="T29" fmla="*/ 10 h 38"/>
                  <a:gd name="T30" fmla="*/ 28 w 39"/>
                  <a:gd name="T31" fmla="*/ 15 h 38"/>
                  <a:gd name="T32" fmla="*/ 28 w 39"/>
                  <a:gd name="T33"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27" y="1"/>
                    </a:moveTo>
                    <a:cubicBezTo>
                      <a:pt x="24" y="0"/>
                      <a:pt x="22" y="0"/>
                      <a:pt x="20" y="0"/>
                    </a:cubicBezTo>
                    <a:cubicBezTo>
                      <a:pt x="12" y="0"/>
                      <a:pt x="5" y="4"/>
                      <a:pt x="2" y="11"/>
                    </a:cubicBezTo>
                    <a:cubicBezTo>
                      <a:pt x="0" y="16"/>
                      <a:pt x="0" y="21"/>
                      <a:pt x="2" y="26"/>
                    </a:cubicBezTo>
                    <a:cubicBezTo>
                      <a:pt x="4" y="31"/>
                      <a:pt x="8" y="34"/>
                      <a:pt x="12" y="36"/>
                    </a:cubicBezTo>
                    <a:cubicBezTo>
                      <a:pt x="15" y="37"/>
                      <a:pt x="17" y="38"/>
                      <a:pt x="20" y="38"/>
                    </a:cubicBezTo>
                    <a:cubicBezTo>
                      <a:pt x="27" y="38"/>
                      <a:pt x="34" y="33"/>
                      <a:pt x="37" y="26"/>
                    </a:cubicBezTo>
                    <a:cubicBezTo>
                      <a:pt x="39" y="21"/>
                      <a:pt x="39" y="16"/>
                      <a:pt x="37" y="11"/>
                    </a:cubicBezTo>
                    <a:cubicBezTo>
                      <a:pt x="35" y="7"/>
                      <a:pt x="31" y="3"/>
                      <a:pt x="27" y="1"/>
                    </a:cubicBezTo>
                    <a:close/>
                    <a:moveTo>
                      <a:pt x="28" y="22"/>
                    </a:moveTo>
                    <a:cubicBezTo>
                      <a:pt x="26" y="27"/>
                      <a:pt x="21" y="29"/>
                      <a:pt x="16" y="27"/>
                    </a:cubicBezTo>
                    <a:cubicBezTo>
                      <a:pt x="14" y="26"/>
                      <a:pt x="12" y="25"/>
                      <a:pt x="11" y="22"/>
                    </a:cubicBezTo>
                    <a:cubicBezTo>
                      <a:pt x="10" y="20"/>
                      <a:pt x="10" y="17"/>
                      <a:pt x="11" y="15"/>
                    </a:cubicBezTo>
                    <a:cubicBezTo>
                      <a:pt x="12" y="12"/>
                      <a:pt x="16" y="9"/>
                      <a:pt x="20" y="9"/>
                    </a:cubicBezTo>
                    <a:cubicBezTo>
                      <a:pt x="21" y="9"/>
                      <a:pt x="22" y="10"/>
                      <a:pt x="23" y="10"/>
                    </a:cubicBezTo>
                    <a:cubicBezTo>
                      <a:pt x="25" y="11"/>
                      <a:pt x="27" y="13"/>
                      <a:pt x="28" y="15"/>
                    </a:cubicBezTo>
                    <a:cubicBezTo>
                      <a:pt x="29" y="17"/>
                      <a:pt x="29" y="20"/>
                      <a:pt x="28"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45" name="Freeform 177">
                <a:extLst>
                  <a:ext uri="{FF2B5EF4-FFF2-40B4-BE49-F238E27FC236}">
                    <a16:creationId xmlns:a16="http://schemas.microsoft.com/office/drawing/2014/main" id="{257F763F-031C-4965-BFEE-2BCBB0F1FDB4}"/>
                  </a:ext>
                </a:extLst>
              </p:cNvPr>
              <p:cNvSpPr>
                <a:spLocks noEditPoints="1"/>
              </p:cNvSpPr>
              <p:nvPr/>
            </p:nvSpPr>
            <p:spPr bwMode="auto">
              <a:xfrm>
                <a:off x="3398838" y="5440363"/>
                <a:ext cx="236538" cy="234950"/>
              </a:xfrm>
              <a:custGeom>
                <a:avLst/>
                <a:gdLst>
                  <a:gd name="T0" fmla="*/ 90 w 101"/>
                  <a:gd name="T1" fmla="*/ 53 h 101"/>
                  <a:gd name="T2" fmla="*/ 99 w 101"/>
                  <a:gd name="T3" fmla="*/ 43 h 101"/>
                  <a:gd name="T4" fmla="*/ 95 w 101"/>
                  <a:gd name="T5" fmla="*/ 24 h 101"/>
                  <a:gd name="T6" fmla="*/ 80 w 101"/>
                  <a:gd name="T7" fmla="*/ 24 h 101"/>
                  <a:gd name="T8" fmla="*/ 79 w 101"/>
                  <a:gd name="T9" fmla="*/ 11 h 101"/>
                  <a:gd name="T10" fmla="*/ 70 w 101"/>
                  <a:gd name="T11" fmla="*/ 3 h 101"/>
                  <a:gd name="T12" fmla="*/ 58 w 101"/>
                  <a:gd name="T13" fmla="*/ 3 h 101"/>
                  <a:gd name="T14" fmla="*/ 48 w 101"/>
                  <a:gd name="T15" fmla="*/ 11 h 101"/>
                  <a:gd name="T16" fmla="*/ 37 w 101"/>
                  <a:gd name="T17" fmla="*/ 0 h 101"/>
                  <a:gd name="T18" fmla="*/ 30 w 101"/>
                  <a:gd name="T19" fmla="*/ 3 h 101"/>
                  <a:gd name="T20" fmla="*/ 22 w 101"/>
                  <a:gd name="T21" fmla="*/ 11 h 101"/>
                  <a:gd name="T22" fmla="*/ 20 w 101"/>
                  <a:gd name="T23" fmla="*/ 25 h 101"/>
                  <a:gd name="T24" fmla="*/ 6 w 101"/>
                  <a:gd name="T25" fmla="*/ 25 h 101"/>
                  <a:gd name="T26" fmla="*/ 2 w 101"/>
                  <a:gd name="T27" fmla="*/ 32 h 101"/>
                  <a:gd name="T28" fmla="*/ 2 w 101"/>
                  <a:gd name="T29" fmla="*/ 43 h 101"/>
                  <a:gd name="T30" fmla="*/ 11 w 101"/>
                  <a:gd name="T31" fmla="*/ 54 h 101"/>
                  <a:gd name="T32" fmla="*/ 0 w 101"/>
                  <a:gd name="T33" fmla="*/ 64 h 101"/>
                  <a:gd name="T34" fmla="*/ 3 w 101"/>
                  <a:gd name="T35" fmla="*/ 71 h 101"/>
                  <a:gd name="T36" fmla="*/ 11 w 101"/>
                  <a:gd name="T37" fmla="*/ 79 h 101"/>
                  <a:gd name="T38" fmla="*/ 25 w 101"/>
                  <a:gd name="T39" fmla="*/ 81 h 101"/>
                  <a:gd name="T40" fmla="*/ 24 w 101"/>
                  <a:gd name="T41" fmla="*/ 96 h 101"/>
                  <a:gd name="T42" fmla="*/ 38 w 101"/>
                  <a:gd name="T43" fmla="*/ 101 h 101"/>
                  <a:gd name="T44" fmla="*/ 43 w 101"/>
                  <a:gd name="T45" fmla="*/ 99 h 101"/>
                  <a:gd name="T46" fmla="*/ 54 w 101"/>
                  <a:gd name="T47" fmla="*/ 90 h 101"/>
                  <a:gd name="T48" fmla="*/ 64 w 101"/>
                  <a:gd name="T49" fmla="*/ 101 h 101"/>
                  <a:gd name="T50" fmla="*/ 79 w 101"/>
                  <a:gd name="T51" fmla="*/ 90 h 101"/>
                  <a:gd name="T52" fmla="*/ 81 w 101"/>
                  <a:gd name="T53" fmla="*/ 77 h 101"/>
                  <a:gd name="T54" fmla="*/ 95 w 101"/>
                  <a:gd name="T55" fmla="*/ 77 h 101"/>
                  <a:gd name="T56" fmla="*/ 101 w 101"/>
                  <a:gd name="T57" fmla="*/ 64 h 101"/>
                  <a:gd name="T58" fmla="*/ 90 w 101"/>
                  <a:gd name="T59" fmla="*/ 67 h 101"/>
                  <a:gd name="T60" fmla="*/ 80 w 101"/>
                  <a:gd name="T61" fmla="*/ 66 h 101"/>
                  <a:gd name="T62" fmla="*/ 68 w 101"/>
                  <a:gd name="T63" fmla="*/ 75 h 101"/>
                  <a:gd name="T64" fmla="*/ 69 w 101"/>
                  <a:gd name="T65" fmla="*/ 89 h 101"/>
                  <a:gd name="T66" fmla="*/ 60 w 101"/>
                  <a:gd name="T67" fmla="*/ 83 h 101"/>
                  <a:gd name="T68" fmla="*/ 46 w 101"/>
                  <a:gd name="T69" fmla="*/ 80 h 101"/>
                  <a:gd name="T70" fmla="*/ 37 w 101"/>
                  <a:gd name="T71" fmla="*/ 91 h 101"/>
                  <a:gd name="T72" fmla="*/ 33 w 101"/>
                  <a:gd name="T73" fmla="*/ 89 h 101"/>
                  <a:gd name="T74" fmla="*/ 33 w 101"/>
                  <a:gd name="T75" fmla="*/ 75 h 101"/>
                  <a:gd name="T76" fmla="*/ 21 w 101"/>
                  <a:gd name="T77" fmla="*/ 67 h 101"/>
                  <a:gd name="T78" fmla="*/ 12 w 101"/>
                  <a:gd name="T79" fmla="*/ 67 h 101"/>
                  <a:gd name="T80" fmla="*/ 11 w 101"/>
                  <a:gd name="T81" fmla="*/ 65 h 101"/>
                  <a:gd name="T82" fmla="*/ 21 w 101"/>
                  <a:gd name="T83" fmla="*/ 55 h 101"/>
                  <a:gd name="T84" fmla="*/ 18 w 101"/>
                  <a:gd name="T85" fmla="*/ 41 h 101"/>
                  <a:gd name="T86" fmla="*/ 11 w 101"/>
                  <a:gd name="T87" fmla="*/ 35 h 101"/>
                  <a:gd name="T88" fmla="*/ 12 w 101"/>
                  <a:gd name="T89" fmla="*/ 33 h 101"/>
                  <a:gd name="T90" fmla="*/ 26 w 101"/>
                  <a:gd name="T91" fmla="*/ 33 h 101"/>
                  <a:gd name="T92" fmla="*/ 35 w 101"/>
                  <a:gd name="T93" fmla="*/ 21 h 101"/>
                  <a:gd name="T94" fmla="*/ 34 w 101"/>
                  <a:gd name="T95" fmla="*/ 12 h 101"/>
                  <a:gd name="T96" fmla="*/ 36 w 101"/>
                  <a:gd name="T97" fmla="*/ 11 h 101"/>
                  <a:gd name="T98" fmla="*/ 46 w 101"/>
                  <a:gd name="T99" fmla="*/ 21 h 101"/>
                  <a:gd name="T100" fmla="*/ 60 w 101"/>
                  <a:gd name="T101" fmla="*/ 19 h 101"/>
                  <a:gd name="T102" fmla="*/ 67 w 101"/>
                  <a:gd name="T103" fmla="*/ 12 h 101"/>
                  <a:gd name="T104" fmla="*/ 66 w 101"/>
                  <a:gd name="T105" fmla="*/ 21 h 101"/>
                  <a:gd name="T106" fmla="*/ 75 w 101"/>
                  <a:gd name="T107" fmla="*/ 33 h 101"/>
                  <a:gd name="T108" fmla="*/ 89 w 101"/>
                  <a:gd name="T109" fmla="*/ 32 h 101"/>
                  <a:gd name="T110" fmla="*/ 83 w 101"/>
                  <a:gd name="T111" fmla="*/ 41 h 101"/>
                  <a:gd name="T112" fmla="*/ 80 w 101"/>
                  <a:gd name="T113" fmla="*/ 55 h 101"/>
                  <a:gd name="T114" fmla="*/ 90 w 101"/>
                  <a:gd name="T115"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101">
                    <a:moveTo>
                      <a:pt x="99" y="58"/>
                    </a:moveTo>
                    <a:cubicBezTo>
                      <a:pt x="90" y="53"/>
                      <a:pt x="90" y="53"/>
                      <a:pt x="90" y="53"/>
                    </a:cubicBezTo>
                    <a:cubicBezTo>
                      <a:pt x="90" y="51"/>
                      <a:pt x="90" y="50"/>
                      <a:pt x="90" y="48"/>
                    </a:cubicBezTo>
                    <a:cubicBezTo>
                      <a:pt x="99" y="43"/>
                      <a:pt x="99" y="43"/>
                      <a:pt x="99" y="43"/>
                    </a:cubicBezTo>
                    <a:cubicBezTo>
                      <a:pt x="100" y="42"/>
                      <a:pt x="101" y="39"/>
                      <a:pt x="101" y="37"/>
                    </a:cubicBezTo>
                    <a:cubicBezTo>
                      <a:pt x="100" y="33"/>
                      <a:pt x="98" y="28"/>
                      <a:pt x="95" y="24"/>
                    </a:cubicBezTo>
                    <a:cubicBezTo>
                      <a:pt x="94" y="22"/>
                      <a:pt x="92" y="21"/>
                      <a:pt x="90" y="22"/>
                    </a:cubicBezTo>
                    <a:cubicBezTo>
                      <a:pt x="80" y="24"/>
                      <a:pt x="80" y="24"/>
                      <a:pt x="80" y="24"/>
                    </a:cubicBezTo>
                    <a:cubicBezTo>
                      <a:pt x="79" y="23"/>
                      <a:pt x="78" y="22"/>
                      <a:pt x="76" y="21"/>
                    </a:cubicBezTo>
                    <a:cubicBezTo>
                      <a:pt x="79" y="11"/>
                      <a:pt x="79" y="11"/>
                      <a:pt x="79" y="11"/>
                    </a:cubicBezTo>
                    <a:cubicBezTo>
                      <a:pt x="80" y="9"/>
                      <a:pt x="79" y="7"/>
                      <a:pt x="77" y="6"/>
                    </a:cubicBezTo>
                    <a:cubicBezTo>
                      <a:pt x="75" y="5"/>
                      <a:pt x="72" y="3"/>
                      <a:pt x="70" y="3"/>
                    </a:cubicBezTo>
                    <a:cubicBezTo>
                      <a:pt x="68" y="2"/>
                      <a:pt x="66" y="1"/>
                      <a:pt x="63" y="0"/>
                    </a:cubicBezTo>
                    <a:cubicBezTo>
                      <a:pt x="61" y="0"/>
                      <a:pt x="59" y="1"/>
                      <a:pt x="58" y="3"/>
                    </a:cubicBezTo>
                    <a:cubicBezTo>
                      <a:pt x="53" y="11"/>
                      <a:pt x="53" y="11"/>
                      <a:pt x="53" y="11"/>
                    </a:cubicBezTo>
                    <a:cubicBezTo>
                      <a:pt x="51" y="11"/>
                      <a:pt x="49" y="11"/>
                      <a:pt x="48" y="11"/>
                    </a:cubicBezTo>
                    <a:cubicBezTo>
                      <a:pt x="43" y="3"/>
                      <a:pt x="43" y="3"/>
                      <a:pt x="43" y="3"/>
                    </a:cubicBezTo>
                    <a:cubicBezTo>
                      <a:pt x="42" y="1"/>
                      <a:pt x="39" y="0"/>
                      <a:pt x="37" y="0"/>
                    </a:cubicBezTo>
                    <a:cubicBezTo>
                      <a:pt x="35" y="1"/>
                      <a:pt x="33" y="2"/>
                      <a:pt x="31" y="3"/>
                    </a:cubicBezTo>
                    <a:cubicBezTo>
                      <a:pt x="30" y="3"/>
                      <a:pt x="30" y="3"/>
                      <a:pt x="30" y="3"/>
                    </a:cubicBezTo>
                    <a:cubicBezTo>
                      <a:pt x="28" y="4"/>
                      <a:pt x="26" y="5"/>
                      <a:pt x="24" y="6"/>
                    </a:cubicBezTo>
                    <a:cubicBezTo>
                      <a:pt x="22" y="7"/>
                      <a:pt x="21" y="9"/>
                      <a:pt x="22" y="11"/>
                    </a:cubicBezTo>
                    <a:cubicBezTo>
                      <a:pt x="24" y="21"/>
                      <a:pt x="24" y="21"/>
                      <a:pt x="24" y="21"/>
                    </a:cubicBezTo>
                    <a:cubicBezTo>
                      <a:pt x="23" y="22"/>
                      <a:pt x="22" y="23"/>
                      <a:pt x="20" y="25"/>
                    </a:cubicBezTo>
                    <a:cubicBezTo>
                      <a:pt x="11" y="22"/>
                      <a:pt x="11" y="22"/>
                      <a:pt x="11" y="22"/>
                    </a:cubicBezTo>
                    <a:cubicBezTo>
                      <a:pt x="9" y="22"/>
                      <a:pt x="7" y="23"/>
                      <a:pt x="6" y="25"/>
                    </a:cubicBezTo>
                    <a:cubicBezTo>
                      <a:pt x="5" y="26"/>
                      <a:pt x="4" y="28"/>
                      <a:pt x="3" y="30"/>
                    </a:cubicBezTo>
                    <a:cubicBezTo>
                      <a:pt x="2" y="32"/>
                      <a:pt x="2" y="32"/>
                      <a:pt x="2" y="32"/>
                    </a:cubicBezTo>
                    <a:cubicBezTo>
                      <a:pt x="1" y="34"/>
                      <a:pt x="1" y="36"/>
                      <a:pt x="0" y="38"/>
                    </a:cubicBezTo>
                    <a:cubicBezTo>
                      <a:pt x="0" y="40"/>
                      <a:pt x="1" y="42"/>
                      <a:pt x="2" y="43"/>
                    </a:cubicBezTo>
                    <a:cubicBezTo>
                      <a:pt x="11" y="48"/>
                      <a:pt x="11" y="48"/>
                      <a:pt x="11" y="48"/>
                    </a:cubicBezTo>
                    <a:cubicBezTo>
                      <a:pt x="11" y="50"/>
                      <a:pt x="11" y="52"/>
                      <a:pt x="11" y="54"/>
                    </a:cubicBezTo>
                    <a:cubicBezTo>
                      <a:pt x="3" y="59"/>
                      <a:pt x="3" y="59"/>
                      <a:pt x="3" y="59"/>
                    </a:cubicBezTo>
                    <a:cubicBezTo>
                      <a:pt x="1" y="60"/>
                      <a:pt x="0" y="62"/>
                      <a:pt x="0" y="64"/>
                    </a:cubicBezTo>
                    <a:cubicBezTo>
                      <a:pt x="1" y="66"/>
                      <a:pt x="2" y="68"/>
                      <a:pt x="2" y="70"/>
                    </a:cubicBezTo>
                    <a:cubicBezTo>
                      <a:pt x="3" y="71"/>
                      <a:pt x="3" y="71"/>
                      <a:pt x="3" y="71"/>
                    </a:cubicBezTo>
                    <a:cubicBezTo>
                      <a:pt x="4" y="73"/>
                      <a:pt x="5" y="75"/>
                      <a:pt x="6" y="77"/>
                    </a:cubicBezTo>
                    <a:cubicBezTo>
                      <a:pt x="7" y="79"/>
                      <a:pt x="9" y="80"/>
                      <a:pt x="11" y="79"/>
                    </a:cubicBezTo>
                    <a:cubicBezTo>
                      <a:pt x="21" y="77"/>
                      <a:pt x="21" y="77"/>
                      <a:pt x="21" y="77"/>
                    </a:cubicBezTo>
                    <a:cubicBezTo>
                      <a:pt x="22" y="78"/>
                      <a:pt x="23" y="80"/>
                      <a:pt x="25" y="81"/>
                    </a:cubicBezTo>
                    <a:cubicBezTo>
                      <a:pt x="22" y="90"/>
                      <a:pt x="22" y="90"/>
                      <a:pt x="22" y="90"/>
                    </a:cubicBezTo>
                    <a:cubicBezTo>
                      <a:pt x="22" y="92"/>
                      <a:pt x="23" y="94"/>
                      <a:pt x="24" y="96"/>
                    </a:cubicBezTo>
                    <a:cubicBezTo>
                      <a:pt x="27" y="97"/>
                      <a:pt x="29" y="98"/>
                      <a:pt x="31" y="99"/>
                    </a:cubicBezTo>
                    <a:cubicBezTo>
                      <a:pt x="33" y="100"/>
                      <a:pt x="35" y="100"/>
                      <a:pt x="38" y="101"/>
                    </a:cubicBezTo>
                    <a:cubicBezTo>
                      <a:pt x="38" y="101"/>
                      <a:pt x="39" y="101"/>
                      <a:pt x="39" y="101"/>
                    </a:cubicBezTo>
                    <a:cubicBezTo>
                      <a:pt x="41" y="101"/>
                      <a:pt x="42" y="100"/>
                      <a:pt x="43" y="99"/>
                    </a:cubicBezTo>
                    <a:cubicBezTo>
                      <a:pt x="48" y="90"/>
                      <a:pt x="48" y="90"/>
                      <a:pt x="48" y="90"/>
                    </a:cubicBezTo>
                    <a:cubicBezTo>
                      <a:pt x="50" y="90"/>
                      <a:pt x="52" y="90"/>
                      <a:pt x="54" y="90"/>
                    </a:cubicBezTo>
                    <a:cubicBezTo>
                      <a:pt x="58" y="99"/>
                      <a:pt x="58" y="99"/>
                      <a:pt x="58" y="99"/>
                    </a:cubicBezTo>
                    <a:cubicBezTo>
                      <a:pt x="59" y="101"/>
                      <a:pt x="62" y="101"/>
                      <a:pt x="64" y="101"/>
                    </a:cubicBezTo>
                    <a:cubicBezTo>
                      <a:pt x="68" y="100"/>
                      <a:pt x="73" y="98"/>
                      <a:pt x="77" y="95"/>
                    </a:cubicBezTo>
                    <a:cubicBezTo>
                      <a:pt x="79" y="94"/>
                      <a:pt x="80" y="92"/>
                      <a:pt x="79" y="90"/>
                    </a:cubicBezTo>
                    <a:cubicBezTo>
                      <a:pt x="77" y="81"/>
                      <a:pt x="77" y="81"/>
                      <a:pt x="77" y="81"/>
                    </a:cubicBezTo>
                    <a:cubicBezTo>
                      <a:pt x="78" y="79"/>
                      <a:pt x="79" y="78"/>
                      <a:pt x="81" y="77"/>
                    </a:cubicBezTo>
                    <a:cubicBezTo>
                      <a:pt x="90" y="79"/>
                      <a:pt x="90" y="79"/>
                      <a:pt x="90" y="79"/>
                    </a:cubicBezTo>
                    <a:cubicBezTo>
                      <a:pt x="92" y="80"/>
                      <a:pt x="94" y="79"/>
                      <a:pt x="95" y="77"/>
                    </a:cubicBezTo>
                    <a:cubicBezTo>
                      <a:pt x="97" y="75"/>
                      <a:pt x="98" y="73"/>
                      <a:pt x="99" y="70"/>
                    </a:cubicBezTo>
                    <a:cubicBezTo>
                      <a:pt x="100" y="68"/>
                      <a:pt x="100" y="66"/>
                      <a:pt x="101" y="64"/>
                    </a:cubicBezTo>
                    <a:cubicBezTo>
                      <a:pt x="101" y="61"/>
                      <a:pt x="101" y="59"/>
                      <a:pt x="99" y="58"/>
                    </a:cubicBezTo>
                    <a:close/>
                    <a:moveTo>
                      <a:pt x="90" y="67"/>
                    </a:moveTo>
                    <a:cubicBezTo>
                      <a:pt x="89" y="67"/>
                      <a:pt x="89" y="68"/>
                      <a:pt x="89" y="69"/>
                    </a:cubicBezTo>
                    <a:cubicBezTo>
                      <a:pt x="80" y="66"/>
                      <a:pt x="80" y="66"/>
                      <a:pt x="80" y="66"/>
                    </a:cubicBezTo>
                    <a:cubicBezTo>
                      <a:pt x="78" y="66"/>
                      <a:pt x="76" y="67"/>
                      <a:pt x="75" y="68"/>
                    </a:cubicBezTo>
                    <a:cubicBezTo>
                      <a:pt x="73" y="71"/>
                      <a:pt x="71" y="73"/>
                      <a:pt x="68" y="75"/>
                    </a:cubicBezTo>
                    <a:cubicBezTo>
                      <a:pt x="67" y="76"/>
                      <a:pt x="66" y="78"/>
                      <a:pt x="67" y="80"/>
                    </a:cubicBezTo>
                    <a:cubicBezTo>
                      <a:pt x="69" y="89"/>
                      <a:pt x="69" y="89"/>
                      <a:pt x="69" y="89"/>
                    </a:cubicBezTo>
                    <a:cubicBezTo>
                      <a:pt x="68" y="89"/>
                      <a:pt x="66" y="90"/>
                      <a:pt x="65" y="90"/>
                    </a:cubicBezTo>
                    <a:cubicBezTo>
                      <a:pt x="60" y="83"/>
                      <a:pt x="60" y="83"/>
                      <a:pt x="60" y="83"/>
                    </a:cubicBezTo>
                    <a:cubicBezTo>
                      <a:pt x="59" y="81"/>
                      <a:pt x="57" y="80"/>
                      <a:pt x="55" y="80"/>
                    </a:cubicBezTo>
                    <a:cubicBezTo>
                      <a:pt x="52" y="81"/>
                      <a:pt x="49" y="81"/>
                      <a:pt x="46" y="80"/>
                    </a:cubicBezTo>
                    <a:cubicBezTo>
                      <a:pt x="44" y="80"/>
                      <a:pt x="42" y="81"/>
                      <a:pt x="41" y="83"/>
                    </a:cubicBezTo>
                    <a:cubicBezTo>
                      <a:pt x="37" y="91"/>
                      <a:pt x="37" y="91"/>
                      <a:pt x="37" y="91"/>
                    </a:cubicBezTo>
                    <a:cubicBezTo>
                      <a:pt x="36" y="90"/>
                      <a:pt x="35" y="90"/>
                      <a:pt x="35" y="90"/>
                    </a:cubicBezTo>
                    <a:cubicBezTo>
                      <a:pt x="34" y="90"/>
                      <a:pt x="33" y="89"/>
                      <a:pt x="33" y="89"/>
                    </a:cubicBezTo>
                    <a:cubicBezTo>
                      <a:pt x="35" y="80"/>
                      <a:pt x="35" y="80"/>
                      <a:pt x="35" y="80"/>
                    </a:cubicBezTo>
                    <a:cubicBezTo>
                      <a:pt x="35" y="78"/>
                      <a:pt x="35" y="76"/>
                      <a:pt x="33" y="75"/>
                    </a:cubicBezTo>
                    <a:cubicBezTo>
                      <a:pt x="30" y="73"/>
                      <a:pt x="28" y="71"/>
                      <a:pt x="26" y="68"/>
                    </a:cubicBezTo>
                    <a:cubicBezTo>
                      <a:pt x="25" y="67"/>
                      <a:pt x="23" y="66"/>
                      <a:pt x="21" y="67"/>
                    </a:cubicBezTo>
                    <a:cubicBezTo>
                      <a:pt x="12" y="69"/>
                      <a:pt x="12" y="69"/>
                      <a:pt x="12" y="69"/>
                    </a:cubicBezTo>
                    <a:cubicBezTo>
                      <a:pt x="12" y="68"/>
                      <a:pt x="12" y="68"/>
                      <a:pt x="12" y="67"/>
                    </a:cubicBezTo>
                    <a:cubicBezTo>
                      <a:pt x="11" y="67"/>
                      <a:pt x="11" y="67"/>
                      <a:pt x="11" y="67"/>
                    </a:cubicBezTo>
                    <a:cubicBezTo>
                      <a:pt x="11" y="66"/>
                      <a:pt x="11" y="65"/>
                      <a:pt x="11" y="65"/>
                    </a:cubicBezTo>
                    <a:cubicBezTo>
                      <a:pt x="19" y="60"/>
                      <a:pt x="19" y="60"/>
                      <a:pt x="19" y="60"/>
                    </a:cubicBezTo>
                    <a:cubicBezTo>
                      <a:pt x="20" y="59"/>
                      <a:pt x="21" y="57"/>
                      <a:pt x="21" y="55"/>
                    </a:cubicBezTo>
                    <a:cubicBezTo>
                      <a:pt x="20" y="52"/>
                      <a:pt x="20" y="49"/>
                      <a:pt x="21" y="46"/>
                    </a:cubicBezTo>
                    <a:cubicBezTo>
                      <a:pt x="21" y="44"/>
                      <a:pt x="20" y="42"/>
                      <a:pt x="18" y="41"/>
                    </a:cubicBezTo>
                    <a:cubicBezTo>
                      <a:pt x="11" y="37"/>
                      <a:pt x="11" y="37"/>
                      <a:pt x="11" y="37"/>
                    </a:cubicBezTo>
                    <a:cubicBezTo>
                      <a:pt x="11" y="36"/>
                      <a:pt x="11" y="36"/>
                      <a:pt x="11" y="35"/>
                    </a:cubicBezTo>
                    <a:cubicBezTo>
                      <a:pt x="12" y="34"/>
                      <a:pt x="12" y="34"/>
                      <a:pt x="12" y="34"/>
                    </a:cubicBezTo>
                    <a:cubicBezTo>
                      <a:pt x="12" y="34"/>
                      <a:pt x="12" y="33"/>
                      <a:pt x="12" y="33"/>
                    </a:cubicBezTo>
                    <a:cubicBezTo>
                      <a:pt x="21" y="35"/>
                      <a:pt x="21" y="35"/>
                      <a:pt x="21" y="35"/>
                    </a:cubicBezTo>
                    <a:cubicBezTo>
                      <a:pt x="23" y="35"/>
                      <a:pt x="25" y="35"/>
                      <a:pt x="26" y="33"/>
                    </a:cubicBezTo>
                    <a:cubicBezTo>
                      <a:pt x="28" y="31"/>
                      <a:pt x="30" y="28"/>
                      <a:pt x="33" y="26"/>
                    </a:cubicBezTo>
                    <a:cubicBezTo>
                      <a:pt x="34" y="25"/>
                      <a:pt x="35" y="23"/>
                      <a:pt x="35" y="21"/>
                    </a:cubicBezTo>
                    <a:cubicBezTo>
                      <a:pt x="32" y="13"/>
                      <a:pt x="32" y="13"/>
                      <a:pt x="32" y="13"/>
                    </a:cubicBezTo>
                    <a:cubicBezTo>
                      <a:pt x="33" y="12"/>
                      <a:pt x="33" y="12"/>
                      <a:pt x="34" y="12"/>
                    </a:cubicBezTo>
                    <a:cubicBezTo>
                      <a:pt x="35" y="11"/>
                      <a:pt x="35" y="11"/>
                      <a:pt x="35" y="11"/>
                    </a:cubicBezTo>
                    <a:cubicBezTo>
                      <a:pt x="35" y="11"/>
                      <a:pt x="36" y="11"/>
                      <a:pt x="36" y="11"/>
                    </a:cubicBezTo>
                    <a:cubicBezTo>
                      <a:pt x="41" y="19"/>
                      <a:pt x="41" y="19"/>
                      <a:pt x="41" y="19"/>
                    </a:cubicBezTo>
                    <a:cubicBezTo>
                      <a:pt x="42" y="20"/>
                      <a:pt x="44" y="21"/>
                      <a:pt x="46" y="21"/>
                    </a:cubicBezTo>
                    <a:cubicBezTo>
                      <a:pt x="49" y="20"/>
                      <a:pt x="52" y="20"/>
                      <a:pt x="55" y="21"/>
                    </a:cubicBezTo>
                    <a:cubicBezTo>
                      <a:pt x="57" y="21"/>
                      <a:pt x="59" y="20"/>
                      <a:pt x="60" y="19"/>
                    </a:cubicBezTo>
                    <a:cubicBezTo>
                      <a:pt x="65" y="11"/>
                      <a:pt x="65" y="11"/>
                      <a:pt x="65" y="11"/>
                    </a:cubicBezTo>
                    <a:cubicBezTo>
                      <a:pt x="65" y="11"/>
                      <a:pt x="66" y="11"/>
                      <a:pt x="67" y="12"/>
                    </a:cubicBezTo>
                    <a:cubicBezTo>
                      <a:pt x="67" y="12"/>
                      <a:pt x="68" y="12"/>
                      <a:pt x="69" y="12"/>
                    </a:cubicBezTo>
                    <a:cubicBezTo>
                      <a:pt x="66" y="21"/>
                      <a:pt x="66" y="21"/>
                      <a:pt x="66" y="21"/>
                    </a:cubicBezTo>
                    <a:cubicBezTo>
                      <a:pt x="66" y="23"/>
                      <a:pt x="67" y="25"/>
                      <a:pt x="68" y="26"/>
                    </a:cubicBezTo>
                    <a:cubicBezTo>
                      <a:pt x="71" y="28"/>
                      <a:pt x="73" y="30"/>
                      <a:pt x="75" y="33"/>
                    </a:cubicBezTo>
                    <a:cubicBezTo>
                      <a:pt x="76" y="34"/>
                      <a:pt x="78" y="35"/>
                      <a:pt x="80" y="35"/>
                    </a:cubicBezTo>
                    <a:cubicBezTo>
                      <a:pt x="89" y="32"/>
                      <a:pt x="89" y="32"/>
                      <a:pt x="89" y="32"/>
                    </a:cubicBezTo>
                    <a:cubicBezTo>
                      <a:pt x="89" y="34"/>
                      <a:pt x="90" y="35"/>
                      <a:pt x="90" y="36"/>
                    </a:cubicBezTo>
                    <a:cubicBezTo>
                      <a:pt x="83" y="41"/>
                      <a:pt x="83" y="41"/>
                      <a:pt x="83" y="41"/>
                    </a:cubicBezTo>
                    <a:cubicBezTo>
                      <a:pt x="81" y="42"/>
                      <a:pt x="80" y="44"/>
                      <a:pt x="80" y="46"/>
                    </a:cubicBezTo>
                    <a:cubicBezTo>
                      <a:pt x="81" y="49"/>
                      <a:pt x="81" y="52"/>
                      <a:pt x="80" y="55"/>
                    </a:cubicBezTo>
                    <a:cubicBezTo>
                      <a:pt x="80" y="57"/>
                      <a:pt x="81" y="59"/>
                      <a:pt x="83" y="60"/>
                    </a:cubicBezTo>
                    <a:cubicBezTo>
                      <a:pt x="90" y="65"/>
                      <a:pt x="90" y="65"/>
                      <a:pt x="90" y="65"/>
                    </a:cubicBezTo>
                    <a:cubicBezTo>
                      <a:pt x="90" y="65"/>
                      <a:pt x="90" y="66"/>
                      <a:pt x="90" y="6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grpSp>
      </p:grpSp>
      <p:grpSp>
        <p:nvGrpSpPr>
          <p:cNvPr id="48" name="Group 47">
            <a:extLst>
              <a:ext uri="{FF2B5EF4-FFF2-40B4-BE49-F238E27FC236}">
                <a16:creationId xmlns:a16="http://schemas.microsoft.com/office/drawing/2014/main" id="{5054EC26-F993-42B3-A3D2-05DAF7212DD9}"/>
              </a:ext>
              <a:ext uri="{C183D7F6-B498-43B3-948B-1728B52AA6E4}">
                <adec:decorative xmlns:adec="http://schemas.microsoft.com/office/drawing/2017/decorative" val="1"/>
              </a:ext>
            </a:extLst>
          </p:cNvPr>
          <p:cNvGrpSpPr/>
          <p:nvPr/>
        </p:nvGrpSpPr>
        <p:grpSpPr>
          <a:xfrm>
            <a:off x="5993934" y="725078"/>
            <a:ext cx="4967167" cy="1472631"/>
            <a:chOff x="6340462" y="1655624"/>
            <a:chExt cx="4967167" cy="1472631"/>
          </a:xfrm>
        </p:grpSpPr>
        <p:sp>
          <p:nvSpPr>
            <p:cNvPr id="49" name="Rectangle 48">
              <a:extLst>
                <a:ext uri="{FF2B5EF4-FFF2-40B4-BE49-F238E27FC236}">
                  <a16:creationId xmlns:a16="http://schemas.microsoft.com/office/drawing/2014/main" id="{EB40D36E-1084-4482-BA71-E342F041E765}"/>
                </a:ext>
              </a:extLst>
            </p:cNvPr>
            <p:cNvSpPr/>
            <p:nvPr/>
          </p:nvSpPr>
          <p:spPr>
            <a:xfrm>
              <a:off x="7030880" y="1655624"/>
              <a:ext cx="2237170"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7405E"/>
                  </a:solidFill>
                  <a:effectLst/>
                  <a:uLnTx/>
                  <a:uFillTx/>
                  <a:latin typeface="Calibri"/>
                  <a:ea typeface="+mn-ea"/>
                  <a:cs typeface="Arial" panose="020B0604020202020204" pitchFamily="34" charset="0"/>
                </a:rPr>
                <a:t>Agency Leadership</a:t>
              </a:r>
            </a:p>
          </p:txBody>
        </p:sp>
        <p:grpSp>
          <p:nvGrpSpPr>
            <p:cNvPr id="50" name="Group 49">
              <a:extLst>
                <a:ext uri="{FF2B5EF4-FFF2-40B4-BE49-F238E27FC236}">
                  <a16:creationId xmlns:a16="http://schemas.microsoft.com/office/drawing/2014/main" id="{EBDE7289-CAAE-4A57-BCE0-6B2E9946993D}"/>
                </a:ext>
              </a:extLst>
            </p:cNvPr>
            <p:cNvGrpSpPr/>
            <p:nvPr/>
          </p:nvGrpSpPr>
          <p:grpSpPr>
            <a:xfrm>
              <a:off x="6987700" y="2051037"/>
              <a:ext cx="4319929" cy="1077218"/>
              <a:chOff x="4757254" y="1545233"/>
              <a:chExt cx="3372272" cy="2249269"/>
            </a:xfrm>
          </p:grpSpPr>
          <p:sp>
            <p:nvSpPr>
              <p:cNvPr id="56" name="Rectangle 55">
                <a:extLst>
                  <a:ext uri="{FF2B5EF4-FFF2-40B4-BE49-F238E27FC236}">
                    <a16:creationId xmlns:a16="http://schemas.microsoft.com/office/drawing/2014/main" id="{3FBBFDDD-4D98-4181-A521-008E92A2111C}"/>
                  </a:ext>
                </a:extLst>
              </p:cNvPr>
              <p:cNvSpPr/>
              <p:nvPr/>
            </p:nvSpPr>
            <p:spPr>
              <a:xfrm>
                <a:off x="4758379" y="1545233"/>
                <a:ext cx="3298139" cy="22492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CFOs, Directors, Branch Chiefs, and/or other leaders of customer and provider agencies responsible for leading business transformation efforts and empowered to make decisions.</a:t>
                </a:r>
              </a:p>
            </p:txBody>
          </p:sp>
          <p:cxnSp>
            <p:nvCxnSpPr>
              <p:cNvPr id="57" name="Straight Connector 56">
                <a:extLst>
                  <a:ext uri="{FF2B5EF4-FFF2-40B4-BE49-F238E27FC236}">
                    <a16:creationId xmlns:a16="http://schemas.microsoft.com/office/drawing/2014/main" id="{B609FA75-5A12-4665-B0D6-6402904A4BEB}"/>
                  </a:ext>
                </a:extLst>
              </p:cNvPr>
              <p:cNvCxnSpPr>
                <a:cxnSpLocks/>
              </p:cNvCxnSpPr>
              <p:nvPr/>
            </p:nvCxnSpPr>
            <p:spPr>
              <a:xfrm flipH="1">
                <a:off x="4757254"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53" name="Group 52">
              <a:extLst>
                <a:ext uri="{FF2B5EF4-FFF2-40B4-BE49-F238E27FC236}">
                  <a16:creationId xmlns:a16="http://schemas.microsoft.com/office/drawing/2014/main" id="{9CDDF7CD-D9F9-4110-B5D8-56B40C3BF0FF}"/>
                </a:ext>
              </a:extLst>
            </p:cNvPr>
            <p:cNvGrpSpPr/>
            <p:nvPr/>
          </p:nvGrpSpPr>
          <p:grpSpPr>
            <a:xfrm>
              <a:off x="6340462" y="1941186"/>
              <a:ext cx="339635" cy="339636"/>
              <a:chOff x="1709738" y="6567488"/>
              <a:chExt cx="563562" cy="563563"/>
            </a:xfrm>
            <a:solidFill>
              <a:schemeClr val="bg1"/>
            </a:solidFill>
          </p:grpSpPr>
          <p:sp>
            <p:nvSpPr>
              <p:cNvPr id="54" name="Freeform 149">
                <a:extLst>
                  <a:ext uri="{FF2B5EF4-FFF2-40B4-BE49-F238E27FC236}">
                    <a16:creationId xmlns:a16="http://schemas.microsoft.com/office/drawing/2014/main" id="{4E7F7851-52C2-4E6C-B076-FCCE4139857D}"/>
                  </a:ext>
                </a:extLst>
              </p:cNvPr>
              <p:cNvSpPr>
                <a:spLocks noEditPoints="1"/>
              </p:cNvSpPr>
              <p:nvPr/>
            </p:nvSpPr>
            <p:spPr bwMode="auto">
              <a:xfrm>
                <a:off x="1838325" y="6567488"/>
                <a:ext cx="434975" cy="434975"/>
              </a:xfrm>
              <a:custGeom>
                <a:avLst/>
                <a:gdLst>
                  <a:gd name="T0" fmla="*/ 176 w 180"/>
                  <a:gd name="T1" fmla="*/ 101 h 180"/>
                  <a:gd name="T2" fmla="*/ 174 w 180"/>
                  <a:gd name="T3" fmla="*/ 99 h 180"/>
                  <a:gd name="T4" fmla="*/ 160 w 180"/>
                  <a:gd name="T5" fmla="*/ 96 h 180"/>
                  <a:gd name="T6" fmla="*/ 85 w 180"/>
                  <a:gd name="T7" fmla="*/ 21 h 180"/>
                  <a:gd name="T8" fmla="*/ 81 w 180"/>
                  <a:gd name="T9" fmla="*/ 7 h 180"/>
                  <a:gd name="T10" fmla="*/ 80 w 180"/>
                  <a:gd name="T11" fmla="*/ 5 h 180"/>
                  <a:gd name="T12" fmla="*/ 59 w 180"/>
                  <a:gd name="T13" fmla="*/ 5 h 180"/>
                  <a:gd name="T14" fmla="*/ 5 w 180"/>
                  <a:gd name="T15" fmla="*/ 59 h 180"/>
                  <a:gd name="T16" fmla="*/ 5 w 180"/>
                  <a:gd name="T17" fmla="*/ 80 h 180"/>
                  <a:gd name="T18" fmla="*/ 7 w 180"/>
                  <a:gd name="T19" fmla="*/ 81 h 180"/>
                  <a:gd name="T20" fmla="*/ 21 w 180"/>
                  <a:gd name="T21" fmla="*/ 85 h 180"/>
                  <a:gd name="T22" fmla="*/ 96 w 180"/>
                  <a:gd name="T23" fmla="*/ 160 h 180"/>
                  <a:gd name="T24" fmla="*/ 100 w 180"/>
                  <a:gd name="T25" fmla="*/ 174 h 180"/>
                  <a:gd name="T26" fmla="*/ 101 w 180"/>
                  <a:gd name="T27" fmla="*/ 175 h 180"/>
                  <a:gd name="T28" fmla="*/ 112 w 180"/>
                  <a:gd name="T29" fmla="*/ 180 h 180"/>
                  <a:gd name="T30" fmla="*/ 122 w 180"/>
                  <a:gd name="T31" fmla="*/ 175 h 180"/>
                  <a:gd name="T32" fmla="*/ 176 w 180"/>
                  <a:gd name="T33" fmla="*/ 122 h 180"/>
                  <a:gd name="T34" fmla="*/ 180 w 180"/>
                  <a:gd name="T35" fmla="*/ 111 h 180"/>
                  <a:gd name="T36" fmla="*/ 176 w 180"/>
                  <a:gd name="T37" fmla="*/ 101 h 180"/>
                  <a:gd name="T38" fmla="*/ 14 w 180"/>
                  <a:gd name="T39" fmla="*/ 74 h 180"/>
                  <a:gd name="T40" fmla="*/ 12 w 180"/>
                  <a:gd name="T41" fmla="*/ 73 h 180"/>
                  <a:gd name="T42" fmla="*/ 11 w 180"/>
                  <a:gd name="T43" fmla="*/ 69 h 180"/>
                  <a:gd name="T44" fmla="*/ 12 w 180"/>
                  <a:gd name="T45" fmla="*/ 66 h 180"/>
                  <a:gd name="T46" fmla="*/ 66 w 180"/>
                  <a:gd name="T47" fmla="*/ 12 h 180"/>
                  <a:gd name="T48" fmla="*/ 73 w 180"/>
                  <a:gd name="T49" fmla="*/ 12 h 180"/>
                  <a:gd name="T50" fmla="*/ 74 w 180"/>
                  <a:gd name="T51" fmla="*/ 14 h 180"/>
                  <a:gd name="T52" fmla="*/ 75 w 180"/>
                  <a:gd name="T53" fmla="*/ 19 h 180"/>
                  <a:gd name="T54" fmla="*/ 20 w 180"/>
                  <a:gd name="T55" fmla="*/ 75 h 180"/>
                  <a:gd name="T56" fmla="*/ 14 w 180"/>
                  <a:gd name="T57" fmla="*/ 74 h 180"/>
                  <a:gd name="T58" fmla="*/ 29 w 180"/>
                  <a:gd name="T59" fmla="*/ 79 h 180"/>
                  <a:gd name="T60" fmla="*/ 79 w 180"/>
                  <a:gd name="T61" fmla="*/ 29 h 180"/>
                  <a:gd name="T62" fmla="*/ 152 w 180"/>
                  <a:gd name="T63" fmla="*/ 102 h 180"/>
                  <a:gd name="T64" fmla="*/ 102 w 180"/>
                  <a:gd name="T65" fmla="*/ 151 h 180"/>
                  <a:gd name="T66" fmla="*/ 29 w 180"/>
                  <a:gd name="T67" fmla="*/ 79 h 180"/>
                  <a:gd name="T68" fmla="*/ 169 w 180"/>
                  <a:gd name="T69" fmla="*/ 115 h 180"/>
                  <a:gd name="T70" fmla="*/ 115 w 180"/>
                  <a:gd name="T71" fmla="*/ 168 h 180"/>
                  <a:gd name="T72" fmla="*/ 108 w 180"/>
                  <a:gd name="T73" fmla="*/ 168 h 180"/>
                  <a:gd name="T74" fmla="*/ 107 w 180"/>
                  <a:gd name="T75" fmla="*/ 167 h 180"/>
                  <a:gd name="T76" fmla="*/ 106 w 180"/>
                  <a:gd name="T77" fmla="*/ 161 h 180"/>
                  <a:gd name="T78" fmla="*/ 162 w 180"/>
                  <a:gd name="T79" fmla="*/ 106 h 180"/>
                  <a:gd name="T80" fmla="*/ 167 w 180"/>
                  <a:gd name="T81" fmla="*/ 106 h 180"/>
                  <a:gd name="T82" fmla="*/ 169 w 180"/>
                  <a:gd name="T83" fmla="*/ 108 h 180"/>
                  <a:gd name="T84" fmla="*/ 170 w 180"/>
                  <a:gd name="T85" fmla="*/ 111 h 180"/>
                  <a:gd name="T86" fmla="*/ 169 w 180"/>
                  <a:gd name="T87" fmla="*/ 1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180">
                    <a:moveTo>
                      <a:pt x="176" y="101"/>
                    </a:moveTo>
                    <a:cubicBezTo>
                      <a:pt x="174" y="99"/>
                      <a:pt x="174" y="99"/>
                      <a:pt x="174" y="99"/>
                    </a:cubicBezTo>
                    <a:cubicBezTo>
                      <a:pt x="170" y="96"/>
                      <a:pt x="165" y="94"/>
                      <a:pt x="160" y="96"/>
                    </a:cubicBezTo>
                    <a:cubicBezTo>
                      <a:pt x="85" y="21"/>
                      <a:pt x="85" y="21"/>
                      <a:pt x="85" y="21"/>
                    </a:cubicBezTo>
                    <a:cubicBezTo>
                      <a:pt x="87" y="16"/>
                      <a:pt x="85" y="11"/>
                      <a:pt x="81" y="7"/>
                    </a:cubicBezTo>
                    <a:cubicBezTo>
                      <a:pt x="80" y="5"/>
                      <a:pt x="80" y="5"/>
                      <a:pt x="80" y="5"/>
                    </a:cubicBezTo>
                    <a:cubicBezTo>
                      <a:pt x="74" y="0"/>
                      <a:pt x="65" y="0"/>
                      <a:pt x="59" y="5"/>
                    </a:cubicBezTo>
                    <a:cubicBezTo>
                      <a:pt x="5" y="59"/>
                      <a:pt x="5" y="59"/>
                      <a:pt x="5" y="59"/>
                    </a:cubicBezTo>
                    <a:cubicBezTo>
                      <a:pt x="0" y="65"/>
                      <a:pt x="0" y="74"/>
                      <a:pt x="5" y="80"/>
                    </a:cubicBezTo>
                    <a:cubicBezTo>
                      <a:pt x="7" y="81"/>
                      <a:pt x="7" y="81"/>
                      <a:pt x="7" y="81"/>
                    </a:cubicBezTo>
                    <a:cubicBezTo>
                      <a:pt x="11" y="85"/>
                      <a:pt x="16" y="86"/>
                      <a:pt x="21" y="85"/>
                    </a:cubicBezTo>
                    <a:cubicBezTo>
                      <a:pt x="96" y="160"/>
                      <a:pt x="96" y="160"/>
                      <a:pt x="96" y="160"/>
                    </a:cubicBezTo>
                    <a:cubicBezTo>
                      <a:pt x="95" y="165"/>
                      <a:pt x="96" y="170"/>
                      <a:pt x="100" y="174"/>
                    </a:cubicBezTo>
                    <a:cubicBezTo>
                      <a:pt x="101" y="175"/>
                      <a:pt x="101" y="175"/>
                      <a:pt x="101" y="175"/>
                    </a:cubicBezTo>
                    <a:cubicBezTo>
                      <a:pt x="104" y="178"/>
                      <a:pt x="108" y="180"/>
                      <a:pt x="112" y="180"/>
                    </a:cubicBezTo>
                    <a:cubicBezTo>
                      <a:pt x="116" y="180"/>
                      <a:pt x="119" y="178"/>
                      <a:pt x="122" y="175"/>
                    </a:cubicBezTo>
                    <a:cubicBezTo>
                      <a:pt x="176" y="122"/>
                      <a:pt x="176" y="122"/>
                      <a:pt x="176" y="122"/>
                    </a:cubicBezTo>
                    <a:cubicBezTo>
                      <a:pt x="178" y="119"/>
                      <a:pt x="180" y="115"/>
                      <a:pt x="180" y="111"/>
                    </a:cubicBezTo>
                    <a:cubicBezTo>
                      <a:pt x="180" y="107"/>
                      <a:pt x="178" y="104"/>
                      <a:pt x="176" y="101"/>
                    </a:cubicBezTo>
                    <a:close/>
                    <a:moveTo>
                      <a:pt x="14" y="74"/>
                    </a:moveTo>
                    <a:cubicBezTo>
                      <a:pt x="12" y="73"/>
                      <a:pt x="12" y="73"/>
                      <a:pt x="12" y="73"/>
                    </a:cubicBezTo>
                    <a:cubicBezTo>
                      <a:pt x="12" y="72"/>
                      <a:pt x="11" y="71"/>
                      <a:pt x="11" y="69"/>
                    </a:cubicBezTo>
                    <a:cubicBezTo>
                      <a:pt x="11" y="68"/>
                      <a:pt x="12" y="67"/>
                      <a:pt x="12" y="66"/>
                    </a:cubicBezTo>
                    <a:cubicBezTo>
                      <a:pt x="66" y="12"/>
                      <a:pt x="66" y="12"/>
                      <a:pt x="66" y="12"/>
                    </a:cubicBezTo>
                    <a:cubicBezTo>
                      <a:pt x="68" y="10"/>
                      <a:pt x="71" y="10"/>
                      <a:pt x="73" y="12"/>
                    </a:cubicBezTo>
                    <a:cubicBezTo>
                      <a:pt x="74" y="14"/>
                      <a:pt x="74" y="14"/>
                      <a:pt x="74" y="14"/>
                    </a:cubicBezTo>
                    <a:cubicBezTo>
                      <a:pt x="76" y="15"/>
                      <a:pt x="76" y="18"/>
                      <a:pt x="75" y="19"/>
                    </a:cubicBezTo>
                    <a:cubicBezTo>
                      <a:pt x="20" y="75"/>
                      <a:pt x="20" y="75"/>
                      <a:pt x="20" y="75"/>
                    </a:cubicBezTo>
                    <a:cubicBezTo>
                      <a:pt x="18" y="76"/>
                      <a:pt x="15" y="76"/>
                      <a:pt x="14" y="74"/>
                    </a:cubicBezTo>
                    <a:close/>
                    <a:moveTo>
                      <a:pt x="29" y="79"/>
                    </a:moveTo>
                    <a:cubicBezTo>
                      <a:pt x="79" y="29"/>
                      <a:pt x="79" y="29"/>
                      <a:pt x="79" y="29"/>
                    </a:cubicBezTo>
                    <a:cubicBezTo>
                      <a:pt x="152" y="102"/>
                      <a:pt x="152" y="102"/>
                      <a:pt x="152" y="102"/>
                    </a:cubicBezTo>
                    <a:cubicBezTo>
                      <a:pt x="102" y="151"/>
                      <a:pt x="102" y="151"/>
                      <a:pt x="102" y="151"/>
                    </a:cubicBezTo>
                    <a:lnTo>
                      <a:pt x="29" y="79"/>
                    </a:lnTo>
                    <a:close/>
                    <a:moveTo>
                      <a:pt x="169" y="115"/>
                    </a:moveTo>
                    <a:cubicBezTo>
                      <a:pt x="115" y="168"/>
                      <a:pt x="115" y="168"/>
                      <a:pt x="115" y="168"/>
                    </a:cubicBezTo>
                    <a:cubicBezTo>
                      <a:pt x="113" y="170"/>
                      <a:pt x="110" y="170"/>
                      <a:pt x="108" y="168"/>
                    </a:cubicBezTo>
                    <a:cubicBezTo>
                      <a:pt x="107" y="167"/>
                      <a:pt x="107" y="167"/>
                      <a:pt x="107" y="167"/>
                    </a:cubicBezTo>
                    <a:cubicBezTo>
                      <a:pt x="105" y="165"/>
                      <a:pt x="105" y="163"/>
                      <a:pt x="106" y="161"/>
                    </a:cubicBezTo>
                    <a:cubicBezTo>
                      <a:pt x="162" y="106"/>
                      <a:pt x="162" y="106"/>
                      <a:pt x="162" y="106"/>
                    </a:cubicBezTo>
                    <a:cubicBezTo>
                      <a:pt x="163" y="105"/>
                      <a:pt x="166" y="105"/>
                      <a:pt x="167" y="106"/>
                    </a:cubicBezTo>
                    <a:cubicBezTo>
                      <a:pt x="169" y="108"/>
                      <a:pt x="169" y="108"/>
                      <a:pt x="169" y="108"/>
                    </a:cubicBezTo>
                    <a:cubicBezTo>
                      <a:pt x="170" y="109"/>
                      <a:pt x="170" y="110"/>
                      <a:pt x="170" y="111"/>
                    </a:cubicBezTo>
                    <a:cubicBezTo>
                      <a:pt x="170" y="113"/>
                      <a:pt x="170" y="114"/>
                      <a:pt x="169" y="1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sp>
            <p:nvSpPr>
              <p:cNvPr id="55" name="Freeform 150">
                <a:extLst>
                  <a:ext uri="{FF2B5EF4-FFF2-40B4-BE49-F238E27FC236}">
                    <a16:creationId xmlns:a16="http://schemas.microsoft.com/office/drawing/2014/main" id="{E88E73EF-6B4A-4FEF-804C-0A2326E83474}"/>
                  </a:ext>
                </a:extLst>
              </p:cNvPr>
              <p:cNvSpPr>
                <a:spLocks/>
              </p:cNvSpPr>
              <p:nvPr/>
            </p:nvSpPr>
            <p:spPr bwMode="auto">
              <a:xfrm>
                <a:off x="1709738" y="6873876"/>
                <a:ext cx="258762" cy="257175"/>
              </a:xfrm>
              <a:custGeom>
                <a:avLst/>
                <a:gdLst>
                  <a:gd name="T0" fmla="*/ 98 w 107"/>
                  <a:gd name="T1" fmla="*/ 1 h 106"/>
                  <a:gd name="T2" fmla="*/ 2 w 107"/>
                  <a:gd name="T3" fmla="*/ 98 h 106"/>
                  <a:gd name="T4" fmla="*/ 2 w 107"/>
                  <a:gd name="T5" fmla="*/ 105 h 106"/>
                  <a:gd name="T6" fmla="*/ 6 w 107"/>
                  <a:gd name="T7" fmla="*/ 106 h 106"/>
                  <a:gd name="T8" fmla="*/ 9 w 107"/>
                  <a:gd name="T9" fmla="*/ 105 h 106"/>
                  <a:gd name="T10" fmla="*/ 105 w 107"/>
                  <a:gd name="T11" fmla="*/ 8 h 106"/>
                  <a:gd name="T12" fmla="*/ 105 w 107"/>
                  <a:gd name="T13" fmla="*/ 1 h 106"/>
                  <a:gd name="T14" fmla="*/ 98 w 107"/>
                  <a:gd name="T15" fmla="*/ 1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06">
                    <a:moveTo>
                      <a:pt x="98" y="1"/>
                    </a:moveTo>
                    <a:cubicBezTo>
                      <a:pt x="2" y="98"/>
                      <a:pt x="2" y="98"/>
                      <a:pt x="2" y="98"/>
                    </a:cubicBezTo>
                    <a:cubicBezTo>
                      <a:pt x="0" y="100"/>
                      <a:pt x="0" y="103"/>
                      <a:pt x="2" y="105"/>
                    </a:cubicBezTo>
                    <a:cubicBezTo>
                      <a:pt x="3" y="106"/>
                      <a:pt x="4" y="106"/>
                      <a:pt x="6" y="106"/>
                    </a:cubicBezTo>
                    <a:cubicBezTo>
                      <a:pt x="7" y="106"/>
                      <a:pt x="8" y="106"/>
                      <a:pt x="9" y="105"/>
                    </a:cubicBezTo>
                    <a:cubicBezTo>
                      <a:pt x="105" y="8"/>
                      <a:pt x="105" y="8"/>
                      <a:pt x="105" y="8"/>
                    </a:cubicBezTo>
                    <a:cubicBezTo>
                      <a:pt x="107" y="6"/>
                      <a:pt x="107" y="3"/>
                      <a:pt x="105" y="1"/>
                    </a:cubicBezTo>
                    <a:cubicBezTo>
                      <a:pt x="104" y="0"/>
                      <a:pt x="100" y="0"/>
                      <a:pt x="9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grpSp>
      </p:grpSp>
      <p:grpSp>
        <p:nvGrpSpPr>
          <p:cNvPr id="58" name="Group 57">
            <a:extLst>
              <a:ext uri="{FF2B5EF4-FFF2-40B4-BE49-F238E27FC236}">
                <a16:creationId xmlns:a16="http://schemas.microsoft.com/office/drawing/2014/main" id="{DAF1E22A-C801-4EF3-9015-497B3F44D2CF}"/>
              </a:ext>
              <a:ext uri="{C183D7F6-B498-43B3-948B-1728B52AA6E4}">
                <adec:decorative xmlns:adec="http://schemas.microsoft.com/office/drawing/2017/decorative" val="1"/>
              </a:ext>
            </a:extLst>
          </p:cNvPr>
          <p:cNvGrpSpPr/>
          <p:nvPr/>
        </p:nvGrpSpPr>
        <p:grpSpPr>
          <a:xfrm>
            <a:off x="5886770" y="2460733"/>
            <a:ext cx="5471310" cy="1479612"/>
            <a:chOff x="6328531" y="3349506"/>
            <a:chExt cx="5471310" cy="1479612"/>
          </a:xfrm>
        </p:grpSpPr>
        <p:sp>
          <p:nvSpPr>
            <p:cNvPr id="59" name="Rectangle 58">
              <a:extLst>
                <a:ext uri="{FF2B5EF4-FFF2-40B4-BE49-F238E27FC236}">
                  <a16:creationId xmlns:a16="http://schemas.microsoft.com/office/drawing/2014/main" id="{43F2C5DE-E855-48BF-940B-F6DCA26A6E85}"/>
                </a:ext>
              </a:extLst>
            </p:cNvPr>
            <p:cNvSpPr/>
            <p:nvPr/>
          </p:nvSpPr>
          <p:spPr>
            <a:xfrm>
              <a:off x="7030880" y="3349506"/>
              <a:ext cx="4768961"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7405E"/>
                  </a:solidFill>
                  <a:effectLst/>
                  <a:uLnTx/>
                  <a:uFillTx/>
                  <a:latin typeface="Calibri"/>
                  <a:ea typeface="+mn-ea"/>
                  <a:cs typeface="Arial" panose="020B0604020202020204" pitchFamily="34" charset="0"/>
                </a:rPr>
                <a:t>Process SMEs &amp; Users</a:t>
              </a:r>
            </a:p>
          </p:txBody>
        </p:sp>
        <p:grpSp>
          <p:nvGrpSpPr>
            <p:cNvPr id="60" name="Group 59">
              <a:extLst>
                <a:ext uri="{FF2B5EF4-FFF2-40B4-BE49-F238E27FC236}">
                  <a16:creationId xmlns:a16="http://schemas.microsoft.com/office/drawing/2014/main" id="{5DF680FE-F8F8-4382-8851-5D50E9287866}"/>
                </a:ext>
              </a:extLst>
            </p:cNvPr>
            <p:cNvGrpSpPr/>
            <p:nvPr/>
          </p:nvGrpSpPr>
          <p:grpSpPr>
            <a:xfrm>
              <a:off x="6987700" y="3751900"/>
              <a:ext cx="4483749" cy="1077218"/>
              <a:chOff x="4757254" y="1545233"/>
              <a:chExt cx="3500155" cy="2249269"/>
            </a:xfrm>
          </p:grpSpPr>
          <p:sp>
            <p:nvSpPr>
              <p:cNvPr id="69" name="Rectangle 68">
                <a:extLst>
                  <a:ext uri="{FF2B5EF4-FFF2-40B4-BE49-F238E27FC236}">
                    <a16:creationId xmlns:a16="http://schemas.microsoft.com/office/drawing/2014/main" id="{1B3468B9-2DA4-4E40-9D8E-BA22AA8D7C74}"/>
                  </a:ext>
                </a:extLst>
              </p:cNvPr>
              <p:cNvSpPr/>
              <p:nvPr/>
            </p:nvSpPr>
            <p:spPr>
              <a:xfrm>
                <a:off x="4758379" y="1545233"/>
                <a:ext cx="3499030" cy="22492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Stakeholders that execute or carry out the selected process (“fingers on keyboards”) and those with expert process knowledge (end user &amp; service provider).</a:t>
                </a:r>
              </a:p>
            </p:txBody>
          </p:sp>
          <p:cxnSp>
            <p:nvCxnSpPr>
              <p:cNvPr id="70" name="Straight Connector 69">
                <a:extLst>
                  <a:ext uri="{FF2B5EF4-FFF2-40B4-BE49-F238E27FC236}">
                    <a16:creationId xmlns:a16="http://schemas.microsoft.com/office/drawing/2014/main" id="{146CDE37-FBC0-4A74-A636-620F7A53D162}"/>
                  </a:ext>
                </a:extLst>
              </p:cNvPr>
              <p:cNvCxnSpPr>
                <a:cxnSpLocks/>
              </p:cNvCxnSpPr>
              <p:nvPr/>
            </p:nvCxnSpPr>
            <p:spPr>
              <a:xfrm flipH="1">
                <a:off x="4757254"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62" name="Group 61">
              <a:extLst>
                <a:ext uri="{FF2B5EF4-FFF2-40B4-BE49-F238E27FC236}">
                  <a16:creationId xmlns:a16="http://schemas.microsoft.com/office/drawing/2014/main" id="{E6FFDAB3-6BE3-4994-8113-008B0EAA31E4}"/>
                </a:ext>
              </a:extLst>
            </p:cNvPr>
            <p:cNvGrpSpPr/>
            <p:nvPr/>
          </p:nvGrpSpPr>
          <p:grpSpPr>
            <a:xfrm>
              <a:off x="6328531" y="3631839"/>
              <a:ext cx="363497" cy="360023"/>
              <a:chOff x="4360863" y="1784350"/>
              <a:chExt cx="498476" cy="493713"/>
            </a:xfrm>
            <a:solidFill>
              <a:schemeClr val="bg1"/>
            </a:solidFill>
          </p:grpSpPr>
          <p:sp>
            <p:nvSpPr>
              <p:cNvPr id="63" name="Freeform 188">
                <a:extLst>
                  <a:ext uri="{FF2B5EF4-FFF2-40B4-BE49-F238E27FC236}">
                    <a16:creationId xmlns:a16="http://schemas.microsoft.com/office/drawing/2014/main" id="{E7629692-AF7D-4BB2-9989-5894C9008F6C}"/>
                  </a:ext>
                </a:extLst>
              </p:cNvPr>
              <p:cNvSpPr>
                <a:spLocks/>
              </p:cNvSpPr>
              <p:nvPr/>
            </p:nvSpPr>
            <p:spPr bwMode="auto">
              <a:xfrm>
                <a:off x="4654551" y="2116138"/>
                <a:ext cx="204788" cy="161925"/>
              </a:xfrm>
              <a:custGeom>
                <a:avLst/>
                <a:gdLst>
                  <a:gd name="T0" fmla="*/ 96 w 99"/>
                  <a:gd name="T1" fmla="*/ 44 h 78"/>
                  <a:gd name="T2" fmla="*/ 13 w 99"/>
                  <a:gd name="T3" fmla="*/ 0 h 78"/>
                  <a:gd name="T4" fmla="*/ 12 w 99"/>
                  <a:gd name="T5" fmla="*/ 0 h 78"/>
                  <a:gd name="T6" fmla="*/ 8 w 99"/>
                  <a:gd name="T7" fmla="*/ 5 h 78"/>
                  <a:gd name="T8" fmla="*/ 13 w 99"/>
                  <a:gd name="T9" fmla="*/ 9 h 78"/>
                  <a:gd name="T10" fmla="*/ 15 w 99"/>
                  <a:gd name="T11" fmla="*/ 9 h 78"/>
                  <a:gd name="T12" fmla="*/ 89 w 99"/>
                  <a:gd name="T13" fmla="*/ 51 h 78"/>
                  <a:gd name="T14" fmla="*/ 89 w 99"/>
                  <a:gd name="T15" fmla="*/ 68 h 78"/>
                  <a:gd name="T16" fmla="*/ 5 w 99"/>
                  <a:gd name="T17" fmla="*/ 68 h 78"/>
                  <a:gd name="T18" fmla="*/ 0 w 99"/>
                  <a:gd name="T19" fmla="*/ 73 h 78"/>
                  <a:gd name="T20" fmla="*/ 5 w 99"/>
                  <a:gd name="T21" fmla="*/ 78 h 78"/>
                  <a:gd name="T22" fmla="*/ 89 w 99"/>
                  <a:gd name="T23" fmla="*/ 78 h 78"/>
                  <a:gd name="T24" fmla="*/ 99 w 99"/>
                  <a:gd name="T25" fmla="*/ 68 h 78"/>
                  <a:gd name="T26" fmla="*/ 99 w 99"/>
                  <a:gd name="T27" fmla="*/ 51 h 78"/>
                  <a:gd name="T28" fmla="*/ 96 w 99"/>
                  <a:gd name="T29"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78">
                    <a:moveTo>
                      <a:pt x="96" y="44"/>
                    </a:moveTo>
                    <a:cubicBezTo>
                      <a:pt x="67" y="16"/>
                      <a:pt x="27" y="0"/>
                      <a:pt x="13" y="0"/>
                    </a:cubicBezTo>
                    <a:cubicBezTo>
                      <a:pt x="13" y="0"/>
                      <a:pt x="12" y="0"/>
                      <a:pt x="12" y="0"/>
                    </a:cubicBezTo>
                    <a:cubicBezTo>
                      <a:pt x="9" y="0"/>
                      <a:pt x="7" y="2"/>
                      <a:pt x="8" y="5"/>
                    </a:cubicBezTo>
                    <a:cubicBezTo>
                      <a:pt x="8" y="8"/>
                      <a:pt x="10" y="10"/>
                      <a:pt x="13" y="9"/>
                    </a:cubicBezTo>
                    <a:cubicBezTo>
                      <a:pt x="15" y="9"/>
                      <a:pt x="15" y="9"/>
                      <a:pt x="15" y="9"/>
                    </a:cubicBezTo>
                    <a:cubicBezTo>
                      <a:pt x="20" y="12"/>
                      <a:pt x="54" y="16"/>
                      <a:pt x="89" y="51"/>
                    </a:cubicBezTo>
                    <a:cubicBezTo>
                      <a:pt x="89" y="68"/>
                      <a:pt x="89" y="68"/>
                      <a:pt x="89" y="68"/>
                    </a:cubicBezTo>
                    <a:cubicBezTo>
                      <a:pt x="5" y="68"/>
                      <a:pt x="5" y="68"/>
                      <a:pt x="5" y="68"/>
                    </a:cubicBezTo>
                    <a:cubicBezTo>
                      <a:pt x="2" y="68"/>
                      <a:pt x="0" y="70"/>
                      <a:pt x="0" y="73"/>
                    </a:cubicBezTo>
                    <a:cubicBezTo>
                      <a:pt x="0" y="76"/>
                      <a:pt x="2" y="78"/>
                      <a:pt x="5" y="78"/>
                    </a:cubicBezTo>
                    <a:cubicBezTo>
                      <a:pt x="89" y="78"/>
                      <a:pt x="89" y="78"/>
                      <a:pt x="89" y="78"/>
                    </a:cubicBezTo>
                    <a:cubicBezTo>
                      <a:pt x="94" y="78"/>
                      <a:pt x="99" y="73"/>
                      <a:pt x="99" y="68"/>
                    </a:cubicBezTo>
                    <a:cubicBezTo>
                      <a:pt x="99" y="51"/>
                      <a:pt x="99" y="51"/>
                      <a:pt x="99" y="51"/>
                    </a:cubicBezTo>
                    <a:cubicBezTo>
                      <a:pt x="99" y="48"/>
                      <a:pt x="98" y="46"/>
                      <a:pt x="96" y="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64" name="Freeform 189">
                <a:extLst>
                  <a:ext uri="{FF2B5EF4-FFF2-40B4-BE49-F238E27FC236}">
                    <a16:creationId xmlns:a16="http://schemas.microsoft.com/office/drawing/2014/main" id="{7DBF4DAB-28E7-42C6-A897-2443EB9D0271}"/>
                  </a:ext>
                </a:extLst>
              </p:cNvPr>
              <p:cNvSpPr>
                <a:spLocks/>
              </p:cNvSpPr>
              <p:nvPr/>
            </p:nvSpPr>
            <p:spPr bwMode="auto">
              <a:xfrm>
                <a:off x="4360863" y="2116138"/>
                <a:ext cx="203200" cy="161925"/>
              </a:xfrm>
              <a:custGeom>
                <a:avLst/>
                <a:gdLst>
                  <a:gd name="T0" fmla="*/ 93 w 98"/>
                  <a:gd name="T1" fmla="*/ 68 h 78"/>
                  <a:gd name="T2" fmla="*/ 9 w 98"/>
                  <a:gd name="T3" fmla="*/ 68 h 78"/>
                  <a:gd name="T4" fmla="*/ 9 w 98"/>
                  <a:gd name="T5" fmla="*/ 51 h 78"/>
                  <a:gd name="T6" fmla="*/ 86 w 98"/>
                  <a:gd name="T7" fmla="*/ 9 h 78"/>
                  <a:gd name="T8" fmla="*/ 91 w 98"/>
                  <a:gd name="T9" fmla="*/ 5 h 78"/>
                  <a:gd name="T10" fmla="*/ 86 w 98"/>
                  <a:gd name="T11" fmla="*/ 0 h 78"/>
                  <a:gd name="T12" fmla="*/ 86 w 98"/>
                  <a:gd name="T13" fmla="*/ 0 h 78"/>
                  <a:gd name="T14" fmla="*/ 3 w 98"/>
                  <a:gd name="T15" fmla="*/ 44 h 78"/>
                  <a:gd name="T16" fmla="*/ 0 w 98"/>
                  <a:gd name="T17" fmla="*/ 51 h 78"/>
                  <a:gd name="T18" fmla="*/ 0 w 98"/>
                  <a:gd name="T19" fmla="*/ 68 h 78"/>
                  <a:gd name="T20" fmla="*/ 9 w 98"/>
                  <a:gd name="T21" fmla="*/ 78 h 78"/>
                  <a:gd name="T22" fmla="*/ 93 w 98"/>
                  <a:gd name="T23" fmla="*/ 78 h 78"/>
                  <a:gd name="T24" fmla="*/ 98 w 98"/>
                  <a:gd name="T25" fmla="*/ 73 h 78"/>
                  <a:gd name="T26" fmla="*/ 93 w 98"/>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93" y="68"/>
                    </a:moveTo>
                    <a:cubicBezTo>
                      <a:pt x="9" y="68"/>
                      <a:pt x="9" y="68"/>
                      <a:pt x="9" y="68"/>
                    </a:cubicBezTo>
                    <a:cubicBezTo>
                      <a:pt x="9" y="51"/>
                      <a:pt x="9" y="51"/>
                      <a:pt x="9" y="51"/>
                    </a:cubicBezTo>
                    <a:cubicBezTo>
                      <a:pt x="37" y="23"/>
                      <a:pt x="75" y="9"/>
                      <a:pt x="86" y="9"/>
                    </a:cubicBezTo>
                    <a:cubicBezTo>
                      <a:pt x="89" y="9"/>
                      <a:pt x="91" y="7"/>
                      <a:pt x="91" y="5"/>
                    </a:cubicBezTo>
                    <a:cubicBezTo>
                      <a:pt x="91" y="2"/>
                      <a:pt x="89" y="0"/>
                      <a:pt x="86" y="0"/>
                    </a:cubicBezTo>
                    <a:cubicBezTo>
                      <a:pt x="86" y="0"/>
                      <a:pt x="86" y="0"/>
                      <a:pt x="86" y="0"/>
                    </a:cubicBezTo>
                    <a:cubicBezTo>
                      <a:pt x="74" y="0"/>
                      <a:pt x="34" y="13"/>
                      <a:pt x="3" y="44"/>
                    </a:cubicBezTo>
                    <a:cubicBezTo>
                      <a:pt x="1" y="46"/>
                      <a:pt x="0" y="48"/>
                      <a:pt x="0" y="51"/>
                    </a:cubicBezTo>
                    <a:cubicBezTo>
                      <a:pt x="0" y="68"/>
                      <a:pt x="0" y="68"/>
                      <a:pt x="0" y="68"/>
                    </a:cubicBezTo>
                    <a:cubicBezTo>
                      <a:pt x="0" y="73"/>
                      <a:pt x="4" y="78"/>
                      <a:pt x="9" y="78"/>
                    </a:cubicBezTo>
                    <a:cubicBezTo>
                      <a:pt x="93" y="78"/>
                      <a:pt x="93" y="78"/>
                      <a:pt x="93" y="78"/>
                    </a:cubicBezTo>
                    <a:cubicBezTo>
                      <a:pt x="96" y="78"/>
                      <a:pt x="98" y="76"/>
                      <a:pt x="98" y="73"/>
                    </a:cubicBezTo>
                    <a:cubicBezTo>
                      <a:pt x="98" y="70"/>
                      <a:pt x="96" y="68"/>
                      <a:pt x="93"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65" name="Freeform 190">
                <a:extLst>
                  <a:ext uri="{FF2B5EF4-FFF2-40B4-BE49-F238E27FC236}">
                    <a16:creationId xmlns:a16="http://schemas.microsoft.com/office/drawing/2014/main" id="{6418BEA1-020C-4348-BE25-6BE3B33E470F}"/>
                  </a:ext>
                </a:extLst>
              </p:cNvPr>
              <p:cNvSpPr>
                <a:spLocks/>
              </p:cNvSpPr>
              <p:nvPr/>
            </p:nvSpPr>
            <p:spPr bwMode="auto">
              <a:xfrm>
                <a:off x="4486276" y="1784350"/>
                <a:ext cx="246063" cy="322262"/>
              </a:xfrm>
              <a:custGeom>
                <a:avLst/>
                <a:gdLst>
                  <a:gd name="T0" fmla="*/ 10 w 119"/>
                  <a:gd name="T1" fmla="*/ 99 h 155"/>
                  <a:gd name="T2" fmla="*/ 27 w 119"/>
                  <a:gd name="T3" fmla="*/ 134 h 155"/>
                  <a:gd name="T4" fmla="*/ 27 w 119"/>
                  <a:gd name="T5" fmla="*/ 148 h 155"/>
                  <a:gd name="T6" fmla="*/ 27 w 119"/>
                  <a:gd name="T7" fmla="*/ 151 h 155"/>
                  <a:gd name="T8" fmla="*/ 32 w 119"/>
                  <a:gd name="T9" fmla="*/ 154 h 155"/>
                  <a:gd name="T10" fmla="*/ 34 w 119"/>
                  <a:gd name="T11" fmla="*/ 153 h 155"/>
                  <a:gd name="T12" fmla="*/ 36 w 119"/>
                  <a:gd name="T13" fmla="*/ 147 h 155"/>
                  <a:gd name="T14" fmla="*/ 36 w 119"/>
                  <a:gd name="T15" fmla="*/ 132 h 155"/>
                  <a:gd name="T16" fmla="*/ 35 w 119"/>
                  <a:gd name="T17" fmla="*/ 129 h 155"/>
                  <a:gd name="T18" fmla="*/ 19 w 119"/>
                  <a:gd name="T19" fmla="*/ 95 h 155"/>
                  <a:gd name="T20" fmla="*/ 14 w 119"/>
                  <a:gd name="T21" fmla="*/ 90 h 155"/>
                  <a:gd name="T22" fmla="*/ 10 w 119"/>
                  <a:gd name="T23" fmla="*/ 86 h 155"/>
                  <a:gd name="T24" fmla="*/ 13 w 119"/>
                  <a:gd name="T25" fmla="*/ 82 h 155"/>
                  <a:gd name="T26" fmla="*/ 15 w 119"/>
                  <a:gd name="T27" fmla="*/ 76 h 155"/>
                  <a:gd name="T28" fmla="*/ 13 w 119"/>
                  <a:gd name="T29" fmla="*/ 59 h 155"/>
                  <a:gd name="T30" fmla="*/ 60 w 119"/>
                  <a:gd name="T31" fmla="*/ 9 h 155"/>
                  <a:gd name="T32" fmla="*/ 107 w 119"/>
                  <a:gd name="T33" fmla="*/ 59 h 155"/>
                  <a:gd name="T34" fmla="*/ 104 w 119"/>
                  <a:gd name="T35" fmla="*/ 76 h 155"/>
                  <a:gd name="T36" fmla="*/ 107 w 119"/>
                  <a:gd name="T37" fmla="*/ 82 h 155"/>
                  <a:gd name="T38" fmla="*/ 109 w 119"/>
                  <a:gd name="T39" fmla="*/ 86 h 155"/>
                  <a:gd name="T40" fmla="*/ 105 w 119"/>
                  <a:gd name="T41" fmla="*/ 90 h 155"/>
                  <a:gd name="T42" fmla="*/ 100 w 119"/>
                  <a:gd name="T43" fmla="*/ 95 h 155"/>
                  <a:gd name="T44" fmla="*/ 84 w 119"/>
                  <a:gd name="T45" fmla="*/ 129 h 155"/>
                  <a:gd name="T46" fmla="*/ 83 w 119"/>
                  <a:gd name="T47" fmla="*/ 133 h 155"/>
                  <a:gd name="T48" fmla="*/ 83 w 119"/>
                  <a:gd name="T49" fmla="*/ 147 h 155"/>
                  <a:gd name="T50" fmla="*/ 85 w 119"/>
                  <a:gd name="T51" fmla="*/ 153 h 155"/>
                  <a:gd name="T52" fmla="*/ 92 w 119"/>
                  <a:gd name="T53" fmla="*/ 151 h 155"/>
                  <a:gd name="T54" fmla="*/ 92 w 119"/>
                  <a:gd name="T55" fmla="*/ 148 h 155"/>
                  <a:gd name="T56" fmla="*/ 92 w 119"/>
                  <a:gd name="T57" fmla="*/ 135 h 155"/>
                  <a:gd name="T58" fmla="*/ 109 w 119"/>
                  <a:gd name="T59" fmla="*/ 99 h 155"/>
                  <a:gd name="T60" fmla="*/ 119 w 119"/>
                  <a:gd name="T61" fmla="*/ 86 h 155"/>
                  <a:gd name="T62" fmla="*/ 114 w 119"/>
                  <a:gd name="T63" fmla="*/ 75 h 155"/>
                  <a:gd name="T64" fmla="*/ 116 w 119"/>
                  <a:gd name="T65" fmla="*/ 59 h 155"/>
                  <a:gd name="T66" fmla="*/ 60 w 119"/>
                  <a:gd name="T67" fmla="*/ 0 h 155"/>
                  <a:gd name="T68" fmla="*/ 3 w 119"/>
                  <a:gd name="T69" fmla="*/ 59 h 155"/>
                  <a:gd name="T70" fmla="*/ 5 w 119"/>
                  <a:gd name="T71" fmla="*/ 75 h 155"/>
                  <a:gd name="T72" fmla="*/ 0 w 119"/>
                  <a:gd name="T73" fmla="*/ 86 h 155"/>
                  <a:gd name="T74" fmla="*/ 10 w 119"/>
                  <a:gd name="T75" fmla="*/ 9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55">
                    <a:moveTo>
                      <a:pt x="10" y="99"/>
                    </a:moveTo>
                    <a:cubicBezTo>
                      <a:pt x="12" y="112"/>
                      <a:pt x="18" y="125"/>
                      <a:pt x="27" y="134"/>
                    </a:cubicBezTo>
                    <a:cubicBezTo>
                      <a:pt x="27" y="148"/>
                      <a:pt x="27" y="148"/>
                      <a:pt x="27" y="148"/>
                    </a:cubicBezTo>
                    <a:cubicBezTo>
                      <a:pt x="27" y="149"/>
                      <a:pt x="27" y="150"/>
                      <a:pt x="27" y="151"/>
                    </a:cubicBezTo>
                    <a:cubicBezTo>
                      <a:pt x="28" y="153"/>
                      <a:pt x="30" y="154"/>
                      <a:pt x="32" y="154"/>
                    </a:cubicBezTo>
                    <a:cubicBezTo>
                      <a:pt x="33" y="154"/>
                      <a:pt x="33" y="154"/>
                      <a:pt x="34" y="153"/>
                    </a:cubicBezTo>
                    <a:cubicBezTo>
                      <a:pt x="36" y="152"/>
                      <a:pt x="37" y="150"/>
                      <a:pt x="36" y="147"/>
                    </a:cubicBezTo>
                    <a:cubicBezTo>
                      <a:pt x="36" y="132"/>
                      <a:pt x="36" y="132"/>
                      <a:pt x="36" y="132"/>
                    </a:cubicBezTo>
                    <a:cubicBezTo>
                      <a:pt x="36" y="131"/>
                      <a:pt x="36" y="130"/>
                      <a:pt x="35" y="129"/>
                    </a:cubicBezTo>
                    <a:cubicBezTo>
                      <a:pt x="26" y="120"/>
                      <a:pt x="20" y="107"/>
                      <a:pt x="19" y="95"/>
                    </a:cubicBezTo>
                    <a:cubicBezTo>
                      <a:pt x="19" y="92"/>
                      <a:pt x="17" y="90"/>
                      <a:pt x="14" y="90"/>
                    </a:cubicBezTo>
                    <a:cubicBezTo>
                      <a:pt x="12" y="90"/>
                      <a:pt x="10" y="88"/>
                      <a:pt x="10" y="86"/>
                    </a:cubicBezTo>
                    <a:cubicBezTo>
                      <a:pt x="10" y="84"/>
                      <a:pt x="11" y="82"/>
                      <a:pt x="13" y="82"/>
                    </a:cubicBezTo>
                    <a:cubicBezTo>
                      <a:pt x="15" y="81"/>
                      <a:pt x="16" y="78"/>
                      <a:pt x="15" y="76"/>
                    </a:cubicBezTo>
                    <a:cubicBezTo>
                      <a:pt x="13" y="70"/>
                      <a:pt x="13" y="65"/>
                      <a:pt x="13" y="59"/>
                    </a:cubicBezTo>
                    <a:cubicBezTo>
                      <a:pt x="13" y="32"/>
                      <a:pt x="34" y="9"/>
                      <a:pt x="60" y="9"/>
                    </a:cubicBezTo>
                    <a:cubicBezTo>
                      <a:pt x="86" y="9"/>
                      <a:pt x="107" y="32"/>
                      <a:pt x="107" y="59"/>
                    </a:cubicBezTo>
                    <a:cubicBezTo>
                      <a:pt x="107" y="65"/>
                      <a:pt x="106" y="70"/>
                      <a:pt x="104" y="76"/>
                    </a:cubicBezTo>
                    <a:cubicBezTo>
                      <a:pt x="103" y="78"/>
                      <a:pt x="105" y="81"/>
                      <a:pt x="107" y="82"/>
                    </a:cubicBezTo>
                    <a:cubicBezTo>
                      <a:pt x="108" y="82"/>
                      <a:pt x="109" y="84"/>
                      <a:pt x="109" y="86"/>
                    </a:cubicBezTo>
                    <a:cubicBezTo>
                      <a:pt x="109" y="88"/>
                      <a:pt x="107" y="90"/>
                      <a:pt x="105" y="90"/>
                    </a:cubicBezTo>
                    <a:cubicBezTo>
                      <a:pt x="103" y="90"/>
                      <a:pt x="100" y="92"/>
                      <a:pt x="100" y="95"/>
                    </a:cubicBezTo>
                    <a:cubicBezTo>
                      <a:pt x="99" y="108"/>
                      <a:pt x="93" y="120"/>
                      <a:pt x="84" y="129"/>
                    </a:cubicBezTo>
                    <a:cubicBezTo>
                      <a:pt x="83" y="130"/>
                      <a:pt x="83" y="131"/>
                      <a:pt x="83" y="133"/>
                    </a:cubicBezTo>
                    <a:cubicBezTo>
                      <a:pt x="83" y="147"/>
                      <a:pt x="83" y="147"/>
                      <a:pt x="83" y="147"/>
                    </a:cubicBezTo>
                    <a:cubicBezTo>
                      <a:pt x="82" y="150"/>
                      <a:pt x="83" y="152"/>
                      <a:pt x="85" y="153"/>
                    </a:cubicBezTo>
                    <a:cubicBezTo>
                      <a:pt x="88" y="155"/>
                      <a:pt x="90" y="154"/>
                      <a:pt x="92" y="151"/>
                    </a:cubicBezTo>
                    <a:cubicBezTo>
                      <a:pt x="92" y="150"/>
                      <a:pt x="92" y="149"/>
                      <a:pt x="92" y="148"/>
                    </a:cubicBezTo>
                    <a:cubicBezTo>
                      <a:pt x="92" y="135"/>
                      <a:pt x="92" y="135"/>
                      <a:pt x="92" y="135"/>
                    </a:cubicBezTo>
                    <a:cubicBezTo>
                      <a:pt x="101" y="125"/>
                      <a:pt x="108" y="112"/>
                      <a:pt x="109" y="99"/>
                    </a:cubicBezTo>
                    <a:cubicBezTo>
                      <a:pt x="115" y="98"/>
                      <a:pt x="119" y="92"/>
                      <a:pt x="119" y="86"/>
                    </a:cubicBezTo>
                    <a:cubicBezTo>
                      <a:pt x="119" y="82"/>
                      <a:pt x="117" y="78"/>
                      <a:pt x="114" y="75"/>
                    </a:cubicBezTo>
                    <a:cubicBezTo>
                      <a:pt x="116" y="70"/>
                      <a:pt x="116" y="65"/>
                      <a:pt x="116" y="59"/>
                    </a:cubicBezTo>
                    <a:cubicBezTo>
                      <a:pt x="116" y="26"/>
                      <a:pt x="91" y="0"/>
                      <a:pt x="60" y="0"/>
                    </a:cubicBezTo>
                    <a:cubicBezTo>
                      <a:pt x="28" y="0"/>
                      <a:pt x="3" y="26"/>
                      <a:pt x="3" y="59"/>
                    </a:cubicBezTo>
                    <a:cubicBezTo>
                      <a:pt x="3" y="65"/>
                      <a:pt x="4" y="70"/>
                      <a:pt x="5" y="75"/>
                    </a:cubicBezTo>
                    <a:cubicBezTo>
                      <a:pt x="2" y="78"/>
                      <a:pt x="0" y="82"/>
                      <a:pt x="0" y="86"/>
                    </a:cubicBezTo>
                    <a:cubicBezTo>
                      <a:pt x="0" y="92"/>
                      <a:pt x="4" y="97"/>
                      <a:pt x="10" y="9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66" name="Freeform 191">
                <a:extLst>
                  <a:ext uri="{FF2B5EF4-FFF2-40B4-BE49-F238E27FC236}">
                    <a16:creationId xmlns:a16="http://schemas.microsoft.com/office/drawing/2014/main" id="{4643CBCA-A975-4CC2-BE77-12CBACE7EFA0}"/>
                  </a:ext>
                </a:extLst>
              </p:cNvPr>
              <p:cNvSpPr>
                <a:spLocks noEditPoints="1"/>
              </p:cNvSpPr>
              <p:nvPr/>
            </p:nvSpPr>
            <p:spPr bwMode="auto">
              <a:xfrm>
                <a:off x="4556126" y="2114550"/>
                <a:ext cx="107950" cy="85725"/>
              </a:xfrm>
              <a:custGeom>
                <a:avLst/>
                <a:gdLst>
                  <a:gd name="T0" fmla="*/ 42 w 52"/>
                  <a:gd name="T1" fmla="*/ 38 h 41"/>
                  <a:gd name="T2" fmla="*/ 46 w 52"/>
                  <a:gd name="T3" fmla="*/ 8 h 41"/>
                  <a:gd name="T4" fmla="*/ 6 w 52"/>
                  <a:gd name="T5" fmla="*/ 8 h 41"/>
                  <a:gd name="T6" fmla="*/ 10 w 52"/>
                  <a:gd name="T7" fmla="*/ 38 h 41"/>
                  <a:gd name="T8" fmla="*/ 14 w 52"/>
                  <a:gd name="T9" fmla="*/ 41 h 41"/>
                  <a:gd name="T10" fmla="*/ 15 w 52"/>
                  <a:gd name="T11" fmla="*/ 41 h 41"/>
                  <a:gd name="T12" fmla="*/ 37 w 52"/>
                  <a:gd name="T13" fmla="*/ 40 h 41"/>
                  <a:gd name="T14" fmla="*/ 42 w 52"/>
                  <a:gd name="T15" fmla="*/ 38 h 41"/>
                  <a:gd name="T16" fmla="*/ 17 w 52"/>
                  <a:gd name="T17" fmla="*/ 31 h 41"/>
                  <a:gd name="T18" fmla="*/ 12 w 52"/>
                  <a:gd name="T19" fmla="*/ 16 h 41"/>
                  <a:gd name="T20" fmla="*/ 26 w 52"/>
                  <a:gd name="T21" fmla="*/ 12 h 41"/>
                  <a:gd name="T22" fmla="*/ 26 w 52"/>
                  <a:gd name="T23" fmla="*/ 12 h 41"/>
                  <a:gd name="T24" fmla="*/ 40 w 52"/>
                  <a:gd name="T25" fmla="*/ 15 h 41"/>
                  <a:gd name="T26" fmla="*/ 35 w 52"/>
                  <a:gd name="T27" fmla="*/ 30 h 41"/>
                  <a:gd name="T28" fmla="*/ 17 w 52"/>
                  <a:gd name="T29"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1">
                    <a:moveTo>
                      <a:pt x="42" y="38"/>
                    </a:moveTo>
                    <a:cubicBezTo>
                      <a:pt x="50" y="22"/>
                      <a:pt x="52" y="13"/>
                      <a:pt x="46" y="8"/>
                    </a:cubicBezTo>
                    <a:cubicBezTo>
                      <a:pt x="35" y="0"/>
                      <a:pt x="15" y="1"/>
                      <a:pt x="6" y="8"/>
                    </a:cubicBezTo>
                    <a:cubicBezTo>
                      <a:pt x="0" y="13"/>
                      <a:pt x="1" y="23"/>
                      <a:pt x="10" y="38"/>
                    </a:cubicBezTo>
                    <a:cubicBezTo>
                      <a:pt x="11" y="40"/>
                      <a:pt x="12" y="41"/>
                      <a:pt x="14" y="41"/>
                    </a:cubicBezTo>
                    <a:cubicBezTo>
                      <a:pt x="14" y="41"/>
                      <a:pt x="14" y="41"/>
                      <a:pt x="15" y="41"/>
                    </a:cubicBezTo>
                    <a:cubicBezTo>
                      <a:pt x="22" y="39"/>
                      <a:pt x="30" y="39"/>
                      <a:pt x="37" y="40"/>
                    </a:cubicBezTo>
                    <a:cubicBezTo>
                      <a:pt x="39" y="41"/>
                      <a:pt x="41" y="40"/>
                      <a:pt x="42" y="38"/>
                    </a:cubicBezTo>
                    <a:close/>
                    <a:moveTo>
                      <a:pt x="17" y="31"/>
                    </a:moveTo>
                    <a:cubicBezTo>
                      <a:pt x="12" y="21"/>
                      <a:pt x="11" y="16"/>
                      <a:pt x="12" y="16"/>
                    </a:cubicBezTo>
                    <a:cubicBezTo>
                      <a:pt x="17" y="12"/>
                      <a:pt x="21" y="12"/>
                      <a:pt x="26" y="12"/>
                    </a:cubicBezTo>
                    <a:cubicBezTo>
                      <a:pt x="26" y="12"/>
                      <a:pt x="26" y="12"/>
                      <a:pt x="26" y="12"/>
                    </a:cubicBezTo>
                    <a:cubicBezTo>
                      <a:pt x="33" y="12"/>
                      <a:pt x="35" y="13"/>
                      <a:pt x="40" y="15"/>
                    </a:cubicBezTo>
                    <a:cubicBezTo>
                      <a:pt x="40" y="16"/>
                      <a:pt x="40" y="21"/>
                      <a:pt x="35" y="30"/>
                    </a:cubicBezTo>
                    <a:cubicBezTo>
                      <a:pt x="29" y="30"/>
                      <a:pt x="23" y="30"/>
                      <a:pt x="17" y="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67" name="Freeform 192">
                <a:extLst>
                  <a:ext uri="{FF2B5EF4-FFF2-40B4-BE49-F238E27FC236}">
                    <a16:creationId xmlns:a16="http://schemas.microsoft.com/office/drawing/2014/main" id="{EEEC8EC1-F6F6-4F0E-9AE1-EA5809CE5674}"/>
                  </a:ext>
                </a:extLst>
              </p:cNvPr>
              <p:cNvSpPr>
                <a:spLocks/>
              </p:cNvSpPr>
              <p:nvPr/>
            </p:nvSpPr>
            <p:spPr bwMode="auto">
              <a:xfrm>
                <a:off x="4618038" y="2208213"/>
                <a:ext cx="26988" cy="69850"/>
              </a:xfrm>
              <a:custGeom>
                <a:avLst/>
                <a:gdLst>
                  <a:gd name="T0" fmla="*/ 10 w 13"/>
                  <a:gd name="T1" fmla="*/ 4 h 34"/>
                  <a:gd name="T2" fmla="*/ 4 w 13"/>
                  <a:gd name="T3" fmla="*/ 0 h 34"/>
                  <a:gd name="T4" fmla="*/ 0 w 13"/>
                  <a:gd name="T5" fmla="*/ 5 h 34"/>
                  <a:gd name="T6" fmla="*/ 3 w 13"/>
                  <a:gd name="T7" fmla="*/ 30 h 34"/>
                  <a:gd name="T8" fmla="*/ 8 w 13"/>
                  <a:gd name="T9" fmla="*/ 34 h 34"/>
                  <a:gd name="T10" fmla="*/ 8 w 13"/>
                  <a:gd name="T11" fmla="*/ 34 h 34"/>
                  <a:gd name="T12" fmla="*/ 12 w 13"/>
                  <a:gd name="T13" fmla="*/ 29 h 34"/>
                  <a:gd name="T14" fmla="*/ 10 w 13"/>
                  <a:gd name="T15" fmla="*/ 7 h 34"/>
                  <a:gd name="T16" fmla="*/ 10 w 1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4">
                    <a:moveTo>
                      <a:pt x="10" y="4"/>
                    </a:moveTo>
                    <a:cubicBezTo>
                      <a:pt x="9" y="2"/>
                      <a:pt x="7" y="0"/>
                      <a:pt x="4" y="0"/>
                    </a:cubicBezTo>
                    <a:cubicBezTo>
                      <a:pt x="2" y="0"/>
                      <a:pt x="0" y="3"/>
                      <a:pt x="0" y="5"/>
                    </a:cubicBezTo>
                    <a:cubicBezTo>
                      <a:pt x="3" y="30"/>
                      <a:pt x="3" y="30"/>
                      <a:pt x="3" y="30"/>
                    </a:cubicBezTo>
                    <a:cubicBezTo>
                      <a:pt x="3" y="32"/>
                      <a:pt x="5" y="34"/>
                      <a:pt x="8" y="34"/>
                    </a:cubicBezTo>
                    <a:cubicBezTo>
                      <a:pt x="8" y="34"/>
                      <a:pt x="8" y="34"/>
                      <a:pt x="8" y="34"/>
                    </a:cubicBezTo>
                    <a:cubicBezTo>
                      <a:pt x="11" y="34"/>
                      <a:pt x="13" y="31"/>
                      <a:pt x="12" y="29"/>
                    </a:cubicBezTo>
                    <a:cubicBezTo>
                      <a:pt x="10" y="7"/>
                      <a:pt x="10" y="7"/>
                      <a:pt x="10" y="7"/>
                    </a:cubicBezTo>
                    <a:lnTo>
                      <a:pt x="1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sp>
            <p:nvSpPr>
              <p:cNvPr id="68" name="Freeform 193">
                <a:extLst>
                  <a:ext uri="{FF2B5EF4-FFF2-40B4-BE49-F238E27FC236}">
                    <a16:creationId xmlns:a16="http://schemas.microsoft.com/office/drawing/2014/main" id="{5A5EA0F4-6E09-4CF2-979D-45F0ACE36E2B}"/>
                  </a:ext>
                </a:extLst>
              </p:cNvPr>
              <p:cNvSpPr>
                <a:spLocks/>
              </p:cNvSpPr>
              <p:nvPr/>
            </p:nvSpPr>
            <p:spPr bwMode="auto">
              <a:xfrm>
                <a:off x="4575176" y="2208213"/>
                <a:ext cx="26988" cy="69850"/>
              </a:xfrm>
              <a:custGeom>
                <a:avLst/>
                <a:gdLst>
                  <a:gd name="T0" fmla="*/ 8 w 13"/>
                  <a:gd name="T1" fmla="*/ 0 h 34"/>
                  <a:gd name="T2" fmla="*/ 3 w 13"/>
                  <a:gd name="T3" fmla="*/ 5 h 34"/>
                  <a:gd name="T4" fmla="*/ 0 w 13"/>
                  <a:gd name="T5" fmla="*/ 29 h 34"/>
                  <a:gd name="T6" fmla="*/ 4 w 13"/>
                  <a:gd name="T7" fmla="*/ 34 h 34"/>
                  <a:gd name="T8" fmla="*/ 5 w 13"/>
                  <a:gd name="T9" fmla="*/ 34 h 34"/>
                  <a:gd name="T10" fmla="*/ 10 w 13"/>
                  <a:gd name="T11" fmla="*/ 30 h 34"/>
                  <a:gd name="T12" fmla="*/ 12 w 13"/>
                  <a:gd name="T13" fmla="*/ 6 h 34"/>
                  <a:gd name="T14" fmla="*/ 8 w 13"/>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4">
                    <a:moveTo>
                      <a:pt x="8" y="0"/>
                    </a:moveTo>
                    <a:cubicBezTo>
                      <a:pt x="5" y="0"/>
                      <a:pt x="3" y="2"/>
                      <a:pt x="3" y="5"/>
                    </a:cubicBezTo>
                    <a:cubicBezTo>
                      <a:pt x="0" y="29"/>
                      <a:pt x="0" y="29"/>
                      <a:pt x="0" y="29"/>
                    </a:cubicBezTo>
                    <a:cubicBezTo>
                      <a:pt x="0" y="31"/>
                      <a:pt x="2" y="34"/>
                      <a:pt x="4" y="34"/>
                    </a:cubicBezTo>
                    <a:cubicBezTo>
                      <a:pt x="4" y="34"/>
                      <a:pt x="5" y="34"/>
                      <a:pt x="5" y="34"/>
                    </a:cubicBezTo>
                    <a:cubicBezTo>
                      <a:pt x="7" y="34"/>
                      <a:pt x="9" y="32"/>
                      <a:pt x="10" y="30"/>
                    </a:cubicBezTo>
                    <a:cubicBezTo>
                      <a:pt x="12" y="6"/>
                      <a:pt x="12" y="6"/>
                      <a:pt x="12" y="6"/>
                    </a:cubicBezTo>
                    <a:cubicBezTo>
                      <a:pt x="13" y="3"/>
                      <a:pt x="11" y="1"/>
                      <a:pt x="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prstClr val="black"/>
                  </a:solidFill>
                  <a:effectLst/>
                  <a:uLnTx/>
                  <a:uFillTx/>
                  <a:latin typeface="Calibri Light"/>
                  <a:ea typeface="+mn-ea"/>
                  <a:cs typeface="+mn-cs"/>
                </a:endParaRPr>
              </a:p>
            </p:txBody>
          </p:sp>
        </p:grpSp>
      </p:grpSp>
      <p:grpSp>
        <p:nvGrpSpPr>
          <p:cNvPr id="71" name="Group 70">
            <a:extLst>
              <a:ext uri="{FF2B5EF4-FFF2-40B4-BE49-F238E27FC236}">
                <a16:creationId xmlns:a16="http://schemas.microsoft.com/office/drawing/2014/main" id="{06A08430-F1F5-4F0C-BEF9-322447798F73}"/>
              </a:ext>
              <a:ext uri="{C183D7F6-B498-43B3-948B-1728B52AA6E4}">
                <adec:decorative xmlns:adec="http://schemas.microsoft.com/office/drawing/2017/decorative" val="1"/>
              </a:ext>
            </a:extLst>
          </p:cNvPr>
          <p:cNvGrpSpPr/>
          <p:nvPr/>
        </p:nvGrpSpPr>
        <p:grpSpPr>
          <a:xfrm>
            <a:off x="5984896" y="4140584"/>
            <a:ext cx="4976205" cy="1205705"/>
            <a:chOff x="6331424" y="4918816"/>
            <a:chExt cx="4976205" cy="1205705"/>
          </a:xfrm>
        </p:grpSpPr>
        <p:sp>
          <p:nvSpPr>
            <p:cNvPr id="72" name="Rectangle 71">
              <a:extLst>
                <a:ext uri="{FF2B5EF4-FFF2-40B4-BE49-F238E27FC236}">
                  <a16:creationId xmlns:a16="http://schemas.microsoft.com/office/drawing/2014/main" id="{173BBC8F-C2B1-4352-8B16-1259CD05F329}"/>
                </a:ext>
              </a:extLst>
            </p:cNvPr>
            <p:cNvSpPr/>
            <p:nvPr/>
          </p:nvSpPr>
          <p:spPr>
            <a:xfrm>
              <a:off x="7030880" y="4918816"/>
              <a:ext cx="2845542"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7405E"/>
                  </a:solidFill>
                  <a:effectLst/>
                  <a:uLnTx/>
                  <a:uFillTx/>
                  <a:latin typeface="Calibri"/>
                  <a:ea typeface="+mn-ea"/>
                  <a:cs typeface="Arial" panose="020B0604020202020204" pitchFamily="34" charset="0"/>
                </a:rPr>
                <a:t>Policy/Audit/Risk Teams</a:t>
              </a:r>
            </a:p>
          </p:txBody>
        </p:sp>
        <p:grpSp>
          <p:nvGrpSpPr>
            <p:cNvPr id="73" name="Group 72">
              <a:extLst>
                <a:ext uri="{FF2B5EF4-FFF2-40B4-BE49-F238E27FC236}">
                  <a16:creationId xmlns:a16="http://schemas.microsoft.com/office/drawing/2014/main" id="{E914EDF1-31E0-4060-B600-DCAD825F2E52}"/>
                </a:ext>
              </a:extLst>
            </p:cNvPr>
            <p:cNvGrpSpPr/>
            <p:nvPr/>
          </p:nvGrpSpPr>
          <p:grpSpPr>
            <a:xfrm>
              <a:off x="6987700" y="5293524"/>
              <a:ext cx="4319929" cy="830997"/>
              <a:chOff x="4757254" y="1545233"/>
              <a:chExt cx="3372272" cy="1735151"/>
            </a:xfrm>
          </p:grpSpPr>
          <p:sp>
            <p:nvSpPr>
              <p:cNvPr id="79" name="Rectangle 78">
                <a:extLst>
                  <a:ext uri="{FF2B5EF4-FFF2-40B4-BE49-F238E27FC236}">
                    <a16:creationId xmlns:a16="http://schemas.microsoft.com/office/drawing/2014/main" id="{E45B7FED-F958-40C7-9C98-BBEBBDBD0024}"/>
                  </a:ext>
                </a:extLst>
              </p:cNvPr>
              <p:cNvSpPr/>
              <p:nvPr/>
            </p:nvSpPr>
            <p:spPr>
              <a:xfrm>
                <a:off x="4758379" y="1545233"/>
                <a:ext cx="3298139" cy="173515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a:ea typeface="+mn-ea"/>
                    <a:cs typeface="Arial" panose="020B0604020202020204" pitchFamily="34" charset="0"/>
                  </a:rPr>
                  <a:t>Individuals or teams responsible for auditing and assessing policy controls of end-to-end processes.</a:t>
                </a:r>
              </a:p>
            </p:txBody>
          </p:sp>
          <p:cxnSp>
            <p:nvCxnSpPr>
              <p:cNvPr id="80" name="Straight Connector 79">
                <a:extLst>
                  <a:ext uri="{FF2B5EF4-FFF2-40B4-BE49-F238E27FC236}">
                    <a16:creationId xmlns:a16="http://schemas.microsoft.com/office/drawing/2014/main" id="{1C92B77E-5D67-4439-9689-722A5F8EF3C7}"/>
                  </a:ext>
                </a:extLst>
              </p:cNvPr>
              <p:cNvCxnSpPr>
                <a:cxnSpLocks/>
              </p:cNvCxnSpPr>
              <p:nvPr/>
            </p:nvCxnSpPr>
            <p:spPr>
              <a:xfrm flipH="1">
                <a:off x="4757254" y="1545233"/>
                <a:ext cx="3372272" cy="22325"/>
              </a:xfrm>
              <a:prstGeom prst="line">
                <a:avLst/>
              </a:prstGeom>
              <a:ln w="19050" cap="rnd"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B77360BD-C6D6-4A49-9393-5D988A45E223}"/>
                </a:ext>
              </a:extLst>
            </p:cNvPr>
            <p:cNvGrpSpPr/>
            <p:nvPr/>
          </p:nvGrpSpPr>
          <p:grpSpPr>
            <a:xfrm>
              <a:off x="6331424" y="5194378"/>
              <a:ext cx="357711" cy="318203"/>
              <a:chOff x="9721850" y="4725988"/>
              <a:chExt cx="531813" cy="473075"/>
            </a:xfrm>
            <a:solidFill>
              <a:schemeClr val="bg1"/>
            </a:solidFill>
          </p:grpSpPr>
          <p:sp>
            <p:nvSpPr>
              <p:cNvPr id="77" name="Freeform 563">
                <a:extLst>
                  <a:ext uri="{FF2B5EF4-FFF2-40B4-BE49-F238E27FC236}">
                    <a16:creationId xmlns:a16="http://schemas.microsoft.com/office/drawing/2014/main" id="{320F31EA-AD52-4A18-90D9-5C04FFC7D58C}"/>
                  </a:ext>
                </a:extLst>
              </p:cNvPr>
              <p:cNvSpPr>
                <a:spLocks/>
              </p:cNvSpPr>
              <p:nvPr/>
            </p:nvSpPr>
            <p:spPr bwMode="auto">
              <a:xfrm>
                <a:off x="9721850" y="4725988"/>
                <a:ext cx="442913" cy="295275"/>
              </a:xfrm>
              <a:custGeom>
                <a:avLst/>
                <a:gdLst>
                  <a:gd name="T0" fmla="*/ 178 w 194"/>
                  <a:gd name="T1" fmla="*/ 48 h 129"/>
                  <a:gd name="T2" fmla="*/ 148 w 194"/>
                  <a:gd name="T3" fmla="*/ 78 h 129"/>
                  <a:gd name="T4" fmla="*/ 148 w 194"/>
                  <a:gd name="T5" fmla="*/ 85 h 129"/>
                  <a:gd name="T6" fmla="*/ 151 w 194"/>
                  <a:gd name="T7" fmla="*/ 86 h 129"/>
                  <a:gd name="T8" fmla="*/ 155 w 194"/>
                  <a:gd name="T9" fmla="*/ 85 h 129"/>
                  <a:gd name="T10" fmla="*/ 193 w 194"/>
                  <a:gd name="T11" fmla="*/ 47 h 129"/>
                  <a:gd name="T12" fmla="*/ 194 w 194"/>
                  <a:gd name="T13" fmla="*/ 43 h 129"/>
                  <a:gd name="T14" fmla="*/ 193 w 194"/>
                  <a:gd name="T15" fmla="*/ 40 h 129"/>
                  <a:gd name="T16" fmla="*/ 155 w 194"/>
                  <a:gd name="T17" fmla="*/ 2 h 129"/>
                  <a:gd name="T18" fmla="*/ 148 w 194"/>
                  <a:gd name="T19" fmla="*/ 2 h 129"/>
                  <a:gd name="T20" fmla="*/ 148 w 194"/>
                  <a:gd name="T21" fmla="*/ 9 h 129"/>
                  <a:gd name="T22" fmla="*/ 178 w 194"/>
                  <a:gd name="T23" fmla="*/ 38 h 129"/>
                  <a:gd name="T24" fmla="*/ 45 w 194"/>
                  <a:gd name="T25" fmla="*/ 38 h 129"/>
                  <a:gd name="T26" fmla="*/ 0 w 194"/>
                  <a:gd name="T27" fmla="*/ 84 h 129"/>
                  <a:gd name="T28" fmla="*/ 0 w 194"/>
                  <a:gd name="T29" fmla="*/ 124 h 129"/>
                  <a:gd name="T30" fmla="*/ 5 w 194"/>
                  <a:gd name="T31" fmla="*/ 129 h 129"/>
                  <a:gd name="T32" fmla="*/ 10 w 194"/>
                  <a:gd name="T33" fmla="*/ 124 h 129"/>
                  <a:gd name="T34" fmla="*/ 10 w 194"/>
                  <a:gd name="T35" fmla="*/ 84 h 129"/>
                  <a:gd name="T36" fmla="*/ 45 w 194"/>
                  <a:gd name="T37" fmla="*/ 48 h 129"/>
                  <a:gd name="T38" fmla="*/ 178 w 194"/>
                  <a:gd name="T39" fmla="*/ 4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29">
                    <a:moveTo>
                      <a:pt x="178" y="48"/>
                    </a:moveTo>
                    <a:cubicBezTo>
                      <a:pt x="148" y="78"/>
                      <a:pt x="148" y="78"/>
                      <a:pt x="148" y="78"/>
                    </a:cubicBezTo>
                    <a:cubicBezTo>
                      <a:pt x="146" y="80"/>
                      <a:pt x="146" y="83"/>
                      <a:pt x="148" y="85"/>
                    </a:cubicBezTo>
                    <a:cubicBezTo>
                      <a:pt x="149" y="86"/>
                      <a:pt x="150" y="86"/>
                      <a:pt x="151" y="86"/>
                    </a:cubicBezTo>
                    <a:cubicBezTo>
                      <a:pt x="153" y="86"/>
                      <a:pt x="154" y="86"/>
                      <a:pt x="155" y="85"/>
                    </a:cubicBezTo>
                    <a:cubicBezTo>
                      <a:pt x="193" y="47"/>
                      <a:pt x="193" y="47"/>
                      <a:pt x="193" y="47"/>
                    </a:cubicBezTo>
                    <a:cubicBezTo>
                      <a:pt x="194" y="46"/>
                      <a:pt x="194" y="45"/>
                      <a:pt x="194" y="43"/>
                    </a:cubicBezTo>
                    <a:cubicBezTo>
                      <a:pt x="194" y="42"/>
                      <a:pt x="194" y="41"/>
                      <a:pt x="193" y="40"/>
                    </a:cubicBezTo>
                    <a:cubicBezTo>
                      <a:pt x="155" y="2"/>
                      <a:pt x="155" y="2"/>
                      <a:pt x="155" y="2"/>
                    </a:cubicBezTo>
                    <a:cubicBezTo>
                      <a:pt x="153" y="0"/>
                      <a:pt x="150" y="0"/>
                      <a:pt x="148" y="2"/>
                    </a:cubicBezTo>
                    <a:cubicBezTo>
                      <a:pt x="146" y="4"/>
                      <a:pt x="146" y="7"/>
                      <a:pt x="148" y="9"/>
                    </a:cubicBezTo>
                    <a:cubicBezTo>
                      <a:pt x="178" y="38"/>
                      <a:pt x="178" y="38"/>
                      <a:pt x="178" y="38"/>
                    </a:cubicBezTo>
                    <a:cubicBezTo>
                      <a:pt x="45" y="38"/>
                      <a:pt x="45" y="38"/>
                      <a:pt x="45" y="38"/>
                    </a:cubicBezTo>
                    <a:cubicBezTo>
                      <a:pt x="20" y="38"/>
                      <a:pt x="0" y="59"/>
                      <a:pt x="0" y="84"/>
                    </a:cubicBezTo>
                    <a:cubicBezTo>
                      <a:pt x="0" y="124"/>
                      <a:pt x="0" y="124"/>
                      <a:pt x="0" y="124"/>
                    </a:cubicBezTo>
                    <a:cubicBezTo>
                      <a:pt x="0" y="126"/>
                      <a:pt x="2" y="129"/>
                      <a:pt x="5" y="129"/>
                    </a:cubicBezTo>
                    <a:cubicBezTo>
                      <a:pt x="7" y="129"/>
                      <a:pt x="10" y="126"/>
                      <a:pt x="10" y="124"/>
                    </a:cubicBezTo>
                    <a:cubicBezTo>
                      <a:pt x="10" y="84"/>
                      <a:pt x="10" y="84"/>
                      <a:pt x="10" y="84"/>
                    </a:cubicBezTo>
                    <a:cubicBezTo>
                      <a:pt x="10" y="64"/>
                      <a:pt x="26" y="48"/>
                      <a:pt x="45" y="48"/>
                    </a:cubicBezTo>
                    <a:lnTo>
                      <a:pt x="178" y="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sp>
            <p:nvSpPr>
              <p:cNvPr id="78" name="Freeform 564">
                <a:extLst>
                  <a:ext uri="{FF2B5EF4-FFF2-40B4-BE49-F238E27FC236}">
                    <a16:creationId xmlns:a16="http://schemas.microsoft.com/office/drawing/2014/main" id="{911B1E04-2AEA-41BC-9545-F3E1B906443C}"/>
                  </a:ext>
                </a:extLst>
              </p:cNvPr>
              <p:cNvSpPr>
                <a:spLocks/>
              </p:cNvSpPr>
              <p:nvPr/>
            </p:nvSpPr>
            <p:spPr bwMode="auto">
              <a:xfrm>
                <a:off x="9813925" y="4906963"/>
                <a:ext cx="439738" cy="292100"/>
              </a:xfrm>
              <a:custGeom>
                <a:avLst/>
                <a:gdLst>
                  <a:gd name="T0" fmla="*/ 188 w 193"/>
                  <a:gd name="T1" fmla="*/ 0 h 128"/>
                  <a:gd name="T2" fmla="*/ 183 w 193"/>
                  <a:gd name="T3" fmla="*/ 5 h 128"/>
                  <a:gd name="T4" fmla="*/ 183 w 193"/>
                  <a:gd name="T5" fmla="*/ 45 h 128"/>
                  <a:gd name="T6" fmla="*/ 147 w 193"/>
                  <a:gd name="T7" fmla="*/ 81 h 128"/>
                  <a:gd name="T8" fmla="*/ 17 w 193"/>
                  <a:gd name="T9" fmla="*/ 81 h 128"/>
                  <a:gd name="T10" fmla="*/ 47 w 193"/>
                  <a:gd name="T11" fmla="*/ 51 h 128"/>
                  <a:gd name="T12" fmla="*/ 47 w 193"/>
                  <a:gd name="T13" fmla="*/ 44 h 128"/>
                  <a:gd name="T14" fmla="*/ 40 w 193"/>
                  <a:gd name="T15" fmla="*/ 44 h 128"/>
                  <a:gd name="T16" fmla="*/ 2 w 193"/>
                  <a:gd name="T17" fmla="*/ 82 h 128"/>
                  <a:gd name="T18" fmla="*/ 1 w 193"/>
                  <a:gd name="T19" fmla="*/ 84 h 128"/>
                  <a:gd name="T20" fmla="*/ 1 w 193"/>
                  <a:gd name="T21" fmla="*/ 87 h 128"/>
                  <a:gd name="T22" fmla="*/ 2 w 193"/>
                  <a:gd name="T23" fmla="*/ 89 h 128"/>
                  <a:gd name="T24" fmla="*/ 40 w 193"/>
                  <a:gd name="T25" fmla="*/ 127 h 128"/>
                  <a:gd name="T26" fmla="*/ 43 w 193"/>
                  <a:gd name="T27" fmla="*/ 128 h 128"/>
                  <a:gd name="T28" fmla="*/ 47 w 193"/>
                  <a:gd name="T29" fmla="*/ 127 h 128"/>
                  <a:gd name="T30" fmla="*/ 47 w 193"/>
                  <a:gd name="T31" fmla="*/ 120 h 128"/>
                  <a:gd name="T32" fmla="*/ 17 w 193"/>
                  <a:gd name="T33" fmla="*/ 90 h 128"/>
                  <a:gd name="T34" fmla="*/ 147 w 193"/>
                  <a:gd name="T35" fmla="*/ 90 h 128"/>
                  <a:gd name="T36" fmla="*/ 193 w 193"/>
                  <a:gd name="T37" fmla="*/ 45 h 128"/>
                  <a:gd name="T38" fmla="*/ 193 w 193"/>
                  <a:gd name="T39" fmla="*/ 5 h 128"/>
                  <a:gd name="T40" fmla="*/ 188 w 193"/>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28">
                    <a:moveTo>
                      <a:pt x="188" y="0"/>
                    </a:moveTo>
                    <a:cubicBezTo>
                      <a:pt x="185" y="0"/>
                      <a:pt x="183" y="2"/>
                      <a:pt x="183" y="5"/>
                    </a:cubicBezTo>
                    <a:cubicBezTo>
                      <a:pt x="183" y="45"/>
                      <a:pt x="183" y="45"/>
                      <a:pt x="183" y="45"/>
                    </a:cubicBezTo>
                    <a:cubicBezTo>
                      <a:pt x="183" y="64"/>
                      <a:pt x="167" y="81"/>
                      <a:pt x="147" y="81"/>
                    </a:cubicBezTo>
                    <a:cubicBezTo>
                      <a:pt x="17" y="81"/>
                      <a:pt x="17" y="81"/>
                      <a:pt x="17" y="81"/>
                    </a:cubicBezTo>
                    <a:cubicBezTo>
                      <a:pt x="47" y="51"/>
                      <a:pt x="47" y="51"/>
                      <a:pt x="47" y="51"/>
                    </a:cubicBezTo>
                    <a:cubicBezTo>
                      <a:pt x="49" y="49"/>
                      <a:pt x="49" y="46"/>
                      <a:pt x="47" y="44"/>
                    </a:cubicBezTo>
                    <a:cubicBezTo>
                      <a:pt x="45" y="42"/>
                      <a:pt x="42" y="42"/>
                      <a:pt x="40" y="44"/>
                    </a:cubicBezTo>
                    <a:cubicBezTo>
                      <a:pt x="2" y="82"/>
                      <a:pt x="2" y="82"/>
                      <a:pt x="2" y="82"/>
                    </a:cubicBezTo>
                    <a:cubicBezTo>
                      <a:pt x="2" y="82"/>
                      <a:pt x="1" y="83"/>
                      <a:pt x="1" y="84"/>
                    </a:cubicBezTo>
                    <a:cubicBezTo>
                      <a:pt x="0" y="85"/>
                      <a:pt x="0" y="86"/>
                      <a:pt x="1" y="87"/>
                    </a:cubicBezTo>
                    <a:cubicBezTo>
                      <a:pt x="1" y="88"/>
                      <a:pt x="2" y="88"/>
                      <a:pt x="2" y="89"/>
                    </a:cubicBezTo>
                    <a:cubicBezTo>
                      <a:pt x="40" y="127"/>
                      <a:pt x="40" y="127"/>
                      <a:pt x="40" y="127"/>
                    </a:cubicBezTo>
                    <a:cubicBezTo>
                      <a:pt x="41" y="128"/>
                      <a:pt x="42" y="128"/>
                      <a:pt x="43" y="128"/>
                    </a:cubicBezTo>
                    <a:cubicBezTo>
                      <a:pt x="45" y="128"/>
                      <a:pt x="46" y="128"/>
                      <a:pt x="47" y="127"/>
                    </a:cubicBezTo>
                    <a:cubicBezTo>
                      <a:pt x="49" y="125"/>
                      <a:pt x="49" y="122"/>
                      <a:pt x="47" y="120"/>
                    </a:cubicBezTo>
                    <a:cubicBezTo>
                      <a:pt x="17" y="90"/>
                      <a:pt x="17" y="90"/>
                      <a:pt x="17" y="90"/>
                    </a:cubicBezTo>
                    <a:cubicBezTo>
                      <a:pt x="147" y="90"/>
                      <a:pt x="147" y="90"/>
                      <a:pt x="147" y="90"/>
                    </a:cubicBezTo>
                    <a:cubicBezTo>
                      <a:pt x="172" y="90"/>
                      <a:pt x="193" y="70"/>
                      <a:pt x="193" y="45"/>
                    </a:cubicBezTo>
                    <a:cubicBezTo>
                      <a:pt x="193" y="5"/>
                      <a:pt x="193" y="5"/>
                      <a:pt x="193" y="5"/>
                    </a:cubicBezTo>
                    <a:cubicBezTo>
                      <a:pt x="193" y="2"/>
                      <a:pt x="190" y="0"/>
                      <a:pt x="18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88" b="0" i="0" u="none" strike="noStrike" kern="1200" cap="none" spc="0" normalizeH="0" baseline="0" noProof="0">
                  <a:ln>
                    <a:noFill/>
                  </a:ln>
                  <a:solidFill>
                    <a:srgbClr val="000000"/>
                  </a:solidFill>
                  <a:effectLst/>
                  <a:uLnTx/>
                  <a:uFillTx/>
                  <a:latin typeface="Open Sans"/>
                  <a:ea typeface="+mn-ea"/>
                  <a:cs typeface="+mn-cs"/>
                </a:endParaRPr>
              </a:p>
            </p:txBody>
          </p:sp>
        </p:grpSp>
      </p:grpSp>
      <p:sp>
        <p:nvSpPr>
          <p:cNvPr id="74" name="Text Placeholder 1">
            <a:extLst>
              <a:ext uri="{FF2B5EF4-FFF2-40B4-BE49-F238E27FC236}">
                <a16:creationId xmlns:a16="http://schemas.microsoft.com/office/drawing/2014/main" id="{C70D8CCD-FFF2-0F42-AB5D-3548B9A57145}"/>
              </a:ext>
            </a:extLst>
          </p:cNvPr>
          <p:cNvSpPr txBox="1">
            <a:spLocks/>
          </p:cNvSpPr>
          <p:nvPr/>
        </p:nvSpPr>
        <p:spPr>
          <a:xfrm>
            <a:off x="397510" y="5508164"/>
            <a:ext cx="11406844" cy="739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dirty="0"/>
              <a:t>Deploying this Playbook requires engaging a cross-level, cross-organization set of stakeholders to understand perspectives across different organizations and drive feasible, desirable, and viable solutions.</a:t>
            </a:r>
          </a:p>
        </p:txBody>
      </p:sp>
    </p:spTree>
    <p:extLst>
      <p:ext uri="{BB962C8B-B14F-4D97-AF65-F5344CB8AC3E}">
        <p14:creationId xmlns:p14="http://schemas.microsoft.com/office/powerpoint/2010/main" val="14880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681CF5E-01D9-4203-9715-099BBFCE5FA3}"/>
              </a:ext>
            </a:extLst>
          </p:cNvPr>
          <p:cNvSpPr txBox="1">
            <a:spLocks noGrp="1"/>
          </p:cNvSpPr>
          <p:nvPr>
            <p:ph type="title" idx="4294967295"/>
          </p:nvPr>
        </p:nvSpPr>
        <p:spPr>
          <a:xfrm>
            <a:off x="304800" y="499386"/>
            <a:ext cx="11188700" cy="3098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t>DEEE </a:t>
            </a:r>
            <a:r>
              <a:rPr lang="en-US" sz="3200" b="1"/>
              <a:t>Playbook summary</a:t>
            </a:r>
            <a:endParaRPr lang="en-US" sz="3200" b="1" dirty="0"/>
          </a:p>
        </p:txBody>
      </p:sp>
      <p:grpSp>
        <p:nvGrpSpPr>
          <p:cNvPr id="100" name="Group 99" descr="DEEE covering all 3 questions addressed by the playbook">
            <a:extLst>
              <a:ext uri="{FF2B5EF4-FFF2-40B4-BE49-F238E27FC236}">
                <a16:creationId xmlns:a16="http://schemas.microsoft.com/office/drawing/2014/main" id="{2B945A64-9F0F-494C-ABAF-7033373426A6}"/>
              </a:ext>
              <a:ext uri="{C183D7F6-B498-43B3-948B-1728B52AA6E4}">
                <adec:decorative xmlns:adec="http://schemas.microsoft.com/office/drawing/2017/decorative" val="0"/>
              </a:ext>
            </a:extLst>
          </p:cNvPr>
          <p:cNvGrpSpPr/>
          <p:nvPr/>
        </p:nvGrpSpPr>
        <p:grpSpPr>
          <a:xfrm>
            <a:off x="550870" y="1296492"/>
            <a:ext cx="7158447" cy="338554"/>
            <a:chOff x="450511" y="1597762"/>
            <a:chExt cx="10603592" cy="338554"/>
          </a:xfrm>
        </p:grpSpPr>
        <p:cxnSp>
          <p:nvCxnSpPr>
            <p:cNvPr id="101" name="Straight Connector 100">
              <a:extLst>
                <a:ext uri="{FF2B5EF4-FFF2-40B4-BE49-F238E27FC236}">
                  <a16:creationId xmlns:a16="http://schemas.microsoft.com/office/drawing/2014/main" id="{4FA01ACF-9B08-4954-8FFD-1186B788D708}"/>
                </a:ext>
              </a:extLst>
            </p:cNvPr>
            <p:cNvCxnSpPr>
              <a:cxnSpLocks/>
            </p:cNvCxnSpPr>
            <p:nvPr/>
          </p:nvCxnSpPr>
          <p:spPr>
            <a:xfrm flipH="1">
              <a:off x="450511" y="1767039"/>
              <a:ext cx="10603592" cy="0"/>
            </a:xfrm>
            <a:prstGeom prst="line">
              <a:avLst/>
            </a:prstGeom>
            <a:ln w="15875" cap="rnd" cmpd="sng">
              <a:solidFill>
                <a:srgbClr val="0076A8"/>
              </a:solidFill>
              <a:prstDash val="solid"/>
            </a:ln>
            <a:effectLst/>
          </p:spPr>
          <p:style>
            <a:lnRef idx="2">
              <a:schemeClr val="accent1"/>
            </a:lnRef>
            <a:fillRef idx="0">
              <a:schemeClr val="accent1"/>
            </a:fillRef>
            <a:effectRef idx="1">
              <a:schemeClr val="accent1"/>
            </a:effectRef>
            <a:fontRef idx="minor">
              <a:schemeClr val="tx1"/>
            </a:fontRef>
          </p:style>
        </p:cxnSp>
        <p:sp>
          <p:nvSpPr>
            <p:cNvPr id="102" name="Rectangle 101">
              <a:extLst>
                <a:ext uri="{FF2B5EF4-FFF2-40B4-BE49-F238E27FC236}">
                  <a16:creationId xmlns:a16="http://schemas.microsoft.com/office/drawing/2014/main" id="{D02B0CE7-46AE-49F5-92FB-E07D4B13AAC1}"/>
                </a:ext>
              </a:extLst>
            </p:cNvPr>
            <p:cNvSpPr/>
            <p:nvPr/>
          </p:nvSpPr>
          <p:spPr>
            <a:xfrm>
              <a:off x="5298541" y="1597762"/>
              <a:ext cx="907527" cy="338554"/>
            </a:xfrm>
            <a:prstGeom prst="rect">
              <a:avLst/>
            </a:prstGeom>
            <a:solidFill>
              <a:schemeClr val="bg1"/>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5587"/>
                  </a:solidFill>
                  <a:effectLst/>
                  <a:uLnTx/>
                  <a:uFillTx/>
                  <a:latin typeface="Calibri"/>
                  <a:ea typeface="+mn-ea"/>
                  <a:cs typeface="Arial" panose="020B0604020202020204" pitchFamily="34" charset="0"/>
                </a:rPr>
                <a:t>DEEE</a:t>
              </a:r>
            </a:p>
          </p:txBody>
        </p:sp>
      </p:grpSp>
      <p:sp>
        <p:nvSpPr>
          <p:cNvPr id="111" name="Isosceles Triangle 110" descr="Arrow pointing to Select Solution">
            <a:extLst>
              <a:ext uri="{FF2B5EF4-FFF2-40B4-BE49-F238E27FC236}">
                <a16:creationId xmlns:a16="http://schemas.microsoft.com/office/drawing/2014/main" id="{F2D202FC-03B4-4DD5-ACBB-8991D0FB9726}"/>
              </a:ext>
            </a:extLst>
          </p:cNvPr>
          <p:cNvSpPr/>
          <p:nvPr/>
        </p:nvSpPr>
        <p:spPr bwMode="gray">
          <a:xfrm rot="5400000">
            <a:off x="7803025" y="1363161"/>
            <a:ext cx="238051" cy="205216"/>
          </a:xfrm>
          <a:prstGeom prst="triangl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08" name="Rectangle 107">
            <a:extLst>
              <a:ext uri="{FF2B5EF4-FFF2-40B4-BE49-F238E27FC236}">
                <a16:creationId xmlns:a16="http://schemas.microsoft.com/office/drawing/2014/main" id="{A595BBB0-13E8-497A-BD48-FF55286451E3}"/>
              </a:ext>
            </a:extLst>
          </p:cNvPr>
          <p:cNvSpPr/>
          <p:nvPr/>
        </p:nvSpPr>
        <p:spPr>
          <a:xfrm>
            <a:off x="8627961" y="1296492"/>
            <a:ext cx="1661032" cy="338554"/>
          </a:xfrm>
          <a:prstGeom prst="rect">
            <a:avLst/>
          </a:prstGeom>
          <a:solidFill>
            <a:schemeClr val="bg1"/>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alibri"/>
                <a:cs typeface="Arial" panose="020B0604020202020204" pitchFamily="34" charset="0"/>
              </a:rPr>
              <a:t>Select Solution(s)</a:t>
            </a:r>
            <a:endParaRPr kumimoji="0" lang="en-US" sz="1600" b="1" i="0" u="none" strike="noStrike" kern="1200" cap="none" spc="0" normalizeH="0" baseline="0" noProof="0" dirty="0">
              <a:ln>
                <a:noFill/>
              </a:ln>
              <a:solidFill>
                <a:schemeClr val="accent1"/>
              </a:solidFill>
              <a:effectLst/>
              <a:uLnTx/>
              <a:uFillTx/>
              <a:latin typeface="Calibri"/>
              <a:cs typeface="Arial" panose="020B0604020202020204" pitchFamily="34" charset="0"/>
            </a:endParaRPr>
          </a:p>
        </p:txBody>
      </p:sp>
      <p:sp>
        <p:nvSpPr>
          <p:cNvPr id="198" name="Rectangle 197">
            <a:extLst>
              <a:ext uri="{FF2B5EF4-FFF2-40B4-BE49-F238E27FC236}">
                <a16:creationId xmlns:a16="http://schemas.microsoft.com/office/drawing/2014/main" id="{AEF199AB-B78B-43C7-944C-6BF4CEF0D585}"/>
              </a:ext>
            </a:extLst>
          </p:cNvPr>
          <p:cNvSpPr/>
          <p:nvPr/>
        </p:nvSpPr>
        <p:spPr>
          <a:xfrm>
            <a:off x="997930" y="1647299"/>
            <a:ext cx="1761637" cy="277000"/>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all" spc="300" normalizeH="0" baseline="0" noProof="0" dirty="0">
                <a:ln>
                  <a:noFill/>
                </a:ln>
                <a:solidFill>
                  <a:prstClr val="black"/>
                </a:solidFill>
                <a:effectLst/>
                <a:uLnTx/>
                <a:uFillTx/>
                <a:latin typeface="Calibri"/>
                <a:ea typeface="+mn-ea"/>
                <a:cs typeface="Arial" panose="020B0604020202020204" pitchFamily="34" charset="0"/>
              </a:rPr>
              <a:t>Where</a:t>
            </a:r>
            <a:r>
              <a:rPr kumimoji="0" lang="en-US" sz="1200" b="0" i="0" u="none" strike="noStrike" kern="1200" cap="all" spc="300" normalizeH="0" baseline="0" noProof="0" dirty="0">
                <a:ln>
                  <a:noFill/>
                </a:ln>
                <a:solidFill>
                  <a:prstClr val="black"/>
                </a:solidFill>
                <a:effectLst/>
                <a:uLnTx/>
                <a:uFillTx/>
                <a:latin typeface="Calibri"/>
                <a:ea typeface="+mn-ea"/>
                <a:cs typeface="Arial" panose="020B0604020202020204" pitchFamily="34" charset="0"/>
              </a:rPr>
              <a:t> to start?</a:t>
            </a:r>
            <a:endParaRPr kumimoji="0" lang="en-US" sz="1200" b="0" i="0" u="none" strike="noStrike" kern="1200" cap="all" spc="300" normalizeH="0" baseline="0" noProof="0" dirty="0">
              <a:ln>
                <a:noFill/>
              </a:ln>
              <a:solidFill>
                <a:prstClr val="black"/>
              </a:solidFill>
              <a:effectLst/>
              <a:uLnTx/>
              <a:uFillTx/>
              <a:latin typeface="Calibri Light"/>
              <a:ea typeface="+mn-ea"/>
              <a:cs typeface="+mn-cs"/>
            </a:endParaRPr>
          </a:p>
        </p:txBody>
      </p:sp>
      <p:sp>
        <p:nvSpPr>
          <p:cNvPr id="78" name="Rectangle 77" descr="Where to Start?">
            <a:extLst>
              <a:ext uri="{FF2B5EF4-FFF2-40B4-BE49-F238E27FC236}">
                <a16:creationId xmlns:a16="http://schemas.microsoft.com/office/drawing/2014/main" id="{23543F26-C0B0-437B-9FA0-4140247D7BF0}"/>
              </a:ext>
            </a:extLst>
          </p:cNvPr>
          <p:cNvSpPr/>
          <p:nvPr/>
        </p:nvSpPr>
        <p:spPr bwMode="gray">
          <a:xfrm>
            <a:off x="536871" y="1644096"/>
            <a:ext cx="2674452" cy="2259008"/>
          </a:xfrm>
          <a:prstGeom prst="rect">
            <a:avLst/>
          </a:prstGeom>
          <a:solidFill>
            <a:srgbClr val="6DCFF6">
              <a:alpha val="5000"/>
            </a:srgbClr>
          </a:solidFill>
          <a:ln w="12700" cap="rnd" algn="ctr">
            <a:solidFill>
              <a:srgbClr val="6DCFF6"/>
            </a:solidFill>
            <a:prstDash val="dash"/>
            <a:round/>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Light"/>
              <a:ea typeface="+mn-ea"/>
              <a:cs typeface="+mn-cs"/>
            </a:endParaRPr>
          </a:p>
        </p:txBody>
      </p:sp>
      <p:pic>
        <p:nvPicPr>
          <p:cNvPr id="6" name="Picture 5" descr="Icon illustrating Define Scope">
            <a:extLst>
              <a:ext uri="{FF2B5EF4-FFF2-40B4-BE49-F238E27FC236}">
                <a16:creationId xmlns:a16="http://schemas.microsoft.com/office/drawing/2014/main" id="{BB9B210B-7DA4-415D-9407-39A340183ABC}"/>
              </a:ext>
            </a:extLst>
          </p:cNvPr>
          <p:cNvPicPr>
            <a:picLocks noChangeAspect="1"/>
          </p:cNvPicPr>
          <p:nvPr/>
        </p:nvPicPr>
        <p:blipFill>
          <a:blip r:embed="rId3"/>
          <a:stretch>
            <a:fillRect/>
          </a:stretch>
        </p:blipFill>
        <p:spPr>
          <a:xfrm>
            <a:off x="600532" y="2242628"/>
            <a:ext cx="762066" cy="1085182"/>
          </a:xfrm>
          <a:prstGeom prst="rect">
            <a:avLst/>
          </a:prstGeom>
        </p:spPr>
      </p:pic>
      <p:sp>
        <p:nvSpPr>
          <p:cNvPr id="98" name="Rectangle 97">
            <a:extLst>
              <a:ext uri="{FF2B5EF4-FFF2-40B4-BE49-F238E27FC236}">
                <a16:creationId xmlns:a16="http://schemas.microsoft.com/office/drawing/2014/main" id="{9E20180D-3445-4DAB-ADD6-877DB78ECC91}"/>
              </a:ext>
            </a:extLst>
          </p:cNvPr>
          <p:cNvSpPr/>
          <p:nvPr/>
        </p:nvSpPr>
        <p:spPr>
          <a:xfrm>
            <a:off x="304800" y="3353848"/>
            <a:ext cx="127308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 action="ppaction://noaction">
                  <a:extLst>
                    <a:ext uri="{A12FA001-AC4F-418D-AE19-62706E023703}">
                      <ahyp:hlinkClr xmlns:ahyp="http://schemas.microsoft.com/office/drawing/2018/hyperlinkcolor" val="tx"/>
                    </a:ext>
                  </a:extLst>
                </a:hlinkClick>
              </a:rPr>
              <a:t>Define</a:t>
            </a:r>
            <a:b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b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Scope</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7" name="Picture 6" descr="Icon Illustrating Select Process">
            <a:extLst>
              <a:ext uri="{FF2B5EF4-FFF2-40B4-BE49-F238E27FC236}">
                <a16:creationId xmlns:a16="http://schemas.microsoft.com/office/drawing/2014/main" id="{8E70729E-2328-4EDC-BD28-576E7DF051AF}"/>
              </a:ext>
            </a:extLst>
          </p:cNvPr>
          <p:cNvPicPr>
            <a:picLocks noChangeAspect="1"/>
          </p:cNvPicPr>
          <p:nvPr/>
        </p:nvPicPr>
        <p:blipFill>
          <a:blip r:embed="rId4"/>
          <a:stretch>
            <a:fillRect/>
          </a:stretch>
        </p:blipFill>
        <p:spPr>
          <a:xfrm>
            <a:off x="2188115" y="2225489"/>
            <a:ext cx="762066" cy="1085182"/>
          </a:xfrm>
          <a:prstGeom prst="rect">
            <a:avLst/>
          </a:prstGeom>
        </p:spPr>
      </p:pic>
      <p:sp>
        <p:nvSpPr>
          <p:cNvPr id="96" name="Rectangle 95">
            <a:extLst>
              <a:ext uri="{FF2B5EF4-FFF2-40B4-BE49-F238E27FC236}">
                <a16:creationId xmlns:a16="http://schemas.microsoft.com/office/drawing/2014/main" id="{68151D0D-17D8-4720-BFE7-241C8CE7171A}"/>
              </a:ext>
            </a:extLst>
          </p:cNvPr>
          <p:cNvSpPr/>
          <p:nvPr/>
        </p:nvSpPr>
        <p:spPr>
          <a:xfrm>
            <a:off x="1900123" y="3353847"/>
            <a:ext cx="127308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Select</a:t>
            </a:r>
            <a:b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b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Process</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201" name="Rectangle 200">
            <a:extLst>
              <a:ext uri="{FF2B5EF4-FFF2-40B4-BE49-F238E27FC236}">
                <a16:creationId xmlns:a16="http://schemas.microsoft.com/office/drawing/2014/main" id="{70F53BD9-2E90-4FA9-9D71-355D5B4E183B}"/>
              </a:ext>
            </a:extLst>
          </p:cNvPr>
          <p:cNvSpPr/>
          <p:nvPr/>
        </p:nvSpPr>
        <p:spPr>
          <a:xfrm>
            <a:off x="3282269" y="1654645"/>
            <a:ext cx="1797475" cy="276999"/>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all" spc="300" normalizeH="0" baseline="0" noProof="0" dirty="0">
                <a:ln>
                  <a:noFill/>
                </a:ln>
                <a:solidFill>
                  <a:prstClr val="black"/>
                </a:solidFill>
                <a:effectLst/>
                <a:uLnTx/>
                <a:uFillTx/>
                <a:latin typeface="Calibri"/>
                <a:ea typeface="+mn-ea"/>
                <a:cs typeface="Arial" panose="020B0604020202020204" pitchFamily="34" charset="0"/>
              </a:rPr>
              <a:t>What</a:t>
            </a:r>
            <a:r>
              <a:rPr kumimoji="0" lang="en-US" sz="1200" b="0" i="0" u="none" strike="noStrike" kern="1200" cap="all" spc="300" normalizeH="0" baseline="0" noProof="0" dirty="0">
                <a:ln>
                  <a:noFill/>
                </a:ln>
                <a:solidFill>
                  <a:prstClr val="black"/>
                </a:solidFill>
                <a:effectLst/>
                <a:uLnTx/>
                <a:uFillTx/>
                <a:latin typeface="Calibri"/>
                <a:ea typeface="+mn-ea"/>
                <a:cs typeface="Arial" panose="020B0604020202020204" pitchFamily="34" charset="0"/>
              </a:rPr>
              <a:t> to solve?</a:t>
            </a:r>
            <a:endParaRPr kumimoji="0" lang="en-US" sz="1200" b="0" i="0" u="none" strike="noStrike" kern="1200" cap="all" spc="300" normalizeH="0" baseline="0" noProof="0" dirty="0">
              <a:ln>
                <a:noFill/>
              </a:ln>
              <a:solidFill>
                <a:prstClr val="black"/>
              </a:solidFill>
              <a:effectLst/>
              <a:uLnTx/>
              <a:uFillTx/>
              <a:latin typeface="Calibri Light"/>
              <a:ea typeface="+mn-ea"/>
              <a:cs typeface="+mn-cs"/>
            </a:endParaRPr>
          </a:p>
        </p:txBody>
      </p:sp>
      <p:sp>
        <p:nvSpPr>
          <p:cNvPr id="77" name="Rectangle 76" descr="What to Solve?">
            <a:extLst>
              <a:ext uri="{FF2B5EF4-FFF2-40B4-BE49-F238E27FC236}">
                <a16:creationId xmlns:a16="http://schemas.microsoft.com/office/drawing/2014/main" id="{6C8E27BE-8D12-4838-80A1-C14E71791E07}"/>
              </a:ext>
            </a:extLst>
          </p:cNvPr>
          <p:cNvSpPr/>
          <p:nvPr/>
        </p:nvSpPr>
        <p:spPr bwMode="gray">
          <a:xfrm>
            <a:off x="3316896" y="1650451"/>
            <a:ext cx="1727312" cy="2259003"/>
          </a:xfrm>
          <a:prstGeom prst="rect">
            <a:avLst/>
          </a:prstGeom>
          <a:solidFill>
            <a:srgbClr val="2496C6">
              <a:alpha val="5000"/>
            </a:srgbClr>
          </a:solidFill>
          <a:ln w="12700" cap="rnd" algn="ctr">
            <a:solidFill>
              <a:srgbClr val="2496C6"/>
            </a:solidFill>
            <a:prstDash val="dashDot"/>
            <a:round/>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Light"/>
              <a:ea typeface="+mn-ea"/>
              <a:cs typeface="+mn-cs"/>
            </a:endParaRPr>
          </a:p>
        </p:txBody>
      </p:sp>
      <p:pic>
        <p:nvPicPr>
          <p:cNvPr id="8" name="Picture 7" descr="Icon Illustrating Analyze process">
            <a:extLst>
              <a:ext uri="{FF2B5EF4-FFF2-40B4-BE49-F238E27FC236}">
                <a16:creationId xmlns:a16="http://schemas.microsoft.com/office/drawing/2014/main" id="{5FA67DBA-8560-43A3-8EED-C37C56CC8180}"/>
              </a:ext>
            </a:extLst>
          </p:cNvPr>
          <p:cNvPicPr>
            <a:picLocks noChangeAspect="1"/>
          </p:cNvPicPr>
          <p:nvPr/>
        </p:nvPicPr>
        <p:blipFill>
          <a:blip r:embed="rId6"/>
          <a:stretch>
            <a:fillRect/>
          </a:stretch>
        </p:blipFill>
        <p:spPr>
          <a:xfrm>
            <a:off x="3775698" y="2242628"/>
            <a:ext cx="762066" cy="1085182"/>
          </a:xfrm>
          <a:prstGeom prst="rect">
            <a:avLst/>
          </a:prstGeom>
        </p:spPr>
      </p:pic>
      <p:sp>
        <p:nvSpPr>
          <p:cNvPr id="94" name="Rectangle 93">
            <a:extLst>
              <a:ext uri="{FF2B5EF4-FFF2-40B4-BE49-F238E27FC236}">
                <a16:creationId xmlns:a16="http://schemas.microsoft.com/office/drawing/2014/main" id="{397CE8C6-0E57-486B-BC01-E73D76726721}"/>
              </a:ext>
            </a:extLst>
          </p:cNvPr>
          <p:cNvSpPr/>
          <p:nvPr/>
        </p:nvSpPr>
        <p:spPr>
          <a:xfrm>
            <a:off x="3495446" y="3353847"/>
            <a:ext cx="127308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Analyze</a:t>
            </a: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hlinkClick r:id="rId8"/>
              </a:rPr>
              <a:t> </a:t>
            </a: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Process</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204" name="Rectangle 203">
            <a:extLst>
              <a:ext uri="{FF2B5EF4-FFF2-40B4-BE49-F238E27FC236}">
                <a16:creationId xmlns:a16="http://schemas.microsoft.com/office/drawing/2014/main" id="{BDDBD7D2-B92B-4985-9423-B901CCE7F054}"/>
              </a:ext>
            </a:extLst>
          </p:cNvPr>
          <p:cNvSpPr/>
          <p:nvPr/>
        </p:nvSpPr>
        <p:spPr>
          <a:xfrm>
            <a:off x="5624424" y="1647300"/>
            <a:ext cx="1578280" cy="277000"/>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all" spc="300" normalizeH="0" baseline="0" noProof="0" dirty="0">
                <a:ln>
                  <a:noFill/>
                </a:ln>
                <a:solidFill>
                  <a:prstClr val="black"/>
                </a:solidFill>
                <a:effectLst/>
                <a:uLnTx/>
                <a:uFillTx/>
                <a:latin typeface="Calibri"/>
                <a:ea typeface="+mn-ea"/>
                <a:cs typeface="Arial" panose="020B0604020202020204" pitchFamily="34" charset="0"/>
              </a:rPr>
              <a:t>how</a:t>
            </a:r>
            <a:r>
              <a:rPr kumimoji="0" lang="en-US" sz="1200" b="0" i="0" u="none" strike="noStrike" kern="1200" cap="all" spc="300" normalizeH="0" baseline="0" noProof="0" dirty="0">
                <a:ln>
                  <a:noFill/>
                </a:ln>
                <a:solidFill>
                  <a:prstClr val="black"/>
                </a:solidFill>
                <a:effectLst/>
                <a:uLnTx/>
                <a:uFillTx/>
                <a:latin typeface="Calibri"/>
                <a:ea typeface="+mn-ea"/>
                <a:cs typeface="Arial" panose="020B0604020202020204" pitchFamily="34" charset="0"/>
              </a:rPr>
              <a:t> to solve?</a:t>
            </a:r>
            <a:endParaRPr kumimoji="0" lang="en-US" sz="1200" b="0" i="0" u="none" strike="noStrike" kern="1200" cap="all" spc="300" normalizeH="0" baseline="0" noProof="0" dirty="0">
              <a:ln>
                <a:noFill/>
              </a:ln>
              <a:solidFill>
                <a:prstClr val="black"/>
              </a:solidFill>
              <a:effectLst/>
              <a:uLnTx/>
              <a:uFillTx/>
              <a:latin typeface="Calibri Light"/>
              <a:ea typeface="+mn-ea"/>
              <a:cs typeface="+mn-cs"/>
            </a:endParaRPr>
          </a:p>
        </p:txBody>
      </p:sp>
      <p:sp>
        <p:nvSpPr>
          <p:cNvPr id="76" name="Rectangle 75" descr="How To Solve?">
            <a:extLst>
              <a:ext uri="{FF2B5EF4-FFF2-40B4-BE49-F238E27FC236}">
                <a16:creationId xmlns:a16="http://schemas.microsoft.com/office/drawing/2014/main" id="{ACEF9E12-1555-48C5-A033-0574BBE37ADE}"/>
              </a:ext>
            </a:extLst>
          </p:cNvPr>
          <p:cNvSpPr/>
          <p:nvPr/>
        </p:nvSpPr>
        <p:spPr bwMode="gray">
          <a:xfrm>
            <a:off x="5085175" y="1650446"/>
            <a:ext cx="2667639" cy="2259008"/>
          </a:xfrm>
          <a:prstGeom prst="rect">
            <a:avLst/>
          </a:prstGeom>
          <a:solidFill>
            <a:srgbClr val="0071BC">
              <a:alpha val="5000"/>
            </a:srgbClr>
          </a:solidFill>
          <a:ln w="12700" cap="rnd" algn="ctr">
            <a:solidFill>
              <a:srgbClr val="0071BC"/>
            </a:solidFill>
            <a:prstDash val="lgDashDotDot"/>
            <a:round/>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Light"/>
              <a:ea typeface="+mn-ea"/>
              <a:cs typeface="+mn-cs"/>
            </a:endParaRPr>
          </a:p>
        </p:txBody>
      </p:sp>
      <p:pic>
        <p:nvPicPr>
          <p:cNvPr id="9" name="Picture 8" descr="Icon illustrating Assess Solutions">
            <a:extLst>
              <a:ext uri="{FF2B5EF4-FFF2-40B4-BE49-F238E27FC236}">
                <a16:creationId xmlns:a16="http://schemas.microsoft.com/office/drawing/2014/main" id="{8AAAAACB-5C81-4B0A-9541-8F28D2834E9D}"/>
              </a:ext>
            </a:extLst>
          </p:cNvPr>
          <p:cNvPicPr>
            <a:picLocks noChangeAspect="1"/>
          </p:cNvPicPr>
          <p:nvPr/>
        </p:nvPicPr>
        <p:blipFill>
          <a:blip r:embed="rId9"/>
          <a:stretch>
            <a:fillRect/>
          </a:stretch>
        </p:blipFill>
        <p:spPr>
          <a:xfrm>
            <a:off x="5397262" y="2245517"/>
            <a:ext cx="762066" cy="1085182"/>
          </a:xfrm>
          <a:prstGeom prst="rect">
            <a:avLst/>
          </a:prstGeom>
        </p:spPr>
      </p:pic>
      <p:sp>
        <p:nvSpPr>
          <p:cNvPr id="92" name="Rectangle 91">
            <a:extLst>
              <a:ext uri="{FF2B5EF4-FFF2-40B4-BE49-F238E27FC236}">
                <a16:creationId xmlns:a16="http://schemas.microsoft.com/office/drawing/2014/main" id="{669331D5-24AF-4647-B0B5-7CAF7F3CA791}"/>
              </a:ext>
            </a:extLst>
          </p:cNvPr>
          <p:cNvSpPr/>
          <p:nvPr/>
        </p:nvSpPr>
        <p:spPr>
          <a:xfrm>
            <a:off x="5090769" y="3353848"/>
            <a:ext cx="127308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 action="ppaction://noaction">
                  <a:extLst>
                    <a:ext uri="{A12FA001-AC4F-418D-AE19-62706E023703}">
                      <ahyp:hlinkClr xmlns:ahyp="http://schemas.microsoft.com/office/drawing/2018/hyperlinkcolor" val="tx"/>
                    </a:ext>
                  </a:extLst>
                </a:hlinkClick>
              </a:rPr>
              <a:t>Assess</a:t>
            </a: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a:t>
            </a:r>
            <a:b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b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Solutions</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pic>
        <p:nvPicPr>
          <p:cNvPr id="10" name="Picture 9" descr="Icon illustrating prioritize solutions">
            <a:extLst>
              <a:ext uri="{FF2B5EF4-FFF2-40B4-BE49-F238E27FC236}">
                <a16:creationId xmlns:a16="http://schemas.microsoft.com/office/drawing/2014/main" id="{A8BE08FC-C823-480F-8E0B-31851965569E}"/>
              </a:ext>
            </a:extLst>
          </p:cNvPr>
          <p:cNvPicPr>
            <a:picLocks noChangeAspect="1"/>
          </p:cNvPicPr>
          <p:nvPr/>
        </p:nvPicPr>
        <p:blipFill>
          <a:blip r:embed="rId10"/>
          <a:stretch>
            <a:fillRect/>
          </a:stretch>
        </p:blipFill>
        <p:spPr>
          <a:xfrm>
            <a:off x="6957641" y="2242628"/>
            <a:ext cx="762066" cy="1085182"/>
          </a:xfrm>
          <a:prstGeom prst="rect">
            <a:avLst/>
          </a:prstGeom>
        </p:spPr>
      </p:pic>
      <p:sp>
        <p:nvSpPr>
          <p:cNvPr id="90" name="Rectangle 89">
            <a:extLst>
              <a:ext uri="{FF2B5EF4-FFF2-40B4-BE49-F238E27FC236}">
                <a16:creationId xmlns:a16="http://schemas.microsoft.com/office/drawing/2014/main" id="{AB3778A9-BDAD-4489-84E5-FF6FA9526DEF}"/>
              </a:ext>
            </a:extLst>
          </p:cNvPr>
          <p:cNvSpPr/>
          <p:nvPr/>
        </p:nvSpPr>
        <p:spPr>
          <a:xfrm>
            <a:off x="6686093" y="3353848"/>
            <a:ext cx="127308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 action="ppaction://noaction">
                  <a:extLst>
                    <a:ext uri="{A12FA001-AC4F-418D-AE19-62706E023703}">
                      <ahyp:hlinkClr xmlns:ahyp="http://schemas.microsoft.com/office/drawing/2018/hyperlinkcolor" val="tx"/>
                    </a:ext>
                  </a:extLst>
                </a:hlinkClick>
              </a:rPr>
              <a:t>Prioritize </a:t>
            </a:r>
            <a:br>
              <a:rPr kumimoji="0" lang="en-US" sz="1400" b="1" i="0" u="none" strike="noStrike" kern="1200" cap="none" spc="0" normalizeH="0" baseline="0" noProof="0" dirty="0">
                <a:ln>
                  <a:noFill/>
                </a:ln>
                <a:solidFill>
                  <a:srgbClr val="106B38"/>
                </a:solidFill>
                <a:effectLst/>
                <a:uLnTx/>
                <a:uFillTx/>
                <a:latin typeface="Calibri"/>
                <a:ea typeface="+mn-ea"/>
                <a:cs typeface="Arial" panose="020B0604020202020204" pitchFamily="34" charset="0"/>
                <a:hlinkClick r:id="" action="ppaction://noaction">
                  <a:extLst>
                    <a:ext uri="{A12FA001-AC4F-418D-AE19-62706E023703}">
                      <ahyp:hlinkClr xmlns:ahyp="http://schemas.microsoft.com/office/drawing/2018/hyperlinkcolor" val="tx"/>
                    </a:ext>
                  </a:extLst>
                </a:hlinkClick>
              </a:rPr>
            </a:b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Solutions</a:t>
            </a:r>
            <a:endParaRPr kumimoji="0" lang="en-US" sz="14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86" name="Straight Connector 85">
            <a:extLst>
              <a:ext uri="{FF2B5EF4-FFF2-40B4-BE49-F238E27FC236}">
                <a16:creationId xmlns:a16="http://schemas.microsoft.com/office/drawing/2014/main" id="{7B07849E-00EB-460D-95C1-15F44A5B21E4}"/>
              </a:ext>
              <a:ext uri="{C183D7F6-B498-43B3-948B-1728B52AA6E4}">
                <adec:decorative xmlns:adec="http://schemas.microsoft.com/office/drawing/2017/decorative" val="1"/>
              </a:ext>
            </a:extLst>
          </p:cNvPr>
          <p:cNvCxnSpPr>
            <a:cxnSpLocks/>
          </p:cNvCxnSpPr>
          <p:nvPr/>
        </p:nvCxnSpPr>
        <p:spPr>
          <a:xfrm flipH="1">
            <a:off x="2615539" y="3245838"/>
            <a:ext cx="1438196"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D2CC51B8-346A-431B-BB52-4FC163CF1C04}"/>
              </a:ext>
              <a:ext uri="{C183D7F6-B498-43B3-948B-1728B52AA6E4}">
                <adec:decorative xmlns:adec="http://schemas.microsoft.com/office/drawing/2017/decorative" val="1"/>
              </a:ext>
            </a:extLst>
          </p:cNvPr>
          <p:cNvCxnSpPr>
            <a:cxnSpLocks/>
          </p:cNvCxnSpPr>
          <p:nvPr/>
        </p:nvCxnSpPr>
        <p:spPr>
          <a:xfrm flipH="1">
            <a:off x="4210861" y="3245838"/>
            <a:ext cx="1438196"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D8D20488-F196-44A2-9D75-2E8DEF552BA7}"/>
              </a:ext>
              <a:ext uri="{C183D7F6-B498-43B3-948B-1728B52AA6E4}">
                <adec:decorative xmlns:adec="http://schemas.microsoft.com/office/drawing/2017/decorative" val="1"/>
              </a:ext>
            </a:extLst>
          </p:cNvPr>
          <p:cNvCxnSpPr>
            <a:cxnSpLocks/>
          </p:cNvCxnSpPr>
          <p:nvPr/>
        </p:nvCxnSpPr>
        <p:spPr>
          <a:xfrm flipH="1">
            <a:off x="1019904" y="3245838"/>
            <a:ext cx="1438196"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CB3D4F5-FA86-4C4D-B38A-633B271941FE}"/>
              </a:ext>
              <a:ext uri="{C183D7F6-B498-43B3-948B-1728B52AA6E4}">
                <adec:decorative xmlns:adec="http://schemas.microsoft.com/office/drawing/2017/decorative" val="1"/>
              </a:ext>
            </a:extLst>
          </p:cNvPr>
          <p:cNvCxnSpPr>
            <a:cxnSpLocks/>
          </p:cNvCxnSpPr>
          <p:nvPr/>
        </p:nvCxnSpPr>
        <p:spPr>
          <a:xfrm flipH="1">
            <a:off x="5806184" y="3245838"/>
            <a:ext cx="1438196"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pic>
        <p:nvPicPr>
          <p:cNvPr id="2" name="Picture 1" descr="Arrow grouping Define scope, select process and analyze process">
            <a:extLst>
              <a:ext uri="{FF2B5EF4-FFF2-40B4-BE49-F238E27FC236}">
                <a16:creationId xmlns:a16="http://schemas.microsoft.com/office/drawing/2014/main" id="{665160BB-09A9-409A-9F92-1809D56C2343}"/>
              </a:ext>
            </a:extLst>
          </p:cNvPr>
          <p:cNvPicPr>
            <a:picLocks noChangeAspect="1"/>
          </p:cNvPicPr>
          <p:nvPr/>
        </p:nvPicPr>
        <p:blipFill>
          <a:blip r:embed="rId11"/>
          <a:stretch>
            <a:fillRect/>
          </a:stretch>
        </p:blipFill>
        <p:spPr>
          <a:xfrm>
            <a:off x="1019904" y="4011112"/>
            <a:ext cx="3200677" cy="755970"/>
          </a:xfrm>
          <a:prstGeom prst="rect">
            <a:avLst/>
          </a:prstGeom>
        </p:spPr>
      </p:pic>
      <p:sp>
        <p:nvSpPr>
          <p:cNvPr id="173" name="Rectangle 172">
            <a:extLst>
              <a:ext uri="{FF2B5EF4-FFF2-40B4-BE49-F238E27FC236}">
                <a16:creationId xmlns:a16="http://schemas.microsoft.com/office/drawing/2014/main" id="{5263FA9F-00F6-4846-9444-0F92E7DA1C49}"/>
              </a:ext>
            </a:extLst>
          </p:cNvPr>
          <p:cNvSpPr/>
          <p:nvPr/>
        </p:nvSpPr>
        <p:spPr>
          <a:xfrm>
            <a:off x="1086262" y="4826517"/>
            <a:ext cx="2952988"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Provides a set of </a:t>
            </a:r>
            <a:r>
              <a:rPr kumimoji="0" lang="en-US" sz="1600" b="1"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opportunities</a:t>
            </a:r>
            <a:r>
              <a:rPr kumimoji="0" lang="en-US" sz="1600" b="0"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 </a:t>
            </a:r>
            <a:r>
              <a:rPr kumimoji="0" lang="en-US" sz="1600" b="1"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for process improvement</a:t>
            </a:r>
          </a:p>
        </p:txBody>
      </p:sp>
      <p:pic>
        <p:nvPicPr>
          <p:cNvPr id="4" name="Picture 3" descr="arrow grouping assess solutions and prioritize solutions">
            <a:extLst>
              <a:ext uri="{FF2B5EF4-FFF2-40B4-BE49-F238E27FC236}">
                <a16:creationId xmlns:a16="http://schemas.microsoft.com/office/drawing/2014/main" id="{B5E31B98-432D-4742-98DA-11D48193DCC5}"/>
              </a:ext>
            </a:extLst>
          </p:cNvPr>
          <p:cNvPicPr>
            <a:picLocks noChangeAspect="1"/>
          </p:cNvPicPr>
          <p:nvPr/>
        </p:nvPicPr>
        <p:blipFill>
          <a:blip r:embed="rId12"/>
          <a:stretch>
            <a:fillRect/>
          </a:stretch>
        </p:blipFill>
        <p:spPr>
          <a:xfrm>
            <a:off x="5667900" y="3968458"/>
            <a:ext cx="1639966" cy="749873"/>
          </a:xfrm>
          <a:prstGeom prst="rect">
            <a:avLst/>
          </a:prstGeom>
        </p:spPr>
      </p:pic>
      <p:sp>
        <p:nvSpPr>
          <p:cNvPr id="187" name="Rectangle 186">
            <a:extLst>
              <a:ext uri="{FF2B5EF4-FFF2-40B4-BE49-F238E27FC236}">
                <a16:creationId xmlns:a16="http://schemas.microsoft.com/office/drawing/2014/main" id="{35343BF2-5985-481D-AFB6-5B5F6C28F712}"/>
              </a:ext>
            </a:extLst>
          </p:cNvPr>
          <p:cNvSpPr/>
          <p:nvPr/>
        </p:nvSpPr>
        <p:spPr>
          <a:xfrm>
            <a:off x="5459189" y="4826517"/>
            <a:ext cx="2159988"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Produces a set of </a:t>
            </a:r>
            <a:r>
              <a:rPr kumimoji="0" lang="en-US" sz="1600" b="1"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prioritized solutions</a:t>
            </a:r>
          </a:p>
        </p:txBody>
      </p:sp>
      <p:sp>
        <p:nvSpPr>
          <p:cNvPr id="175" name="Rectangle 174">
            <a:extLst>
              <a:ext uri="{FF2B5EF4-FFF2-40B4-BE49-F238E27FC236}">
                <a16:creationId xmlns:a16="http://schemas.microsoft.com/office/drawing/2014/main" id="{BAB2ADBF-A7AE-4F2C-9BEC-5F7DD0096516}"/>
              </a:ext>
            </a:extLst>
          </p:cNvPr>
          <p:cNvSpPr/>
          <p:nvPr/>
        </p:nvSpPr>
        <p:spPr>
          <a:xfrm>
            <a:off x="7936842" y="1702269"/>
            <a:ext cx="2874245" cy="523220"/>
          </a:xfrm>
          <a:prstGeom prst="rect">
            <a:avLst/>
          </a:prstGeom>
        </p:spPr>
        <p:txBody>
          <a:bodyPr wrap="square" anchor="t">
            <a:spAutoFit/>
          </a:bodyPr>
          <a:lstStyle/>
          <a:p>
            <a:pPr marL="0" marR="0" lvl="0" indent="0" defTabSz="914400" rtl="0" eaLnBrk="1" fontAlgn="auto" latinLnBrk="0" hangingPunct="1">
              <a:lnSpc>
                <a:spcPct val="100000"/>
              </a:lnSpc>
              <a:spcBef>
                <a:spcPts val="0"/>
              </a:spcBef>
              <a:spcAft>
                <a:spcPts val="3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Deploy selected solution(s) and expand across processes </a:t>
            </a:r>
            <a:endParaRPr lang="en-US" sz="1400" dirty="0">
              <a:latin typeface="+mn-lt"/>
            </a:endParaRPr>
          </a:p>
        </p:txBody>
      </p:sp>
      <p:sp>
        <p:nvSpPr>
          <p:cNvPr id="213" name="TextBox 212">
            <a:extLst>
              <a:ext uri="{FF2B5EF4-FFF2-40B4-BE49-F238E27FC236}">
                <a16:creationId xmlns:a16="http://schemas.microsoft.com/office/drawing/2014/main" id="{A0DB75BF-1446-4B3F-AA30-D5A34C2208B0}"/>
              </a:ext>
            </a:extLst>
          </p:cNvPr>
          <p:cNvSpPr txBox="1"/>
          <p:nvPr/>
        </p:nvSpPr>
        <p:spPr>
          <a:xfrm>
            <a:off x="7930923" y="2343992"/>
            <a:ext cx="4234616" cy="2462213"/>
          </a:xfrm>
          <a:prstGeom prst="rect">
            <a:avLst/>
          </a:prstGeom>
          <a:noFill/>
        </p:spPr>
        <p:txBody>
          <a:bodyPr wrap="square">
            <a:spAutoFit/>
          </a:bodyPr>
          <a:lstStyle/>
          <a:p>
            <a:r>
              <a:rPr lang="en-US" sz="1400" b="1" dirty="0">
                <a:solidFill>
                  <a:srgbClr val="0071BC"/>
                </a:solidFill>
                <a:cs typeface="Arial" panose="020B0604020202020204" pitchFamily="34" charset="0"/>
              </a:rPr>
              <a:t>Reduce/Optimize: </a:t>
            </a:r>
          </a:p>
          <a:p>
            <a:r>
              <a:rPr lang="en-US" sz="1400" dirty="0">
                <a:cs typeface="Arial" panose="020B0604020202020204" pitchFamily="34" charset="0"/>
              </a:rPr>
              <a:t>Eliminate cumbersome process steps and streamline</a:t>
            </a:r>
          </a:p>
          <a:p>
            <a:endParaRPr lang="en-US" sz="1400" dirty="0">
              <a:cs typeface="Arial" panose="020B0604020202020204" pitchFamily="34" charset="0"/>
            </a:endParaRPr>
          </a:p>
          <a:p>
            <a:r>
              <a:rPr lang="en-US" sz="1400" b="1" dirty="0">
                <a:solidFill>
                  <a:srgbClr val="0071BC"/>
                </a:solidFill>
                <a:cs typeface="Arial" panose="020B0604020202020204" pitchFamily="34" charset="0"/>
              </a:rPr>
              <a:t>Digitize:</a:t>
            </a:r>
          </a:p>
          <a:p>
            <a:r>
              <a:rPr lang="en-US" sz="1400" dirty="0">
                <a:cs typeface="Arial" panose="020B0604020202020204" pitchFamily="34" charset="0"/>
              </a:rPr>
              <a:t>Move from manual to systematic or automated processes</a:t>
            </a:r>
          </a:p>
          <a:p>
            <a:endParaRPr lang="en-US" sz="1400" dirty="0">
              <a:cs typeface="Arial" panose="020B0604020202020204" pitchFamily="34" charset="0"/>
            </a:endParaRPr>
          </a:p>
          <a:p>
            <a:r>
              <a:rPr lang="en-US" sz="1400" b="1" dirty="0">
                <a:solidFill>
                  <a:srgbClr val="0071BC"/>
                </a:solidFill>
                <a:cs typeface="Arial" panose="020B0604020202020204" pitchFamily="34" charset="0"/>
              </a:rPr>
              <a:t>Innovate:</a:t>
            </a:r>
          </a:p>
          <a:p>
            <a:r>
              <a:rPr lang="en-US" sz="1400" dirty="0">
                <a:cs typeface="Arial" panose="020B0604020202020204" pitchFamily="34" charset="0"/>
              </a:rPr>
              <a:t>Transform digital capabilities with intelligent automation</a:t>
            </a:r>
          </a:p>
          <a:p>
            <a:endParaRPr lang="en-US" sz="1400" dirty="0"/>
          </a:p>
        </p:txBody>
      </p:sp>
      <p:pic>
        <p:nvPicPr>
          <p:cNvPr id="3" name="Picture 2" descr="Arrow grouping solutions">
            <a:extLst>
              <a:ext uri="{FF2B5EF4-FFF2-40B4-BE49-F238E27FC236}">
                <a16:creationId xmlns:a16="http://schemas.microsoft.com/office/drawing/2014/main" id="{94571003-3500-4146-A454-A3C7F466459C}"/>
              </a:ext>
            </a:extLst>
          </p:cNvPr>
          <p:cNvPicPr>
            <a:picLocks noChangeAspect="1"/>
          </p:cNvPicPr>
          <p:nvPr/>
        </p:nvPicPr>
        <p:blipFill>
          <a:blip r:embed="rId13"/>
          <a:stretch>
            <a:fillRect/>
          </a:stretch>
        </p:blipFill>
        <p:spPr>
          <a:xfrm>
            <a:off x="8157706" y="4713731"/>
            <a:ext cx="2432515" cy="225572"/>
          </a:xfrm>
          <a:prstGeom prst="rect">
            <a:avLst/>
          </a:prstGeom>
        </p:spPr>
      </p:pic>
      <p:sp>
        <p:nvSpPr>
          <p:cNvPr id="184" name="Rectangle 183">
            <a:extLst>
              <a:ext uri="{FF2B5EF4-FFF2-40B4-BE49-F238E27FC236}">
                <a16:creationId xmlns:a16="http://schemas.microsoft.com/office/drawing/2014/main" id="{F002FF94-E870-4A95-8C71-43DC5DA879EB}"/>
              </a:ext>
            </a:extLst>
          </p:cNvPr>
          <p:cNvSpPr/>
          <p:nvPr/>
        </p:nvSpPr>
        <p:spPr>
          <a:xfrm>
            <a:off x="8089236" y="5067734"/>
            <a:ext cx="262912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Results in a set of </a:t>
            </a:r>
            <a:r>
              <a:rPr kumimoji="0" lang="en-US" sz="1600" b="1" i="0" u="none" strike="noStrike" kern="1200" cap="none" spc="0" normalizeH="0" baseline="0" noProof="0" dirty="0">
                <a:ln>
                  <a:noFill/>
                </a:ln>
                <a:solidFill>
                  <a:prstClr val="black"/>
                </a:solidFill>
                <a:effectLst/>
                <a:uLnTx/>
                <a:uFillTx/>
                <a:ea typeface="Open Sans" panose="020B0606030504020204" pitchFamily="34" charset="0"/>
                <a:cs typeface="Arial" panose="020B0604020202020204" pitchFamily="34" charset="0"/>
              </a:rPr>
              <a:t>deployed and scaled solutions</a:t>
            </a:r>
          </a:p>
        </p:txBody>
      </p:sp>
    </p:spTree>
    <p:extLst>
      <p:ext uri="{BB962C8B-B14F-4D97-AF65-F5344CB8AC3E}">
        <p14:creationId xmlns:p14="http://schemas.microsoft.com/office/powerpoint/2010/main" val="239792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8B46106D-BA05-4033-8089-BF80352730B0}"/>
              </a:ext>
            </a:extLst>
          </p:cNvPr>
          <p:cNvSpPr txBox="1"/>
          <p:nvPr/>
        </p:nvSpPr>
        <p:spPr>
          <a:xfrm>
            <a:off x="2223470" y="1263137"/>
            <a:ext cx="7458031" cy="3785652"/>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t>The most important thing is to start with the full depth and breadth of processes – all the various business scenarios and all facets of processes.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t>Organize them, if they aren’t already, into a process taxonomy which is basically a way to decompose multiple layers of sub-processes to overall high-level business processes.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t>Look for opportunities based on key criteria.</a:t>
            </a:r>
          </a:p>
        </p:txBody>
      </p:sp>
      <p:sp>
        <p:nvSpPr>
          <p:cNvPr id="2" name="Title 1">
            <a:extLst>
              <a:ext uri="{FF2B5EF4-FFF2-40B4-BE49-F238E27FC236}">
                <a16:creationId xmlns:a16="http://schemas.microsoft.com/office/drawing/2014/main" id="{0A5DC694-2932-C940-892E-17B00AF404E8}"/>
              </a:ext>
            </a:extLst>
          </p:cNvPr>
          <p:cNvSpPr>
            <a:spLocks noGrp="1"/>
          </p:cNvSpPr>
          <p:nvPr>
            <p:ph type="title" idx="4294967295"/>
          </p:nvPr>
        </p:nvSpPr>
        <p:spPr>
          <a:xfrm>
            <a:off x="309282" y="13447"/>
            <a:ext cx="10515600" cy="1325563"/>
          </a:xfrm>
        </p:spPr>
        <p:txBody>
          <a:bodyPr>
            <a:normAutofit/>
          </a:bodyPr>
          <a:lstStyle/>
          <a:p>
            <a:r>
              <a:rPr lang="en-US" sz="3200" b="1" dirty="0"/>
              <a:t>Where to start?</a:t>
            </a:r>
          </a:p>
        </p:txBody>
      </p:sp>
    </p:spTree>
    <p:extLst>
      <p:ext uri="{BB962C8B-B14F-4D97-AF65-F5344CB8AC3E}">
        <p14:creationId xmlns:p14="http://schemas.microsoft.com/office/powerpoint/2010/main" val="199674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1951-A55E-E049-860D-0422125118AF}"/>
              </a:ext>
            </a:extLst>
          </p:cNvPr>
          <p:cNvSpPr>
            <a:spLocks noGrp="1"/>
          </p:cNvSpPr>
          <p:nvPr>
            <p:ph type="title" idx="4294967295"/>
          </p:nvPr>
        </p:nvSpPr>
        <p:spPr>
          <a:xfrm>
            <a:off x="202290" y="21260"/>
            <a:ext cx="10515600" cy="1325563"/>
          </a:xfrm>
        </p:spPr>
        <p:txBody>
          <a:bodyPr>
            <a:normAutofit/>
          </a:bodyPr>
          <a:lstStyle/>
          <a:p>
            <a:r>
              <a:rPr lang="en-US" sz="3200" b="1" dirty="0"/>
              <a:t>Where</a:t>
            </a:r>
            <a:r>
              <a:rPr lang="en-US" sz="3200" b="1" baseline="0" dirty="0"/>
              <a:t> to start continued</a:t>
            </a:r>
            <a:endParaRPr lang="en-US" sz="3200" b="1" dirty="0"/>
          </a:p>
        </p:txBody>
      </p:sp>
      <p:sp>
        <p:nvSpPr>
          <p:cNvPr id="32" name="Rectangle 31">
            <a:extLst>
              <a:ext uri="{FF2B5EF4-FFF2-40B4-BE49-F238E27FC236}">
                <a16:creationId xmlns:a16="http://schemas.microsoft.com/office/drawing/2014/main" id="{D20AAA19-97FA-4B13-805D-9DC68E69809E}"/>
              </a:ext>
            </a:extLst>
          </p:cNvPr>
          <p:cNvSpPr/>
          <p:nvPr/>
        </p:nvSpPr>
        <p:spPr>
          <a:xfrm>
            <a:off x="421585" y="1487219"/>
            <a:ext cx="698306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5587"/>
                </a:solidFill>
                <a:effectLst/>
                <a:uLnTx/>
                <a:uFillTx/>
                <a:latin typeface="Calibri"/>
                <a:ea typeface="+mn-ea"/>
                <a:cs typeface="Arial" panose="020B0604020202020204" pitchFamily="34" charset="0"/>
              </a:rPr>
              <a:t>Key </a:t>
            </a:r>
            <a:r>
              <a:rPr lang="en-US" sz="2000" b="1" dirty="0">
                <a:solidFill>
                  <a:srgbClr val="005587"/>
                </a:solidFill>
                <a:latin typeface="Calibri"/>
                <a:cs typeface="Arial" panose="020B0604020202020204" pitchFamily="34" charset="0"/>
              </a:rPr>
              <a:t>criteria</a:t>
            </a:r>
            <a:r>
              <a:rPr kumimoji="0" lang="en-US" sz="2000" b="1" i="0" u="none" strike="noStrike" kern="1200" cap="none" spc="0" normalizeH="0" baseline="0" noProof="0" dirty="0">
                <a:ln>
                  <a:noFill/>
                </a:ln>
                <a:solidFill>
                  <a:srgbClr val="005587"/>
                </a:solidFill>
                <a:effectLst/>
                <a:uLnTx/>
                <a:uFillTx/>
                <a:latin typeface="Calibri"/>
                <a:ea typeface="+mn-ea"/>
                <a:cs typeface="Arial" panose="020B0604020202020204" pitchFamily="34" charset="0"/>
              </a:rPr>
              <a:t> to select processes with most potential </a:t>
            </a:r>
            <a:r>
              <a:rPr lang="en-US" sz="2000" b="1" dirty="0">
                <a:solidFill>
                  <a:srgbClr val="005587"/>
                </a:solidFill>
                <a:latin typeface="Calibri"/>
                <a:cs typeface="Arial" panose="020B0604020202020204" pitchFamily="34" charset="0"/>
              </a:rPr>
              <a:t>cost</a:t>
            </a:r>
            <a:r>
              <a:rPr kumimoji="0" lang="en-US" sz="2000" b="1" i="0" u="none" strike="noStrike" kern="1200" cap="none" spc="0" normalizeH="0" baseline="0" noProof="0" dirty="0">
                <a:ln>
                  <a:noFill/>
                </a:ln>
                <a:solidFill>
                  <a:srgbClr val="005587"/>
                </a:solidFill>
                <a:effectLst/>
                <a:uLnTx/>
                <a:uFillTx/>
                <a:latin typeface="Calibri"/>
                <a:ea typeface="+mn-ea"/>
                <a:cs typeface="Arial" panose="020B0604020202020204" pitchFamily="34" charset="0"/>
              </a:rPr>
              <a:t> </a:t>
            </a:r>
            <a:r>
              <a:rPr lang="en-US" sz="2000" b="1" dirty="0">
                <a:solidFill>
                  <a:srgbClr val="005587"/>
                </a:solidFill>
                <a:latin typeface="Calibri"/>
                <a:cs typeface="Arial" panose="020B0604020202020204" pitchFamily="34" charset="0"/>
              </a:rPr>
              <a:t>savings</a:t>
            </a:r>
            <a:r>
              <a:rPr kumimoji="0" lang="en-US" sz="2000" b="1" i="0" u="none" strike="noStrike" kern="1200" cap="none" spc="0" normalizeH="0" baseline="0" noProof="0" dirty="0">
                <a:ln>
                  <a:noFill/>
                </a:ln>
                <a:solidFill>
                  <a:srgbClr val="005587"/>
                </a:solidFill>
                <a:effectLst/>
                <a:uLnTx/>
                <a:uFillTx/>
                <a:latin typeface="Calibri"/>
                <a:ea typeface="+mn-ea"/>
                <a:cs typeface="Arial" panose="020B0604020202020204" pitchFamily="34" charset="0"/>
              </a:rPr>
              <a:t>:</a:t>
            </a:r>
          </a:p>
        </p:txBody>
      </p:sp>
      <p:cxnSp>
        <p:nvCxnSpPr>
          <p:cNvPr id="33" name="Straight Connector 32">
            <a:extLst>
              <a:ext uri="{FF2B5EF4-FFF2-40B4-BE49-F238E27FC236}">
                <a16:creationId xmlns:a16="http://schemas.microsoft.com/office/drawing/2014/main" id="{9A2B5EC1-CA65-4F41-8931-D65AAC6D8D0C}"/>
              </a:ext>
              <a:ext uri="{C183D7F6-B498-43B3-948B-1728B52AA6E4}">
                <adec:decorative xmlns:adec="http://schemas.microsoft.com/office/drawing/2017/decorative" val="1"/>
              </a:ext>
            </a:extLst>
          </p:cNvPr>
          <p:cNvCxnSpPr>
            <a:cxnSpLocks/>
          </p:cNvCxnSpPr>
          <p:nvPr/>
        </p:nvCxnSpPr>
        <p:spPr>
          <a:xfrm flipH="1">
            <a:off x="526791" y="1887329"/>
            <a:ext cx="10603592" cy="0"/>
          </a:xfrm>
          <a:prstGeom prst="line">
            <a:avLst/>
          </a:prstGeom>
          <a:ln w="15875" cap="rnd" cmpd="sng">
            <a:solidFill>
              <a:srgbClr val="0076A8"/>
            </a:solidFill>
            <a:prstDash val="dot"/>
          </a:ln>
          <a:effectLst/>
        </p:spPr>
        <p:style>
          <a:lnRef idx="2">
            <a:schemeClr val="accent1"/>
          </a:lnRef>
          <a:fillRef idx="0">
            <a:schemeClr val="accent1"/>
          </a:fillRef>
          <a:effectRef idx="1">
            <a:schemeClr val="accent1"/>
          </a:effectRef>
          <a:fontRef idx="minor">
            <a:schemeClr val="tx1"/>
          </a:fontRef>
        </p:style>
      </p:cxnSp>
      <p:sp>
        <p:nvSpPr>
          <p:cNvPr id="42" name="Freeform 421" descr="Icon illustrating routine process">
            <a:extLst>
              <a:ext uri="{FF2B5EF4-FFF2-40B4-BE49-F238E27FC236}">
                <a16:creationId xmlns:a16="http://schemas.microsoft.com/office/drawing/2014/main" id="{15A0DCFB-0DFE-4244-83A1-5A784204386C}"/>
              </a:ext>
            </a:extLst>
          </p:cNvPr>
          <p:cNvSpPr>
            <a:spLocks noChangeAspect="1" noEditPoints="1"/>
          </p:cNvSpPr>
          <p:nvPr/>
        </p:nvSpPr>
        <p:spPr bwMode="auto">
          <a:xfrm>
            <a:off x="1922823" y="2078280"/>
            <a:ext cx="731520" cy="7315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41 w 512"/>
              <a:gd name="T11" fmla="*/ 329 h 512"/>
              <a:gd name="T12" fmla="*/ 298 w 512"/>
              <a:gd name="T13" fmla="*/ 315 h 512"/>
              <a:gd name="T14" fmla="*/ 298 w 512"/>
              <a:gd name="T15" fmla="*/ 330 h 512"/>
              <a:gd name="T16" fmla="*/ 288 w 512"/>
              <a:gd name="T17" fmla="*/ 341 h 512"/>
              <a:gd name="T18" fmla="*/ 277 w 512"/>
              <a:gd name="T19" fmla="*/ 330 h 512"/>
              <a:gd name="T20" fmla="*/ 277 w 512"/>
              <a:gd name="T21" fmla="*/ 288 h 512"/>
              <a:gd name="T22" fmla="*/ 288 w 512"/>
              <a:gd name="T23" fmla="*/ 277 h 512"/>
              <a:gd name="T24" fmla="*/ 330 w 512"/>
              <a:gd name="T25" fmla="*/ 277 h 512"/>
              <a:gd name="T26" fmla="*/ 341 w 512"/>
              <a:gd name="T27" fmla="*/ 288 h 512"/>
              <a:gd name="T28" fmla="*/ 330 w 512"/>
              <a:gd name="T29" fmla="*/ 298 h 512"/>
              <a:gd name="T30" fmla="*/ 311 w 512"/>
              <a:gd name="T31" fmla="*/ 298 h 512"/>
              <a:gd name="T32" fmla="*/ 341 w 512"/>
              <a:gd name="T33" fmla="*/ 308 h 512"/>
              <a:gd name="T34" fmla="*/ 394 w 512"/>
              <a:gd name="T35" fmla="*/ 255 h 512"/>
              <a:gd name="T36" fmla="*/ 341 w 512"/>
              <a:gd name="T37" fmla="*/ 202 h 512"/>
              <a:gd name="T38" fmla="*/ 303 w 512"/>
              <a:gd name="T39" fmla="*/ 218 h 512"/>
              <a:gd name="T40" fmla="*/ 224 w 512"/>
              <a:gd name="T41" fmla="*/ 308 h 512"/>
              <a:gd name="T42" fmla="*/ 170 w 512"/>
              <a:gd name="T43" fmla="*/ 330 h 512"/>
              <a:gd name="T44" fmla="*/ 96 w 512"/>
              <a:gd name="T45" fmla="*/ 256 h 512"/>
              <a:gd name="T46" fmla="*/ 170 w 512"/>
              <a:gd name="T47" fmla="*/ 181 h 512"/>
              <a:gd name="T48" fmla="*/ 213 w 512"/>
              <a:gd name="T49" fmla="*/ 194 h 512"/>
              <a:gd name="T50" fmla="*/ 213 w 512"/>
              <a:gd name="T51" fmla="*/ 181 h 512"/>
              <a:gd name="T52" fmla="*/ 224 w 512"/>
              <a:gd name="T53" fmla="*/ 170 h 512"/>
              <a:gd name="T54" fmla="*/ 234 w 512"/>
              <a:gd name="T55" fmla="*/ 181 h 512"/>
              <a:gd name="T56" fmla="*/ 234 w 512"/>
              <a:gd name="T57" fmla="*/ 224 h 512"/>
              <a:gd name="T58" fmla="*/ 224 w 512"/>
              <a:gd name="T59" fmla="*/ 234 h 512"/>
              <a:gd name="T60" fmla="*/ 181 w 512"/>
              <a:gd name="T61" fmla="*/ 234 h 512"/>
              <a:gd name="T62" fmla="*/ 170 w 512"/>
              <a:gd name="T63" fmla="*/ 224 h 512"/>
              <a:gd name="T64" fmla="*/ 181 w 512"/>
              <a:gd name="T65" fmla="*/ 213 h 512"/>
              <a:gd name="T66" fmla="*/ 202 w 512"/>
              <a:gd name="T67" fmla="*/ 213 h 512"/>
              <a:gd name="T68" fmla="*/ 170 w 512"/>
              <a:gd name="T69" fmla="*/ 202 h 512"/>
              <a:gd name="T70" fmla="*/ 117 w 512"/>
              <a:gd name="T71" fmla="*/ 256 h 512"/>
              <a:gd name="T72" fmla="*/ 170 w 512"/>
              <a:gd name="T73" fmla="*/ 309 h 512"/>
              <a:gd name="T74" fmla="*/ 208 w 512"/>
              <a:gd name="T75" fmla="*/ 293 h 512"/>
              <a:gd name="T76" fmla="*/ 288 w 512"/>
              <a:gd name="T77" fmla="*/ 203 h 512"/>
              <a:gd name="T78" fmla="*/ 341 w 512"/>
              <a:gd name="T79" fmla="*/ 181 h 512"/>
              <a:gd name="T80" fmla="*/ 415 w 512"/>
              <a:gd name="T81" fmla="*/ 255 h 512"/>
              <a:gd name="T82" fmla="*/ 341 w 512"/>
              <a:gd name="T83" fmla="*/ 32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41" y="329"/>
                </a:moveTo>
                <a:cubicBezTo>
                  <a:pt x="325" y="329"/>
                  <a:pt x="311" y="324"/>
                  <a:pt x="298" y="315"/>
                </a:cubicBezTo>
                <a:cubicBezTo>
                  <a:pt x="298" y="330"/>
                  <a:pt x="298" y="330"/>
                  <a:pt x="298" y="330"/>
                </a:cubicBezTo>
                <a:cubicBezTo>
                  <a:pt x="298" y="336"/>
                  <a:pt x="294" y="341"/>
                  <a:pt x="288" y="341"/>
                </a:cubicBezTo>
                <a:cubicBezTo>
                  <a:pt x="282" y="341"/>
                  <a:pt x="277" y="336"/>
                  <a:pt x="277" y="330"/>
                </a:cubicBezTo>
                <a:cubicBezTo>
                  <a:pt x="277" y="288"/>
                  <a:pt x="277" y="288"/>
                  <a:pt x="277" y="288"/>
                </a:cubicBezTo>
                <a:cubicBezTo>
                  <a:pt x="277" y="282"/>
                  <a:pt x="282" y="277"/>
                  <a:pt x="288" y="277"/>
                </a:cubicBezTo>
                <a:cubicBezTo>
                  <a:pt x="330" y="277"/>
                  <a:pt x="330" y="277"/>
                  <a:pt x="330" y="277"/>
                </a:cubicBezTo>
                <a:cubicBezTo>
                  <a:pt x="336" y="277"/>
                  <a:pt x="341" y="282"/>
                  <a:pt x="341" y="288"/>
                </a:cubicBezTo>
                <a:cubicBezTo>
                  <a:pt x="341" y="294"/>
                  <a:pt x="336" y="298"/>
                  <a:pt x="330" y="298"/>
                </a:cubicBezTo>
                <a:cubicBezTo>
                  <a:pt x="311" y="298"/>
                  <a:pt x="311" y="298"/>
                  <a:pt x="311" y="298"/>
                </a:cubicBezTo>
                <a:cubicBezTo>
                  <a:pt x="320" y="304"/>
                  <a:pt x="330" y="308"/>
                  <a:pt x="341" y="308"/>
                </a:cubicBezTo>
                <a:cubicBezTo>
                  <a:pt x="370" y="308"/>
                  <a:pt x="394" y="284"/>
                  <a:pt x="394" y="255"/>
                </a:cubicBezTo>
                <a:cubicBezTo>
                  <a:pt x="394" y="226"/>
                  <a:pt x="370" y="202"/>
                  <a:pt x="341" y="202"/>
                </a:cubicBezTo>
                <a:cubicBezTo>
                  <a:pt x="327" y="202"/>
                  <a:pt x="313" y="208"/>
                  <a:pt x="303" y="218"/>
                </a:cubicBezTo>
                <a:cubicBezTo>
                  <a:pt x="224" y="308"/>
                  <a:pt x="224" y="308"/>
                  <a:pt x="224" y="308"/>
                </a:cubicBezTo>
                <a:cubicBezTo>
                  <a:pt x="209" y="323"/>
                  <a:pt x="190" y="330"/>
                  <a:pt x="170" y="330"/>
                </a:cubicBezTo>
                <a:cubicBezTo>
                  <a:pt x="129" y="330"/>
                  <a:pt x="96" y="297"/>
                  <a:pt x="96" y="256"/>
                </a:cubicBezTo>
                <a:cubicBezTo>
                  <a:pt x="96" y="214"/>
                  <a:pt x="129" y="181"/>
                  <a:pt x="170" y="181"/>
                </a:cubicBezTo>
                <a:cubicBezTo>
                  <a:pt x="186" y="181"/>
                  <a:pt x="201" y="186"/>
                  <a:pt x="213" y="194"/>
                </a:cubicBezTo>
                <a:cubicBezTo>
                  <a:pt x="213" y="181"/>
                  <a:pt x="213" y="181"/>
                  <a:pt x="213" y="181"/>
                </a:cubicBezTo>
                <a:cubicBezTo>
                  <a:pt x="213" y="175"/>
                  <a:pt x="218" y="170"/>
                  <a:pt x="224" y="170"/>
                </a:cubicBezTo>
                <a:cubicBezTo>
                  <a:pt x="230" y="170"/>
                  <a:pt x="234" y="175"/>
                  <a:pt x="234" y="181"/>
                </a:cubicBezTo>
                <a:cubicBezTo>
                  <a:pt x="234" y="224"/>
                  <a:pt x="234" y="224"/>
                  <a:pt x="234" y="224"/>
                </a:cubicBezTo>
                <a:cubicBezTo>
                  <a:pt x="234" y="230"/>
                  <a:pt x="230" y="234"/>
                  <a:pt x="224" y="234"/>
                </a:cubicBezTo>
                <a:cubicBezTo>
                  <a:pt x="181" y="234"/>
                  <a:pt x="181" y="234"/>
                  <a:pt x="181" y="234"/>
                </a:cubicBezTo>
                <a:cubicBezTo>
                  <a:pt x="175" y="234"/>
                  <a:pt x="170" y="230"/>
                  <a:pt x="170" y="224"/>
                </a:cubicBezTo>
                <a:cubicBezTo>
                  <a:pt x="170" y="218"/>
                  <a:pt x="175" y="213"/>
                  <a:pt x="181" y="213"/>
                </a:cubicBezTo>
                <a:cubicBezTo>
                  <a:pt x="202" y="213"/>
                  <a:pt x="202" y="213"/>
                  <a:pt x="202" y="213"/>
                </a:cubicBezTo>
                <a:cubicBezTo>
                  <a:pt x="193" y="206"/>
                  <a:pt x="182" y="202"/>
                  <a:pt x="170" y="202"/>
                </a:cubicBezTo>
                <a:cubicBezTo>
                  <a:pt x="141" y="202"/>
                  <a:pt x="117" y="226"/>
                  <a:pt x="117" y="256"/>
                </a:cubicBezTo>
                <a:cubicBezTo>
                  <a:pt x="117" y="285"/>
                  <a:pt x="141" y="309"/>
                  <a:pt x="170" y="309"/>
                </a:cubicBezTo>
                <a:cubicBezTo>
                  <a:pt x="185" y="309"/>
                  <a:pt x="198" y="303"/>
                  <a:pt x="208" y="293"/>
                </a:cubicBezTo>
                <a:cubicBezTo>
                  <a:pt x="288" y="203"/>
                  <a:pt x="288" y="203"/>
                  <a:pt x="288" y="203"/>
                </a:cubicBezTo>
                <a:cubicBezTo>
                  <a:pt x="302" y="189"/>
                  <a:pt x="321" y="181"/>
                  <a:pt x="341" y="181"/>
                </a:cubicBezTo>
                <a:cubicBezTo>
                  <a:pt x="382" y="181"/>
                  <a:pt x="415" y="214"/>
                  <a:pt x="415" y="255"/>
                </a:cubicBezTo>
                <a:cubicBezTo>
                  <a:pt x="415" y="296"/>
                  <a:pt x="382" y="329"/>
                  <a:pt x="341" y="329"/>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67" name="Rectangle 66">
            <a:extLst>
              <a:ext uri="{FF2B5EF4-FFF2-40B4-BE49-F238E27FC236}">
                <a16:creationId xmlns:a16="http://schemas.microsoft.com/office/drawing/2014/main" id="{923695E0-A19D-4B77-93BD-1360962E8059}"/>
              </a:ext>
            </a:extLst>
          </p:cNvPr>
          <p:cNvSpPr/>
          <p:nvPr/>
        </p:nvSpPr>
        <p:spPr>
          <a:xfrm>
            <a:off x="970845" y="2857899"/>
            <a:ext cx="2613471" cy="33855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Transactional (vs. Analytical)</a:t>
            </a:r>
          </a:p>
        </p:txBody>
      </p:sp>
      <p:sp>
        <p:nvSpPr>
          <p:cNvPr id="44" name="Rectangle 43">
            <a:extLst>
              <a:ext uri="{FF2B5EF4-FFF2-40B4-BE49-F238E27FC236}">
                <a16:creationId xmlns:a16="http://schemas.microsoft.com/office/drawing/2014/main" id="{B6AC96AD-1007-4BE4-8120-1C4D042B4193}"/>
              </a:ext>
            </a:extLst>
          </p:cNvPr>
          <p:cNvSpPr/>
          <p:nvPr/>
        </p:nvSpPr>
        <p:spPr>
          <a:xfrm>
            <a:off x="1048517" y="3359038"/>
            <a:ext cx="2458129" cy="116955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Arial" panose="020B0604020202020204" pitchFamily="34" charset="0"/>
              </a:rPr>
              <a:t>Transactional activities are more </a:t>
            </a:r>
            <a:r>
              <a:rPr lang="en-US" sz="1400" dirty="0">
                <a:solidFill>
                  <a:prstClr val="black"/>
                </a:solidFill>
                <a:cs typeface="Arial" panose="020B0604020202020204" pitchFamily="34" charset="0"/>
              </a:rPr>
              <a:t>routine and generate value from quick and accurate processing, which lends itself to digitization and automation.</a:t>
            </a:r>
            <a:endParaRPr kumimoji="0" lang="en-US" sz="1400" b="0" i="0" u="none" strike="noStrike" kern="1200" cap="none" spc="0" normalizeH="0" baseline="0" noProof="0" dirty="0">
              <a:ln>
                <a:noFill/>
              </a:ln>
              <a:solidFill>
                <a:prstClr val="black"/>
              </a:solidFill>
              <a:effectLst/>
              <a:uLnTx/>
              <a:uFillTx/>
              <a:ea typeface="+mn-ea"/>
              <a:cs typeface="Arial" panose="020B0604020202020204" pitchFamily="34" charset="0"/>
            </a:endParaRPr>
          </a:p>
        </p:txBody>
      </p:sp>
      <p:sp>
        <p:nvSpPr>
          <p:cNvPr id="38" name="Freeform 393" descr="Icon illustrating high volume">
            <a:extLst>
              <a:ext uri="{FF2B5EF4-FFF2-40B4-BE49-F238E27FC236}">
                <a16:creationId xmlns:a16="http://schemas.microsoft.com/office/drawing/2014/main" id="{7E80B555-68B8-42B4-B883-FBA8486EB77C}"/>
              </a:ext>
            </a:extLst>
          </p:cNvPr>
          <p:cNvSpPr>
            <a:spLocks noChangeAspect="1" noEditPoints="1"/>
          </p:cNvSpPr>
          <p:nvPr/>
        </p:nvSpPr>
        <p:spPr bwMode="auto">
          <a:xfrm>
            <a:off x="4613744" y="2078280"/>
            <a:ext cx="729375" cy="731520"/>
          </a:xfrm>
          <a:custGeom>
            <a:avLst/>
            <a:gdLst>
              <a:gd name="T0" fmla="*/ 117 w 512"/>
              <a:gd name="T1" fmla="*/ 170 h 512"/>
              <a:gd name="T2" fmla="*/ 149 w 512"/>
              <a:gd name="T3" fmla="*/ 170 h 512"/>
              <a:gd name="T4" fmla="*/ 149 w 512"/>
              <a:gd name="T5" fmla="*/ 202 h 512"/>
              <a:gd name="T6" fmla="*/ 117 w 512"/>
              <a:gd name="T7" fmla="*/ 202 h 512"/>
              <a:gd name="T8" fmla="*/ 117 w 512"/>
              <a:gd name="T9" fmla="*/ 170 h 512"/>
              <a:gd name="T10" fmla="*/ 117 w 512"/>
              <a:gd name="T11" fmla="*/ 341 h 512"/>
              <a:gd name="T12" fmla="*/ 149 w 512"/>
              <a:gd name="T13" fmla="*/ 341 h 512"/>
              <a:gd name="T14" fmla="*/ 149 w 512"/>
              <a:gd name="T15" fmla="*/ 309 h 512"/>
              <a:gd name="T16" fmla="*/ 117 w 512"/>
              <a:gd name="T17" fmla="*/ 309 h 512"/>
              <a:gd name="T18" fmla="*/ 117 w 512"/>
              <a:gd name="T19" fmla="*/ 341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70 w 512"/>
              <a:gd name="T31" fmla="*/ 298 h 512"/>
              <a:gd name="T32" fmla="*/ 160 w 512"/>
              <a:gd name="T33" fmla="*/ 288 h 512"/>
              <a:gd name="T34" fmla="*/ 106 w 512"/>
              <a:gd name="T35" fmla="*/ 288 h 512"/>
              <a:gd name="T36" fmla="*/ 96 w 512"/>
              <a:gd name="T37" fmla="*/ 298 h 512"/>
              <a:gd name="T38" fmla="*/ 96 w 512"/>
              <a:gd name="T39" fmla="*/ 352 h 512"/>
              <a:gd name="T40" fmla="*/ 106 w 512"/>
              <a:gd name="T41" fmla="*/ 362 h 512"/>
              <a:gd name="T42" fmla="*/ 160 w 512"/>
              <a:gd name="T43" fmla="*/ 362 h 512"/>
              <a:gd name="T44" fmla="*/ 170 w 512"/>
              <a:gd name="T45" fmla="*/ 352 h 512"/>
              <a:gd name="T46" fmla="*/ 170 w 512"/>
              <a:gd name="T47" fmla="*/ 298 h 512"/>
              <a:gd name="T48" fmla="*/ 170 w 512"/>
              <a:gd name="T49" fmla="*/ 160 h 512"/>
              <a:gd name="T50" fmla="*/ 160 w 512"/>
              <a:gd name="T51" fmla="*/ 149 h 512"/>
              <a:gd name="T52" fmla="*/ 106 w 512"/>
              <a:gd name="T53" fmla="*/ 149 h 512"/>
              <a:gd name="T54" fmla="*/ 96 w 512"/>
              <a:gd name="T55" fmla="*/ 160 h 512"/>
              <a:gd name="T56" fmla="*/ 96 w 512"/>
              <a:gd name="T57" fmla="*/ 213 h 512"/>
              <a:gd name="T58" fmla="*/ 106 w 512"/>
              <a:gd name="T59" fmla="*/ 224 h 512"/>
              <a:gd name="T60" fmla="*/ 160 w 512"/>
              <a:gd name="T61" fmla="*/ 224 h 512"/>
              <a:gd name="T62" fmla="*/ 170 w 512"/>
              <a:gd name="T63" fmla="*/ 213 h 512"/>
              <a:gd name="T64" fmla="*/ 170 w 512"/>
              <a:gd name="T65" fmla="*/ 160 h 512"/>
              <a:gd name="T66" fmla="*/ 416 w 512"/>
              <a:gd name="T67" fmla="*/ 352 h 512"/>
              <a:gd name="T68" fmla="*/ 405 w 512"/>
              <a:gd name="T69" fmla="*/ 341 h 512"/>
              <a:gd name="T70" fmla="*/ 224 w 512"/>
              <a:gd name="T71" fmla="*/ 341 h 512"/>
              <a:gd name="T72" fmla="*/ 213 w 512"/>
              <a:gd name="T73" fmla="*/ 352 h 512"/>
              <a:gd name="T74" fmla="*/ 224 w 512"/>
              <a:gd name="T75" fmla="*/ 362 h 512"/>
              <a:gd name="T76" fmla="*/ 405 w 512"/>
              <a:gd name="T77" fmla="*/ 362 h 512"/>
              <a:gd name="T78" fmla="*/ 416 w 512"/>
              <a:gd name="T79" fmla="*/ 352 h 512"/>
              <a:gd name="T80" fmla="*/ 416 w 512"/>
              <a:gd name="T81" fmla="*/ 298 h 512"/>
              <a:gd name="T82" fmla="*/ 405 w 512"/>
              <a:gd name="T83" fmla="*/ 288 h 512"/>
              <a:gd name="T84" fmla="*/ 224 w 512"/>
              <a:gd name="T85" fmla="*/ 288 h 512"/>
              <a:gd name="T86" fmla="*/ 213 w 512"/>
              <a:gd name="T87" fmla="*/ 298 h 512"/>
              <a:gd name="T88" fmla="*/ 224 w 512"/>
              <a:gd name="T89" fmla="*/ 309 h 512"/>
              <a:gd name="T90" fmla="*/ 405 w 512"/>
              <a:gd name="T91" fmla="*/ 309 h 512"/>
              <a:gd name="T92" fmla="*/ 416 w 512"/>
              <a:gd name="T93" fmla="*/ 298 h 512"/>
              <a:gd name="T94" fmla="*/ 416 w 512"/>
              <a:gd name="T95" fmla="*/ 213 h 512"/>
              <a:gd name="T96" fmla="*/ 405 w 512"/>
              <a:gd name="T97" fmla="*/ 202 h 512"/>
              <a:gd name="T98" fmla="*/ 224 w 512"/>
              <a:gd name="T99" fmla="*/ 202 h 512"/>
              <a:gd name="T100" fmla="*/ 213 w 512"/>
              <a:gd name="T101" fmla="*/ 213 h 512"/>
              <a:gd name="T102" fmla="*/ 224 w 512"/>
              <a:gd name="T103" fmla="*/ 224 h 512"/>
              <a:gd name="T104" fmla="*/ 405 w 512"/>
              <a:gd name="T105" fmla="*/ 224 h 512"/>
              <a:gd name="T106" fmla="*/ 416 w 512"/>
              <a:gd name="T107" fmla="*/ 213 h 512"/>
              <a:gd name="T108" fmla="*/ 416 w 512"/>
              <a:gd name="T109" fmla="*/ 160 h 512"/>
              <a:gd name="T110" fmla="*/ 405 w 512"/>
              <a:gd name="T111" fmla="*/ 149 h 512"/>
              <a:gd name="T112" fmla="*/ 224 w 512"/>
              <a:gd name="T113" fmla="*/ 149 h 512"/>
              <a:gd name="T114" fmla="*/ 213 w 512"/>
              <a:gd name="T115" fmla="*/ 160 h 512"/>
              <a:gd name="T116" fmla="*/ 224 w 512"/>
              <a:gd name="T117" fmla="*/ 170 h 512"/>
              <a:gd name="T118" fmla="*/ 405 w 512"/>
              <a:gd name="T119" fmla="*/ 170 h 512"/>
              <a:gd name="T120" fmla="*/ 416 w 512"/>
              <a:gd name="T121"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117" y="170"/>
                </a:moveTo>
                <a:cubicBezTo>
                  <a:pt x="149" y="170"/>
                  <a:pt x="149" y="170"/>
                  <a:pt x="149" y="170"/>
                </a:cubicBezTo>
                <a:cubicBezTo>
                  <a:pt x="149" y="202"/>
                  <a:pt x="149" y="202"/>
                  <a:pt x="149" y="202"/>
                </a:cubicBezTo>
                <a:cubicBezTo>
                  <a:pt x="117" y="202"/>
                  <a:pt x="117" y="202"/>
                  <a:pt x="117" y="202"/>
                </a:cubicBezTo>
                <a:lnTo>
                  <a:pt x="117" y="170"/>
                </a:lnTo>
                <a:close/>
                <a:moveTo>
                  <a:pt x="117" y="341"/>
                </a:moveTo>
                <a:cubicBezTo>
                  <a:pt x="149" y="341"/>
                  <a:pt x="149" y="341"/>
                  <a:pt x="149" y="341"/>
                </a:cubicBezTo>
                <a:cubicBezTo>
                  <a:pt x="149" y="309"/>
                  <a:pt x="149" y="309"/>
                  <a:pt x="149" y="309"/>
                </a:cubicBezTo>
                <a:cubicBezTo>
                  <a:pt x="117" y="309"/>
                  <a:pt x="117" y="309"/>
                  <a:pt x="117" y="309"/>
                </a:cubicBezTo>
                <a:lnTo>
                  <a:pt x="117"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70" y="298"/>
                </a:moveTo>
                <a:cubicBezTo>
                  <a:pt x="170" y="292"/>
                  <a:pt x="166" y="288"/>
                  <a:pt x="160" y="288"/>
                </a:cubicBezTo>
                <a:cubicBezTo>
                  <a:pt x="106" y="288"/>
                  <a:pt x="106" y="288"/>
                  <a:pt x="106" y="288"/>
                </a:cubicBezTo>
                <a:cubicBezTo>
                  <a:pt x="100" y="288"/>
                  <a:pt x="96" y="292"/>
                  <a:pt x="96" y="298"/>
                </a:cubicBezTo>
                <a:cubicBezTo>
                  <a:pt x="96" y="352"/>
                  <a:pt x="96" y="352"/>
                  <a:pt x="96" y="352"/>
                </a:cubicBezTo>
                <a:cubicBezTo>
                  <a:pt x="96" y="358"/>
                  <a:pt x="100" y="362"/>
                  <a:pt x="106" y="362"/>
                </a:cubicBezTo>
                <a:cubicBezTo>
                  <a:pt x="160" y="362"/>
                  <a:pt x="160" y="362"/>
                  <a:pt x="160" y="362"/>
                </a:cubicBezTo>
                <a:cubicBezTo>
                  <a:pt x="166" y="362"/>
                  <a:pt x="170" y="358"/>
                  <a:pt x="170" y="352"/>
                </a:cubicBezTo>
                <a:lnTo>
                  <a:pt x="170" y="298"/>
                </a:lnTo>
                <a:close/>
                <a:moveTo>
                  <a:pt x="170" y="160"/>
                </a:moveTo>
                <a:cubicBezTo>
                  <a:pt x="170" y="154"/>
                  <a:pt x="166" y="149"/>
                  <a:pt x="160" y="149"/>
                </a:cubicBezTo>
                <a:cubicBezTo>
                  <a:pt x="106" y="149"/>
                  <a:pt x="106" y="149"/>
                  <a:pt x="106" y="149"/>
                </a:cubicBezTo>
                <a:cubicBezTo>
                  <a:pt x="100" y="149"/>
                  <a:pt x="96" y="154"/>
                  <a:pt x="96" y="160"/>
                </a:cubicBezTo>
                <a:cubicBezTo>
                  <a:pt x="96" y="213"/>
                  <a:pt x="96" y="213"/>
                  <a:pt x="96" y="213"/>
                </a:cubicBezTo>
                <a:cubicBezTo>
                  <a:pt x="96" y="219"/>
                  <a:pt x="100" y="224"/>
                  <a:pt x="106" y="224"/>
                </a:cubicBezTo>
                <a:cubicBezTo>
                  <a:pt x="160" y="224"/>
                  <a:pt x="160" y="224"/>
                  <a:pt x="160" y="224"/>
                </a:cubicBezTo>
                <a:cubicBezTo>
                  <a:pt x="166" y="224"/>
                  <a:pt x="170" y="219"/>
                  <a:pt x="170" y="213"/>
                </a:cubicBezTo>
                <a:lnTo>
                  <a:pt x="170" y="160"/>
                </a:lnTo>
                <a:close/>
                <a:moveTo>
                  <a:pt x="416" y="352"/>
                </a:moveTo>
                <a:cubicBezTo>
                  <a:pt x="416" y="346"/>
                  <a:pt x="411" y="341"/>
                  <a:pt x="405" y="341"/>
                </a:cubicBezTo>
                <a:cubicBezTo>
                  <a:pt x="224" y="341"/>
                  <a:pt x="224" y="341"/>
                  <a:pt x="224" y="341"/>
                </a:cubicBezTo>
                <a:cubicBezTo>
                  <a:pt x="218" y="341"/>
                  <a:pt x="213" y="346"/>
                  <a:pt x="213" y="352"/>
                </a:cubicBezTo>
                <a:cubicBezTo>
                  <a:pt x="213" y="358"/>
                  <a:pt x="218" y="362"/>
                  <a:pt x="224" y="362"/>
                </a:cubicBezTo>
                <a:cubicBezTo>
                  <a:pt x="405" y="362"/>
                  <a:pt x="405" y="362"/>
                  <a:pt x="405" y="362"/>
                </a:cubicBezTo>
                <a:cubicBezTo>
                  <a:pt x="411" y="362"/>
                  <a:pt x="416" y="358"/>
                  <a:pt x="416" y="352"/>
                </a:cubicBezTo>
                <a:close/>
                <a:moveTo>
                  <a:pt x="416" y="298"/>
                </a:moveTo>
                <a:cubicBezTo>
                  <a:pt x="416" y="292"/>
                  <a:pt x="411" y="288"/>
                  <a:pt x="405" y="288"/>
                </a:cubicBezTo>
                <a:cubicBezTo>
                  <a:pt x="224" y="288"/>
                  <a:pt x="224" y="288"/>
                  <a:pt x="224" y="288"/>
                </a:cubicBezTo>
                <a:cubicBezTo>
                  <a:pt x="218" y="288"/>
                  <a:pt x="213" y="292"/>
                  <a:pt x="213" y="298"/>
                </a:cubicBezTo>
                <a:cubicBezTo>
                  <a:pt x="213" y="304"/>
                  <a:pt x="218" y="309"/>
                  <a:pt x="224" y="309"/>
                </a:cubicBezTo>
                <a:cubicBezTo>
                  <a:pt x="405" y="309"/>
                  <a:pt x="405" y="309"/>
                  <a:pt x="405" y="309"/>
                </a:cubicBezTo>
                <a:cubicBezTo>
                  <a:pt x="411" y="309"/>
                  <a:pt x="416" y="304"/>
                  <a:pt x="416" y="298"/>
                </a:cubicBezTo>
                <a:close/>
                <a:moveTo>
                  <a:pt x="416" y="213"/>
                </a:moveTo>
                <a:cubicBezTo>
                  <a:pt x="416" y="207"/>
                  <a:pt x="411" y="202"/>
                  <a:pt x="405" y="202"/>
                </a:cubicBezTo>
                <a:cubicBezTo>
                  <a:pt x="224" y="202"/>
                  <a:pt x="224" y="202"/>
                  <a:pt x="224" y="202"/>
                </a:cubicBezTo>
                <a:cubicBezTo>
                  <a:pt x="218" y="202"/>
                  <a:pt x="213" y="207"/>
                  <a:pt x="213" y="213"/>
                </a:cubicBezTo>
                <a:cubicBezTo>
                  <a:pt x="213" y="219"/>
                  <a:pt x="218" y="224"/>
                  <a:pt x="224" y="224"/>
                </a:cubicBezTo>
                <a:cubicBezTo>
                  <a:pt x="405" y="224"/>
                  <a:pt x="405" y="224"/>
                  <a:pt x="405" y="224"/>
                </a:cubicBezTo>
                <a:cubicBezTo>
                  <a:pt x="411" y="224"/>
                  <a:pt x="416" y="219"/>
                  <a:pt x="416" y="213"/>
                </a:cubicBezTo>
                <a:close/>
                <a:moveTo>
                  <a:pt x="416" y="160"/>
                </a:moveTo>
                <a:cubicBezTo>
                  <a:pt x="416" y="154"/>
                  <a:pt x="411" y="149"/>
                  <a:pt x="405" y="149"/>
                </a:cubicBezTo>
                <a:cubicBezTo>
                  <a:pt x="224" y="149"/>
                  <a:pt x="224" y="149"/>
                  <a:pt x="224" y="149"/>
                </a:cubicBezTo>
                <a:cubicBezTo>
                  <a:pt x="218" y="149"/>
                  <a:pt x="213" y="154"/>
                  <a:pt x="213" y="160"/>
                </a:cubicBezTo>
                <a:cubicBezTo>
                  <a:pt x="213" y="166"/>
                  <a:pt x="218" y="170"/>
                  <a:pt x="224" y="170"/>
                </a:cubicBezTo>
                <a:cubicBezTo>
                  <a:pt x="405" y="170"/>
                  <a:pt x="405" y="170"/>
                  <a:pt x="405" y="170"/>
                </a:cubicBezTo>
                <a:cubicBezTo>
                  <a:pt x="411" y="170"/>
                  <a:pt x="416" y="166"/>
                  <a:pt x="416" y="160"/>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8" name="Rectangle 67">
            <a:extLst>
              <a:ext uri="{FF2B5EF4-FFF2-40B4-BE49-F238E27FC236}">
                <a16:creationId xmlns:a16="http://schemas.microsoft.com/office/drawing/2014/main" id="{EA4D44EB-AA15-4B2C-ACB7-CDEB94A1DD5E}"/>
              </a:ext>
            </a:extLst>
          </p:cNvPr>
          <p:cNvSpPr/>
          <p:nvPr/>
        </p:nvSpPr>
        <p:spPr>
          <a:xfrm>
            <a:off x="4342617" y="2857899"/>
            <a:ext cx="1271631" cy="33855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High Volume</a:t>
            </a:r>
          </a:p>
        </p:txBody>
      </p:sp>
      <p:sp>
        <p:nvSpPr>
          <p:cNvPr id="40" name="Rectangle 39">
            <a:extLst>
              <a:ext uri="{FF2B5EF4-FFF2-40B4-BE49-F238E27FC236}">
                <a16:creationId xmlns:a16="http://schemas.microsoft.com/office/drawing/2014/main" id="{1417D514-C21E-4A42-A94E-16DAB03E4144}"/>
              </a:ext>
            </a:extLst>
          </p:cNvPr>
          <p:cNvSpPr/>
          <p:nvPr/>
        </p:nvSpPr>
        <p:spPr>
          <a:xfrm>
            <a:off x="3749367" y="3359038"/>
            <a:ext cx="245812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Arial" panose="020B0604020202020204" pitchFamily="34" charset="0"/>
              </a:rPr>
              <a:t>Greater volume translates to scale for efficiency gains and results in larger overall opportunity.</a:t>
            </a:r>
          </a:p>
        </p:txBody>
      </p:sp>
      <p:sp>
        <p:nvSpPr>
          <p:cNvPr id="66" name="Freeform 255" descr="Icon illustrating manual process">
            <a:extLst>
              <a:ext uri="{FF2B5EF4-FFF2-40B4-BE49-F238E27FC236}">
                <a16:creationId xmlns:a16="http://schemas.microsoft.com/office/drawing/2014/main" id="{8653D85D-AAC0-4427-8024-14C06C6CB1AB}"/>
              </a:ext>
            </a:extLst>
          </p:cNvPr>
          <p:cNvSpPr>
            <a:spLocks noChangeAspect="1" noEditPoints="1"/>
          </p:cNvSpPr>
          <p:nvPr/>
        </p:nvSpPr>
        <p:spPr bwMode="auto">
          <a:xfrm>
            <a:off x="7338243" y="2069485"/>
            <a:ext cx="753523" cy="753523"/>
          </a:xfrm>
          <a:custGeom>
            <a:avLst/>
            <a:gdLst>
              <a:gd name="T0" fmla="*/ 0 w 512"/>
              <a:gd name="T1" fmla="*/ 256 h 512"/>
              <a:gd name="T2" fmla="*/ 512 w 512"/>
              <a:gd name="T3" fmla="*/ 256 h 512"/>
              <a:gd name="T4" fmla="*/ 298 w 512"/>
              <a:gd name="T5" fmla="*/ 181 h 512"/>
              <a:gd name="T6" fmla="*/ 266 w 512"/>
              <a:gd name="T7" fmla="*/ 192 h 512"/>
              <a:gd name="T8" fmla="*/ 266 w 512"/>
              <a:gd name="T9" fmla="*/ 170 h 512"/>
              <a:gd name="T10" fmla="*/ 298 w 512"/>
              <a:gd name="T11" fmla="*/ 181 h 512"/>
              <a:gd name="T12" fmla="*/ 259 w 512"/>
              <a:gd name="T13" fmla="*/ 120 h 512"/>
              <a:gd name="T14" fmla="*/ 274 w 512"/>
              <a:gd name="T15" fmla="*/ 135 h 512"/>
              <a:gd name="T16" fmla="*/ 245 w 512"/>
              <a:gd name="T17" fmla="*/ 160 h 512"/>
              <a:gd name="T18" fmla="*/ 237 w 512"/>
              <a:gd name="T19" fmla="*/ 141 h 512"/>
              <a:gd name="T20" fmla="*/ 213 w 512"/>
              <a:gd name="T21" fmla="*/ 96 h 512"/>
              <a:gd name="T22" fmla="*/ 224 w 512"/>
              <a:gd name="T23" fmla="*/ 138 h 512"/>
              <a:gd name="T24" fmla="*/ 202 w 512"/>
              <a:gd name="T25" fmla="*/ 138 h 512"/>
              <a:gd name="T26" fmla="*/ 152 w 512"/>
              <a:gd name="T27" fmla="*/ 120 h 512"/>
              <a:gd name="T28" fmla="*/ 189 w 512"/>
              <a:gd name="T29" fmla="*/ 141 h 512"/>
              <a:gd name="T30" fmla="*/ 181 w 512"/>
              <a:gd name="T31" fmla="*/ 160 h 512"/>
              <a:gd name="T32" fmla="*/ 152 w 512"/>
              <a:gd name="T33" fmla="*/ 135 h 512"/>
              <a:gd name="T34" fmla="*/ 138 w 512"/>
              <a:gd name="T35" fmla="*/ 170 h 512"/>
              <a:gd name="T36" fmla="*/ 170 w 512"/>
              <a:gd name="T37" fmla="*/ 181 h 512"/>
              <a:gd name="T38" fmla="*/ 138 w 512"/>
              <a:gd name="T39" fmla="*/ 192 h 512"/>
              <a:gd name="T40" fmla="*/ 138 w 512"/>
              <a:gd name="T41" fmla="*/ 170 h 512"/>
              <a:gd name="T42" fmla="*/ 341 w 512"/>
              <a:gd name="T43" fmla="*/ 416 h 512"/>
              <a:gd name="T44" fmla="*/ 333 w 512"/>
              <a:gd name="T45" fmla="*/ 398 h 512"/>
              <a:gd name="T46" fmla="*/ 351 w 512"/>
              <a:gd name="T47" fmla="*/ 288 h 512"/>
              <a:gd name="T48" fmla="*/ 330 w 512"/>
              <a:gd name="T49" fmla="*/ 286 h 512"/>
              <a:gd name="T50" fmla="*/ 320 w 512"/>
              <a:gd name="T51" fmla="*/ 298 h 512"/>
              <a:gd name="T52" fmla="*/ 320 w 512"/>
              <a:gd name="T53" fmla="*/ 298 h 512"/>
              <a:gd name="T54" fmla="*/ 309 w 512"/>
              <a:gd name="T55" fmla="*/ 277 h 512"/>
              <a:gd name="T56" fmla="*/ 288 w 512"/>
              <a:gd name="T57" fmla="*/ 277 h 512"/>
              <a:gd name="T58" fmla="*/ 277 w 512"/>
              <a:gd name="T59" fmla="*/ 298 h 512"/>
              <a:gd name="T60" fmla="*/ 266 w 512"/>
              <a:gd name="T61" fmla="*/ 256 h 512"/>
              <a:gd name="T62" fmla="*/ 245 w 512"/>
              <a:gd name="T63" fmla="*/ 256 h 512"/>
              <a:gd name="T64" fmla="*/ 234 w 512"/>
              <a:gd name="T65" fmla="*/ 298 h 512"/>
              <a:gd name="T66" fmla="*/ 224 w 512"/>
              <a:gd name="T67" fmla="*/ 202 h 512"/>
              <a:gd name="T68" fmla="*/ 202 w 512"/>
              <a:gd name="T69" fmla="*/ 202 h 512"/>
              <a:gd name="T70" fmla="*/ 196 w 512"/>
              <a:gd name="T71" fmla="*/ 340 h 512"/>
              <a:gd name="T72" fmla="*/ 152 w 512"/>
              <a:gd name="T73" fmla="*/ 281 h 512"/>
              <a:gd name="T74" fmla="*/ 138 w 512"/>
              <a:gd name="T75" fmla="*/ 277 h 512"/>
              <a:gd name="T76" fmla="*/ 138 w 512"/>
              <a:gd name="T77" fmla="*/ 295 h 512"/>
              <a:gd name="T78" fmla="*/ 211 w 512"/>
              <a:gd name="T79" fmla="*/ 411 h 512"/>
              <a:gd name="T80" fmla="*/ 197 w 512"/>
              <a:gd name="T81" fmla="*/ 414 h 512"/>
              <a:gd name="T82" fmla="*/ 129 w 512"/>
              <a:gd name="T83" fmla="*/ 258 h 512"/>
              <a:gd name="T84" fmla="*/ 172 w 512"/>
              <a:gd name="T85" fmla="*/ 272 h 512"/>
              <a:gd name="T86" fmla="*/ 181 w 512"/>
              <a:gd name="T87" fmla="*/ 202 h 512"/>
              <a:gd name="T88" fmla="*/ 245 w 512"/>
              <a:gd name="T89" fmla="*/ 202 h 512"/>
              <a:gd name="T90" fmla="*/ 256 w 512"/>
              <a:gd name="T91" fmla="*/ 224 h 512"/>
              <a:gd name="T92" fmla="*/ 298 w 512"/>
              <a:gd name="T93" fmla="*/ 245 h 512"/>
              <a:gd name="T94" fmla="*/ 341 w 512"/>
              <a:gd name="T95" fmla="*/ 256 h 512"/>
              <a:gd name="T96" fmla="*/ 373 w 512"/>
              <a:gd name="T97"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181"/>
                </a:moveTo>
                <a:cubicBezTo>
                  <a:pt x="298" y="187"/>
                  <a:pt x="294" y="192"/>
                  <a:pt x="288" y="192"/>
                </a:cubicBezTo>
                <a:cubicBezTo>
                  <a:pt x="266" y="192"/>
                  <a:pt x="266" y="192"/>
                  <a:pt x="266" y="192"/>
                </a:cubicBezTo>
                <a:cubicBezTo>
                  <a:pt x="260" y="192"/>
                  <a:pt x="256" y="187"/>
                  <a:pt x="256" y="181"/>
                </a:cubicBezTo>
                <a:cubicBezTo>
                  <a:pt x="256" y="175"/>
                  <a:pt x="260" y="170"/>
                  <a:pt x="266" y="170"/>
                </a:cubicBezTo>
                <a:cubicBezTo>
                  <a:pt x="288" y="170"/>
                  <a:pt x="288" y="170"/>
                  <a:pt x="288" y="170"/>
                </a:cubicBezTo>
                <a:cubicBezTo>
                  <a:pt x="294" y="170"/>
                  <a:pt x="298" y="175"/>
                  <a:pt x="298" y="181"/>
                </a:cubicBezTo>
                <a:close/>
                <a:moveTo>
                  <a:pt x="237" y="141"/>
                </a:moveTo>
                <a:cubicBezTo>
                  <a:pt x="259" y="120"/>
                  <a:pt x="259" y="120"/>
                  <a:pt x="259" y="120"/>
                </a:cubicBezTo>
                <a:cubicBezTo>
                  <a:pt x="263" y="116"/>
                  <a:pt x="270" y="116"/>
                  <a:pt x="274" y="120"/>
                </a:cubicBezTo>
                <a:cubicBezTo>
                  <a:pt x="278" y="124"/>
                  <a:pt x="278" y="131"/>
                  <a:pt x="274" y="135"/>
                </a:cubicBezTo>
                <a:cubicBezTo>
                  <a:pt x="253" y="157"/>
                  <a:pt x="253" y="157"/>
                  <a:pt x="253" y="157"/>
                </a:cubicBezTo>
                <a:cubicBezTo>
                  <a:pt x="250" y="159"/>
                  <a:pt x="248" y="160"/>
                  <a:pt x="245" y="160"/>
                </a:cubicBezTo>
                <a:cubicBezTo>
                  <a:pt x="242" y="160"/>
                  <a:pt x="240" y="159"/>
                  <a:pt x="237" y="157"/>
                </a:cubicBezTo>
                <a:cubicBezTo>
                  <a:pt x="233" y="152"/>
                  <a:pt x="233" y="146"/>
                  <a:pt x="237" y="141"/>
                </a:cubicBezTo>
                <a:close/>
                <a:moveTo>
                  <a:pt x="202" y="106"/>
                </a:moveTo>
                <a:cubicBezTo>
                  <a:pt x="202" y="100"/>
                  <a:pt x="207" y="96"/>
                  <a:pt x="213" y="96"/>
                </a:cubicBezTo>
                <a:cubicBezTo>
                  <a:pt x="219" y="96"/>
                  <a:pt x="224" y="100"/>
                  <a:pt x="224" y="106"/>
                </a:cubicBezTo>
                <a:cubicBezTo>
                  <a:pt x="224" y="138"/>
                  <a:pt x="224" y="138"/>
                  <a:pt x="224" y="138"/>
                </a:cubicBezTo>
                <a:cubicBezTo>
                  <a:pt x="224" y="144"/>
                  <a:pt x="219" y="149"/>
                  <a:pt x="213" y="149"/>
                </a:cubicBezTo>
                <a:cubicBezTo>
                  <a:pt x="207" y="149"/>
                  <a:pt x="202" y="144"/>
                  <a:pt x="202" y="138"/>
                </a:cubicBezTo>
                <a:lnTo>
                  <a:pt x="202" y="106"/>
                </a:lnTo>
                <a:close/>
                <a:moveTo>
                  <a:pt x="152" y="120"/>
                </a:moveTo>
                <a:cubicBezTo>
                  <a:pt x="156" y="116"/>
                  <a:pt x="163" y="116"/>
                  <a:pt x="167" y="120"/>
                </a:cubicBezTo>
                <a:cubicBezTo>
                  <a:pt x="189" y="141"/>
                  <a:pt x="189" y="141"/>
                  <a:pt x="189" y="141"/>
                </a:cubicBezTo>
                <a:cubicBezTo>
                  <a:pt x="193" y="146"/>
                  <a:pt x="193" y="152"/>
                  <a:pt x="189" y="157"/>
                </a:cubicBezTo>
                <a:cubicBezTo>
                  <a:pt x="186" y="159"/>
                  <a:pt x="184" y="160"/>
                  <a:pt x="181" y="160"/>
                </a:cubicBezTo>
                <a:cubicBezTo>
                  <a:pt x="178" y="160"/>
                  <a:pt x="176" y="159"/>
                  <a:pt x="173" y="157"/>
                </a:cubicBezTo>
                <a:cubicBezTo>
                  <a:pt x="152" y="135"/>
                  <a:pt x="152" y="135"/>
                  <a:pt x="152" y="135"/>
                </a:cubicBezTo>
                <a:cubicBezTo>
                  <a:pt x="148" y="131"/>
                  <a:pt x="148" y="124"/>
                  <a:pt x="152" y="120"/>
                </a:cubicBezTo>
                <a:close/>
                <a:moveTo>
                  <a:pt x="138" y="170"/>
                </a:moveTo>
                <a:cubicBezTo>
                  <a:pt x="160" y="170"/>
                  <a:pt x="160" y="170"/>
                  <a:pt x="160" y="170"/>
                </a:cubicBezTo>
                <a:cubicBezTo>
                  <a:pt x="166" y="170"/>
                  <a:pt x="170" y="175"/>
                  <a:pt x="170" y="181"/>
                </a:cubicBezTo>
                <a:cubicBezTo>
                  <a:pt x="170" y="187"/>
                  <a:pt x="166" y="192"/>
                  <a:pt x="160" y="192"/>
                </a:cubicBezTo>
                <a:cubicBezTo>
                  <a:pt x="138" y="192"/>
                  <a:pt x="138" y="192"/>
                  <a:pt x="138" y="192"/>
                </a:cubicBezTo>
                <a:cubicBezTo>
                  <a:pt x="132" y="192"/>
                  <a:pt x="128" y="187"/>
                  <a:pt x="128" y="181"/>
                </a:cubicBezTo>
                <a:cubicBezTo>
                  <a:pt x="128" y="175"/>
                  <a:pt x="132" y="170"/>
                  <a:pt x="138" y="170"/>
                </a:cubicBezTo>
                <a:close/>
                <a:moveTo>
                  <a:pt x="349" y="412"/>
                </a:moveTo>
                <a:cubicBezTo>
                  <a:pt x="347" y="414"/>
                  <a:pt x="344" y="416"/>
                  <a:pt x="341" y="416"/>
                </a:cubicBezTo>
                <a:cubicBezTo>
                  <a:pt x="338" y="416"/>
                  <a:pt x="336" y="415"/>
                  <a:pt x="334" y="413"/>
                </a:cubicBezTo>
                <a:cubicBezTo>
                  <a:pt x="329" y="409"/>
                  <a:pt x="329" y="403"/>
                  <a:pt x="333" y="398"/>
                </a:cubicBezTo>
                <a:cubicBezTo>
                  <a:pt x="354" y="373"/>
                  <a:pt x="351" y="332"/>
                  <a:pt x="351" y="331"/>
                </a:cubicBezTo>
                <a:cubicBezTo>
                  <a:pt x="351" y="288"/>
                  <a:pt x="351" y="288"/>
                  <a:pt x="351" y="288"/>
                </a:cubicBezTo>
                <a:cubicBezTo>
                  <a:pt x="351" y="282"/>
                  <a:pt x="346" y="277"/>
                  <a:pt x="341" y="277"/>
                </a:cubicBezTo>
                <a:cubicBezTo>
                  <a:pt x="335" y="277"/>
                  <a:pt x="331" y="281"/>
                  <a:pt x="330" y="286"/>
                </a:cubicBezTo>
                <a:cubicBezTo>
                  <a:pt x="330" y="288"/>
                  <a:pt x="330" y="288"/>
                  <a:pt x="330" y="288"/>
                </a:cubicBezTo>
                <a:cubicBezTo>
                  <a:pt x="330" y="294"/>
                  <a:pt x="326" y="298"/>
                  <a:pt x="320" y="298"/>
                </a:cubicBezTo>
                <a:cubicBezTo>
                  <a:pt x="320" y="298"/>
                  <a:pt x="320" y="298"/>
                  <a:pt x="320" y="298"/>
                </a:cubicBezTo>
                <a:cubicBezTo>
                  <a:pt x="320" y="298"/>
                  <a:pt x="320" y="298"/>
                  <a:pt x="320" y="298"/>
                </a:cubicBezTo>
                <a:cubicBezTo>
                  <a:pt x="314" y="298"/>
                  <a:pt x="309" y="294"/>
                  <a:pt x="309" y="288"/>
                </a:cubicBezTo>
                <a:cubicBezTo>
                  <a:pt x="309" y="277"/>
                  <a:pt x="309" y="277"/>
                  <a:pt x="309" y="277"/>
                </a:cubicBezTo>
                <a:cubicBezTo>
                  <a:pt x="309" y="271"/>
                  <a:pt x="304" y="266"/>
                  <a:pt x="298" y="266"/>
                </a:cubicBezTo>
                <a:cubicBezTo>
                  <a:pt x="292" y="266"/>
                  <a:pt x="288" y="271"/>
                  <a:pt x="288" y="277"/>
                </a:cubicBezTo>
                <a:cubicBezTo>
                  <a:pt x="288" y="288"/>
                  <a:pt x="288" y="288"/>
                  <a:pt x="288" y="288"/>
                </a:cubicBezTo>
                <a:cubicBezTo>
                  <a:pt x="288" y="294"/>
                  <a:pt x="283" y="298"/>
                  <a:pt x="277" y="298"/>
                </a:cubicBezTo>
                <a:cubicBezTo>
                  <a:pt x="271" y="298"/>
                  <a:pt x="266" y="294"/>
                  <a:pt x="266" y="288"/>
                </a:cubicBezTo>
                <a:cubicBezTo>
                  <a:pt x="266" y="256"/>
                  <a:pt x="266" y="256"/>
                  <a:pt x="266" y="256"/>
                </a:cubicBezTo>
                <a:cubicBezTo>
                  <a:pt x="266" y="250"/>
                  <a:pt x="262" y="245"/>
                  <a:pt x="256" y="245"/>
                </a:cubicBezTo>
                <a:cubicBezTo>
                  <a:pt x="250" y="245"/>
                  <a:pt x="245" y="250"/>
                  <a:pt x="245" y="256"/>
                </a:cubicBezTo>
                <a:cubicBezTo>
                  <a:pt x="245" y="288"/>
                  <a:pt x="245" y="288"/>
                  <a:pt x="245" y="288"/>
                </a:cubicBezTo>
                <a:cubicBezTo>
                  <a:pt x="245" y="294"/>
                  <a:pt x="240" y="298"/>
                  <a:pt x="234" y="298"/>
                </a:cubicBezTo>
                <a:cubicBezTo>
                  <a:pt x="228" y="298"/>
                  <a:pt x="224" y="294"/>
                  <a:pt x="224" y="288"/>
                </a:cubicBezTo>
                <a:cubicBezTo>
                  <a:pt x="224" y="202"/>
                  <a:pt x="224" y="202"/>
                  <a:pt x="224" y="202"/>
                </a:cubicBezTo>
                <a:cubicBezTo>
                  <a:pt x="224" y="196"/>
                  <a:pt x="219" y="192"/>
                  <a:pt x="213" y="192"/>
                </a:cubicBezTo>
                <a:cubicBezTo>
                  <a:pt x="207" y="192"/>
                  <a:pt x="202" y="196"/>
                  <a:pt x="202" y="202"/>
                </a:cubicBezTo>
                <a:cubicBezTo>
                  <a:pt x="202" y="330"/>
                  <a:pt x="202" y="330"/>
                  <a:pt x="202" y="330"/>
                </a:cubicBezTo>
                <a:cubicBezTo>
                  <a:pt x="202" y="335"/>
                  <a:pt x="200" y="338"/>
                  <a:pt x="196" y="340"/>
                </a:cubicBezTo>
                <a:cubicBezTo>
                  <a:pt x="192" y="342"/>
                  <a:pt x="188" y="341"/>
                  <a:pt x="185" y="338"/>
                </a:cubicBezTo>
                <a:cubicBezTo>
                  <a:pt x="171" y="326"/>
                  <a:pt x="155" y="288"/>
                  <a:pt x="152" y="281"/>
                </a:cubicBezTo>
                <a:cubicBezTo>
                  <a:pt x="151" y="279"/>
                  <a:pt x="149" y="277"/>
                  <a:pt x="146" y="276"/>
                </a:cubicBezTo>
                <a:cubicBezTo>
                  <a:pt x="144" y="276"/>
                  <a:pt x="141" y="276"/>
                  <a:pt x="138" y="277"/>
                </a:cubicBezTo>
                <a:cubicBezTo>
                  <a:pt x="134" y="279"/>
                  <a:pt x="134" y="288"/>
                  <a:pt x="137" y="294"/>
                </a:cubicBezTo>
                <a:cubicBezTo>
                  <a:pt x="137" y="294"/>
                  <a:pt x="138" y="294"/>
                  <a:pt x="138" y="295"/>
                </a:cubicBezTo>
                <a:cubicBezTo>
                  <a:pt x="138" y="295"/>
                  <a:pt x="165" y="369"/>
                  <a:pt x="208" y="396"/>
                </a:cubicBezTo>
                <a:cubicBezTo>
                  <a:pt x="213" y="399"/>
                  <a:pt x="214" y="406"/>
                  <a:pt x="211" y="411"/>
                </a:cubicBezTo>
                <a:cubicBezTo>
                  <a:pt x="209" y="414"/>
                  <a:pt x="206" y="416"/>
                  <a:pt x="202" y="416"/>
                </a:cubicBezTo>
                <a:cubicBezTo>
                  <a:pt x="200" y="416"/>
                  <a:pt x="198" y="415"/>
                  <a:pt x="197" y="414"/>
                </a:cubicBezTo>
                <a:cubicBezTo>
                  <a:pt x="149" y="384"/>
                  <a:pt x="121" y="310"/>
                  <a:pt x="118" y="303"/>
                </a:cubicBezTo>
                <a:cubicBezTo>
                  <a:pt x="111" y="287"/>
                  <a:pt x="113" y="266"/>
                  <a:pt x="129" y="258"/>
                </a:cubicBezTo>
                <a:cubicBezTo>
                  <a:pt x="136" y="254"/>
                  <a:pt x="145" y="253"/>
                  <a:pt x="153" y="256"/>
                </a:cubicBezTo>
                <a:cubicBezTo>
                  <a:pt x="161" y="259"/>
                  <a:pt x="168" y="265"/>
                  <a:pt x="172" y="272"/>
                </a:cubicBezTo>
                <a:cubicBezTo>
                  <a:pt x="174" y="279"/>
                  <a:pt x="177" y="286"/>
                  <a:pt x="181" y="293"/>
                </a:cubicBezTo>
                <a:cubicBezTo>
                  <a:pt x="181" y="202"/>
                  <a:pt x="181" y="202"/>
                  <a:pt x="181" y="202"/>
                </a:cubicBezTo>
                <a:cubicBezTo>
                  <a:pt x="181" y="185"/>
                  <a:pt x="195" y="170"/>
                  <a:pt x="213" y="170"/>
                </a:cubicBezTo>
                <a:cubicBezTo>
                  <a:pt x="231" y="170"/>
                  <a:pt x="245" y="185"/>
                  <a:pt x="245" y="202"/>
                </a:cubicBezTo>
                <a:cubicBezTo>
                  <a:pt x="245" y="226"/>
                  <a:pt x="245" y="226"/>
                  <a:pt x="245" y="226"/>
                </a:cubicBezTo>
                <a:cubicBezTo>
                  <a:pt x="248" y="224"/>
                  <a:pt x="252" y="224"/>
                  <a:pt x="256" y="224"/>
                </a:cubicBezTo>
                <a:cubicBezTo>
                  <a:pt x="270" y="224"/>
                  <a:pt x="283" y="234"/>
                  <a:pt x="286" y="247"/>
                </a:cubicBezTo>
                <a:cubicBezTo>
                  <a:pt x="290" y="246"/>
                  <a:pt x="294" y="245"/>
                  <a:pt x="298" y="245"/>
                </a:cubicBezTo>
                <a:cubicBezTo>
                  <a:pt x="310" y="245"/>
                  <a:pt x="320" y="251"/>
                  <a:pt x="325" y="260"/>
                </a:cubicBezTo>
                <a:cubicBezTo>
                  <a:pt x="330" y="257"/>
                  <a:pt x="335" y="256"/>
                  <a:pt x="341" y="256"/>
                </a:cubicBezTo>
                <a:cubicBezTo>
                  <a:pt x="358" y="256"/>
                  <a:pt x="373" y="270"/>
                  <a:pt x="373" y="288"/>
                </a:cubicBezTo>
                <a:cubicBezTo>
                  <a:pt x="373" y="330"/>
                  <a:pt x="373" y="330"/>
                  <a:pt x="373" y="330"/>
                </a:cubicBezTo>
                <a:cubicBezTo>
                  <a:pt x="373" y="332"/>
                  <a:pt x="376" y="380"/>
                  <a:pt x="349" y="412"/>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71" name="Rectangle 70">
            <a:extLst>
              <a:ext uri="{FF2B5EF4-FFF2-40B4-BE49-F238E27FC236}">
                <a16:creationId xmlns:a16="http://schemas.microsoft.com/office/drawing/2014/main" id="{72983177-2C97-4811-AE10-BED7268C70F8}"/>
              </a:ext>
            </a:extLst>
          </p:cNvPr>
          <p:cNvSpPr/>
          <p:nvPr/>
        </p:nvSpPr>
        <p:spPr>
          <a:xfrm>
            <a:off x="7041134" y="2857899"/>
            <a:ext cx="1347741" cy="33855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More Manual</a:t>
            </a:r>
          </a:p>
        </p:txBody>
      </p:sp>
      <p:sp>
        <p:nvSpPr>
          <p:cNvPr id="63" name="Rectangle 62">
            <a:extLst>
              <a:ext uri="{FF2B5EF4-FFF2-40B4-BE49-F238E27FC236}">
                <a16:creationId xmlns:a16="http://schemas.microsoft.com/office/drawing/2014/main" id="{8033E33C-3A64-4A12-9B23-761646A7E33D}"/>
              </a:ext>
            </a:extLst>
          </p:cNvPr>
          <p:cNvSpPr/>
          <p:nvPr/>
        </p:nvSpPr>
        <p:spPr>
          <a:xfrm>
            <a:off x="6485940" y="3350243"/>
            <a:ext cx="245812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Arial" panose="020B0604020202020204" pitchFamily="34" charset="0"/>
              </a:rPr>
              <a:t>Manual tasks are generally more costly, less scalable, susceptible to error, and can be digitized for cost savings.</a:t>
            </a:r>
          </a:p>
        </p:txBody>
      </p:sp>
      <p:sp>
        <p:nvSpPr>
          <p:cNvPr id="34" name="Freeform 806" descr="Icon illustrating many staff members">
            <a:extLst>
              <a:ext uri="{FF2B5EF4-FFF2-40B4-BE49-F238E27FC236}">
                <a16:creationId xmlns:a16="http://schemas.microsoft.com/office/drawing/2014/main" id="{5A760254-DF70-42B8-A153-3B550A8DD68A}"/>
              </a:ext>
            </a:extLst>
          </p:cNvPr>
          <p:cNvSpPr>
            <a:spLocks noChangeAspect="1" noEditPoints="1"/>
          </p:cNvSpPr>
          <p:nvPr/>
        </p:nvSpPr>
        <p:spPr bwMode="auto">
          <a:xfrm>
            <a:off x="9986370" y="2066035"/>
            <a:ext cx="731520" cy="731520"/>
          </a:xfrm>
          <a:custGeom>
            <a:avLst/>
            <a:gdLst>
              <a:gd name="T0" fmla="*/ 275 w 512"/>
              <a:gd name="T1" fmla="*/ 288 h 512"/>
              <a:gd name="T2" fmla="*/ 254 w 512"/>
              <a:gd name="T3" fmla="*/ 202 h 512"/>
              <a:gd name="T4" fmla="*/ 256 w 512"/>
              <a:gd name="T5" fmla="*/ 138 h 512"/>
              <a:gd name="T6" fmla="*/ 256 w 512"/>
              <a:gd name="T7" fmla="*/ 117 h 512"/>
              <a:gd name="T8" fmla="*/ 256 w 512"/>
              <a:gd name="T9" fmla="*/ 138 h 512"/>
              <a:gd name="T10" fmla="*/ 160 w 512"/>
              <a:gd name="T11" fmla="*/ 128 h 512"/>
              <a:gd name="T12" fmla="*/ 138 w 512"/>
              <a:gd name="T13" fmla="*/ 128 h 512"/>
              <a:gd name="T14" fmla="*/ 147 w 512"/>
              <a:gd name="T15" fmla="*/ 202 h 512"/>
              <a:gd name="T16" fmla="*/ 168 w 512"/>
              <a:gd name="T17" fmla="*/ 288 h 512"/>
              <a:gd name="T18" fmla="*/ 147 w 512"/>
              <a:gd name="T19" fmla="*/ 202 h 512"/>
              <a:gd name="T20" fmla="*/ 384 w 512"/>
              <a:gd name="T21" fmla="*/ 266 h 512"/>
              <a:gd name="T22" fmla="*/ 341 w 512"/>
              <a:gd name="T23" fmla="*/ 202 h 512"/>
              <a:gd name="T24" fmla="*/ 362 w 512"/>
              <a:gd name="T25" fmla="*/ 138 h 512"/>
              <a:gd name="T26" fmla="*/ 362 w 512"/>
              <a:gd name="T27" fmla="*/ 117 h 512"/>
              <a:gd name="T28" fmla="*/ 362 w 512"/>
              <a:gd name="T29" fmla="*/ 138 h 512"/>
              <a:gd name="T30" fmla="*/ 256 w 512"/>
              <a:gd name="T31" fmla="*/ 512 h 512"/>
              <a:gd name="T32" fmla="*/ 256 w 512"/>
              <a:gd name="T33" fmla="*/ 0 h 512"/>
              <a:gd name="T34" fmla="*/ 330 w 512"/>
              <a:gd name="T35" fmla="*/ 128 h 512"/>
              <a:gd name="T36" fmla="*/ 394 w 512"/>
              <a:gd name="T37" fmla="*/ 128 h 512"/>
              <a:gd name="T38" fmla="*/ 330 w 512"/>
              <a:gd name="T39" fmla="*/ 128 h 512"/>
              <a:gd name="T40" fmla="*/ 256 w 512"/>
              <a:gd name="T41" fmla="*/ 160 h 512"/>
              <a:gd name="T42" fmla="*/ 256 w 512"/>
              <a:gd name="T43" fmla="*/ 96 h 512"/>
              <a:gd name="T44" fmla="*/ 117 w 512"/>
              <a:gd name="T45" fmla="*/ 128 h 512"/>
              <a:gd name="T46" fmla="*/ 181 w 512"/>
              <a:gd name="T47" fmla="*/ 128 h 512"/>
              <a:gd name="T48" fmla="*/ 117 w 512"/>
              <a:gd name="T49" fmla="*/ 128 h 512"/>
              <a:gd name="T50" fmla="*/ 170 w 512"/>
              <a:gd name="T51" fmla="*/ 190 h 512"/>
              <a:gd name="T52" fmla="*/ 138 w 512"/>
              <a:gd name="T53" fmla="*/ 181 h 512"/>
              <a:gd name="T54" fmla="*/ 107 w 512"/>
              <a:gd name="T55" fmla="*/ 296 h 512"/>
              <a:gd name="T56" fmla="*/ 117 w 512"/>
              <a:gd name="T57" fmla="*/ 309 h 512"/>
              <a:gd name="T58" fmla="*/ 128 w 512"/>
              <a:gd name="T59" fmla="*/ 394 h 512"/>
              <a:gd name="T60" fmla="*/ 138 w 512"/>
              <a:gd name="T61" fmla="*/ 309 h 512"/>
              <a:gd name="T62" fmla="*/ 160 w 512"/>
              <a:gd name="T63" fmla="*/ 384 h 512"/>
              <a:gd name="T64" fmla="*/ 181 w 512"/>
              <a:gd name="T65" fmla="*/ 384 h 512"/>
              <a:gd name="T66" fmla="*/ 189 w 512"/>
              <a:gd name="T67" fmla="*/ 305 h 512"/>
              <a:gd name="T68" fmla="*/ 298 w 512"/>
              <a:gd name="T69" fmla="*/ 296 h 512"/>
              <a:gd name="T70" fmla="*/ 266 w 512"/>
              <a:gd name="T71" fmla="*/ 181 h 512"/>
              <a:gd name="T72" fmla="*/ 235 w 512"/>
              <a:gd name="T73" fmla="*/ 190 h 512"/>
              <a:gd name="T74" fmla="*/ 215 w 512"/>
              <a:gd name="T75" fmla="*/ 305 h 512"/>
              <a:gd name="T76" fmla="*/ 224 w 512"/>
              <a:gd name="T77" fmla="*/ 384 h 512"/>
              <a:gd name="T78" fmla="*/ 245 w 512"/>
              <a:gd name="T79" fmla="*/ 384 h 512"/>
              <a:gd name="T80" fmla="*/ 266 w 512"/>
              <a:gd name="T81" fmla="*/ 309 h 512"/>
              <a:gd name="T82" fmla="*/ 277 w 512"/>
              <a:gd name="T83" fmla="*/ 394 h 512"/>
              <a:gd name="T84" fmla="*/ 288 w 512"/>
              <a:gd name="T85" fmla="*/ 309 h 512"/>
              <a:gd name="T86" fmla="*/ 298 w 512"/>
              <a:gd name="T87" fmla="*/ 296 h 512"/>
              <a:gd name="T88" fmla="*/ 394 w 512"/>
              <a:gd name="T89" fmla="*/ 181 h 512"/>
              <a:gd name="T90" fmla="*/ 320 w 512"/>
              <a:gd name="T91" fmla="*/ 192 h 512"/>
              <a:gd name="T92" fmla="*/ 330 w 512"/>
              <a:gd name="T93" fmla="*/ 288 h 512"/>
              <a:gd name="T94" fmla="*/ 341 w 512"/>
              <a:gd name="T95" fmla="*/ 394 h 512"/>
              <a:gd name="T96" fmla="*/ 352 w 512"/>
              <a:gd name="T97" fmla="*/ 288 h 512"/>
              <a:gd name="T98" fmla="*/ 373 w 512"/>
              <a:gd name="T99" fmla="*/ 384 h 512"/>
              <a:gd name="T100" fmla="*/ 394 w 512"/>
              <a:gd name="T101" fmla="*/ 384 h 512"/>
              <a:gd name="T102" fmla="*/ 405 w 512"/>
              <a:gd name="T103"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258" y="202"/>
                </a:moveTo>
                <a:cubicBezTo>
                  <a:pt x="275" y="288"/>
                  <a:pt x="275" y="288"/>
                  <a:pt x="275" y="288"/>
                </a:cubicBezTo>
                <a:cubicBezTo>
                  <a:pt x="237" y="288"/>
                  <a:pt x="237" y="288"/>
                  <a:pt x="237" y="288"/>
                </a:cubicBezTo>
                <a:cubicBezTo>
                  <a:pt x="254" y="202"/>
                  <a:pt x="254" y="202"/>
                  <a:pt x="254" y="202"/>
                </a:cubicBezTo>
                <a:lnTo>
                  <a:pt x="258" y="202"/>
                </a:lnTo>
                <a:close/>
                <a:moveTo>
                  <a:pt x="256" y="138"/>
                </a:moveTo>
                <a:cubicBezTo>
                  <a:pt x="262" y="138"/>
                  <a:pt x="266" y="134"/>
                  <a:pt x="266" y="128"/>
                </a:cubicBezTo>
                <a:cubicBezTo>
                  <a:pt x="266" y="122"/>
                  <a:pt x="262" y="117"/>
                  <a:pt x="256" y="117"/>
                </a:cubicBezTo>
                <a:cubicBezTo>
                  <a:pt x="250" y="117"/>
                  <a:pt x="245" y="122"/>
                  <a:pt x="245" y="128"/>
                </a:cubicBezTo>
                <a:cubicBezTo>
                  <a:pt x="245" y="134"/>
                  <a:pt x="250" y="138"/>
                  <a:pt x="256" y="138"/>
                </a:cubicBezTo>
                <a:close/>
                <a:moveTo>
                  <a:pt x="149" y="138"/>
                </a:moveTo>
                <a:cubicBezTo>
                  <a:pt x="155" y="138"/>
                  <a:pt x="160" y="134"/>
                  <a:pt x="160" y="128"/>
                </a:cubicBezTo>
                <a:cubicBezTo>
                  <a:pt x="160" y="122"/>
                  <a:pt x="155" y="117"/>
                  <a:pt x="149" y="117"/>
                </a:cubicBezTo>
                <a:cubicBezTo>
                  <a:pt x="143" y="117"/>
                  <a:pt x="138" y="122"/>
                  <a:pt x="138" y="128"/>
                </a:cubicBezTo>
                <a:cubicBezTo>
                  <a:pt x="138" y="134"/>
                  <a:pt x="143" y="138"/>
                  <a:pt x="149" y="138"/>
                </a:cubicBezTo>
                <a:close/>
                <a:moveTo>
                  <a:pt x="147" y="202"/>
                </a:moveTo>
                <a:cubicBezTo>
                  <a:pt x="130" y="288"/>
                  <a:pt x="130" y="288"/>
                  <a:pt x="130" y="288"/>
                </a:cubicBezTo>
                <a:cubicBezTo>
                  <a:pt x="168" y="288"/>
                  <a:pt x="168" y="288"/>
                  <a:pt x="168" y="288"/>
                </a:cubicBezTo>
                <a:cubicBezTo>
                  <a:pt x="151" y="202"/>
                  <a:pt x="151" y="202"/>
                  <a:pt x="151" y="202"/>
                </a:cubicBezTo>
                <a:lnTo>
                  <a:pt x="147" y="202"/>
                </a:lnTo>
                <a:close/>
                <a:moveTo>
                  <a:pt x="341" y="266"/>
                </a:moveTo>
                <a:cubicBezTo>
                  <a:pt x="384" y="266"/>
                  <a:pt x="384" y="266"/>
                  <a:pt x="384" y="266"/>
                </a:cubicBezTo>
                <a:cubicBezTo>
                  <a:pt x="384" y="202"/>
                  <a:pt x="384" y="202"/>
                  <a:pt x="384" y="202"/>
                </a:cubicBezTo>
                <a:cubicBezTo>
                  <a:pt x="341" y="202"/>
                  <a:pt x="341" y="202"/>
                  <a:pt x="341" y="202"/>
                </a:cubicBezTo>
                <a:lnTo>
                  <a:pt x="341" y="266"/>
                </a:lnTo>
                <a:close/>
                <a:moveTo>
                  <a:pt x="362" y="138"/>
                </a:moveTo>
                <a:cubicBezTo>
                  <a:pt x="368" y="138"/>
                  <a:pt x="373" y="134"/>
                  <a:pt x="373" y="128"/>
                </a:cubicBezTo>
                <a:cubicBezTo>
                  <a:pt x="373" y="122"/>
                  <a:pt x="368" y="117"/>
                  <a:pt x="362" y="117"/>
                </a:cubicBezTo>
                <a:cubicBezTo>
                  <a:pt x="356" y="117"/>
                  <a:pt x="352" y="122"/>
                  <a:pt x="352" y="128"/>
                </a:cubicBezTo>
                <a:cubicBezTo>
                  <a:pt x="352" y="134"/>
                  <a:pt x="356" y="138"/>
                  <a:pt x="362" y="13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28"/>
                </a:moveTo>
                <a:cubicBezTo>
                  <a:pt x="330" y="145"/>
                  <a:pt x="345" y="160"/>
                  <a:pt x="362" y="160"/>
                </a:cubicBezTo>
                <a:cubicBezTo>
                  <a:pt x="380" y="160"/>
                  <a:pt x="394" y="145"/>
                  <a:pt x="394" y="128"/>
                </a:cubicBezTo>
                <a:cubicBezTo>
                  <a:pt x="394" y="110"/>
                  <a:pt x="380" y="96"/>
                  <a:pt x="362" y="96"/>
                </a:cubicBezTo>
                <a:cubicBezTo>
                  <a:pt x="345" y="96"/>
                  <a:pt x="330" y="110"/>
                  <a:pt x="330" y="128"/>
                </a:cubicBezTo>
                <a:close/>
                <a:moveTo>
                  <a:pt x="224" y="128"/>
                </a:moveTo>
                <a:cubicBezTo>
                  <a:pt x="224" y="145"/>
                  <a:pt x="238" y="160"/>
                  <a:pt x="256" y="160"/>
                </a:cubicBezTo>
                <a:cubicBezTo>
                  <a:pt x="273" y="160"/>
                  <a:pt x="288" y="145"/>
                  <a:pt x="288" y="128"/>
                </a:cubicBezTo>
                <a:cubicBezTo>
                  <a:pt x="288" y="110"/>
                  <a:pt x="273" y="96"/>
                  <a:pt x="256" y="96"/>
                </a:cubicBezTo>
                <a:cubicBezTo>
                  <a:pt x="238" y="96"/>
                  <a:pt x="224" y="110"/>
                  <a:pt x="224" y="128"/>
                </a:cubicBezTo>
                <a:close/>
                <a:moveTo>
                  <a:pt x="117" y="128"/>
                </a:moveTo>
                <a:cubicBezTo>
                  <a:pt x="117" y="145"/>
                  <a:pt x="131" y="160"/>
                  <a:pt x="149" y="160"/>
                </a:cubicBezTo>
                <a:cubicBezTo>
                  <a:pt x="167" y="160"/>
                  <a:pt x="181" y="145"/>
                  <a:pt x="181" y="128"/>
                </a:cubicBezTo>
                <a:cubicBezTo>
                  <a:pt x="181" y="110"/>
                  <a:pt x="167" y="96"/>
                  <a:pt x="149" y="96"/>
                </a:cubicBezTo>
                <a:cubicBezTo>
                  <a:pt x="131" y="96"/>
                  <a:pt x="117" y="110"/>
                  <a:pt x="117" y="128"/>
                </a:cubicBezTo>
                <a:close/>
                <a:moveTo>
                  <a:pt x="191" y="296"/>
                </a:moveTo>
                <a:cubicBezTo>
                  <a:pt x="170" y="190"/>
                  <a:pt x="170" y="190"/>
                  <a:pt x="170" y="190"/>
                </a:cubicBezTo>
                <a:cubicBezTo>
                  <a:pt x="169" y="185"/>
                  <a:pt x="165" y="181"/>
                  <a:pt x="160" y="181"/>
                </a:cubicBezTo>
                <a:cubicBezTo>
                  <a:pt x="138" y="181"/>
                  <a:pt x="138" y="181"/>
                  <a:pt x="138" y="181"/>
                </a:cubicBezTo>
                <a:cubicBezTo>
                  <a:pt x="133" y="181"/>
                  <a:pt x="129" y="185"/>
                  <a:pt x="128" y="190"/>
                </a:cubicBezTo>
                <a:cubicBezTo>
                  <a:pt x="107" y="296"/>
                  <a:pt x="107" y="296"/>
                  <a:pt x="107" y="296"/>
                </a:cubicBezTo>
                <a:cubicBezTo>
                  <a:pt x="106" y="299"/>
                  <a:pt x="107" y="303"/>
                  <a:pt x="109" y="305"/>
                </a:cubicBezTo>
                <a:cubicBezTo>
                  <a:pt x="111" y="308"/>
                  <a:pt x="114" y="309"/>
                  <a:pt x="117" y="309"/>
                </a:cubicBezTo>
                <a:cubicBezTo>
                  <a:pt x="117" y="384"/>
                  <a:pt x="117" y="384"/>
                  <a:pt x="117" y="384"/>
                </a:cubicBezTo>
                <a:cubicBezTo>
                  <a:pt x="117" y="390"/>
                  <a:pt x="122" y="394"/>
                  <a:pt x="128" y="394"/>
                </a:cubicBezTo>
                <a:cubicBezTo>
                  <a:pt x="134" y="394"/>
                  <a:pt x="138" y="390"/>
                  <a:pt x="138" y="384"/>
                </a:cubicBezTo>
                <a:cubicBezTo>
                  <a:pt x="138" y="309"/>
                  <a:pt x="138" y="309"/>
                  <a:pt x="138" y="309"/>
                </a:cubicBezTo>
                <a:cubicBezTo>
                  <a:pt x="160" y="309"/>
                  <a:pt x="160" y="309"/>
                  <a:pt x="160" y="309"/>
                </a:cubicBezTo>
                <a:cubicBezTo>
                  <a:pt x="160" y="384"/>
                  <a:pt x="160" y="384"/>
                  <a:pt x="160" y="384"/>
                </a:cubicBezTo>
                <a:cubicBezTo>
                  <a:pt x="160" y="390"/>
                  <a:pt x="164" y="394"/>
                  <a:pt x="170" y="394"/>
                </a:cubicBezTo>
                <a:cubicBezTo>
                  <a:pt x="176" y="394"/>
                  <a:pt x="181" y="390"/>
                  <a:pt x="181" y="384"/>
                </a:cubicBezTo>
                <a:cubicBezTo>
                  <a:pt x="181" y="309"/>
                  <a:pt x="181" y="309"/>
                  <a:pt x="181" y="309"/>
                </a:cubicBezTo>
                <a:cubicBezTo>
                  <a:pt x="184" y="309"/>
                  <a:pt x="187" y="308"/>
                  <a:pt x="189" y="305"/>
                </a:cubicBezTo>
                <a:cubicBezTo>
                  <a:pt x="191" y="303"/>
                  <a:pt x="192" y="299"/>
                  <a:pt x="191" y="296"/>
                </a:cubicBezTo>
                <a:close/>
                <a:moveTo>
                  <a:pt x="298" y="296"/>
                </a:moveTo>
                <a:cubicBezTo>
                  <a:pt x="277" y="190"/>
                  <a:pt x="277" y="190"/>
                  <a:pt x="277" y="190"/>
                </a:cubicBezTo>
                <a:cubicBezTo>
                  <a:pt x="276" y="185"/>
                  <a:pt x="271" y="181"/>
                  <a:pt x="266" y="181"/>
                </a:cubicBezTo>
                <a:cubicBezTo>
                  <a:pt x="245" y="181"/>
                  <a:pt x="245" y="181"/>
                  <a:pt x="245" y="181"/>
                </a:cubicBezTo>
                <a:cubicBezTo>
                  <a:pt x="240" y="181"/>
                  <a:pt x="236" y="185"/>
                  <a:pt x="235" y="190"/>
                </a:cubicBezTo>
                <a:cubicBezTo>
                  <a:pt x="213" y="296"/>
                  <a:pt x="213" y="296"/>
                  <a:pt x="213" y="296"/>
                </a:cubicBezTo>
                <a:cubicBezTo>
                  <a:pt x="213" y="299"/>
                  <a:pt x="213" y="303"/>
                  <a:pt x="215" y="305"/>
                </a:cubicBezTo>
                <a:cubicBezTo>
                  <a:pt x="217" y="308"/>
                  <a:pt x="220" y="309"/>
                  <a:pt x="224" y="309"/>
                </a:cubicBezTo>
                <a:cubicBezTo>
                  <a:pt x="224" y="384"/>
                  <a:pt x="224" y="384"/>
                  <a:pt x="224" y="384"/>
                </a:cubicBezTo>
                <a:cubicBezTo>
                  <a:pt x="224" y="390"/>
                  <a:pt x="228" y="394"/>
                  <a:pt x="234" y="394"/>
                </a:cubicBezTo>
                <a:cubicBezTo>
                  <a:pt x="240" y="394"/>
                  <a:pt x="245" y="390"/>
                  <a:pt x="245" y="384"/>
                </a:cubicBezTo>
                <a:cubicBezTo>
                  <a:pt x="245" y="309"/>
                  <a:pt x="245" y="309"/>
                  <a:pt x="245" y="309"/>
                </a:cubicBezTo>
                <a:cubicBezTo>
                  <a:pt x="266" y="309"/>
                  <a:pt x="266" y="309"/>
                  <a:pt x="266" y="309"/>
                </a:cubicBezTo>
                <a:cubicBezTo>
                  <a:pt x="266" y="384"/>
                  <a:pt x="266" y="384"/>
                  <a:pt x="266" y="384"/>
                </a:cubicBezTo>
                <a:cubicBezTo>
                  <a:pt x="266" y="390"/>
                  <a:pt x="271" y="394"/>
                  <a:pt x="277" y="394"/>
                </a:cubicBezTo>
                <a:cubicBezTo>
                  <a:pt x="283" y="394"/>
                  <a:pt x="288" y="390"/>
                  <a:pt x="288" y="384"/>
                </a:cubicBezTo>
                <a:cubicBezTo>
                  <a:pt x="288" y="309"/>
                  <a:pt x="288" y="309"/>
                  <a:pt x="288" y="309"/>
                </a:cubicBezTo>
                <a:cubicBezTo>
                  <a:pt x="291" y="309"/>
                  <a:pt x="294" y="308"/>
                  <a:pt x="296" y="305"/>
                </a:cubicBezTo>
                <a:cubicBezTo>
                  <a:pt x="298" y="303"/>
                  <a:pt x="299" y="299"/>
                  <a:pt x="298" y="296"/>
                </a:cubicBezTo>
                <a:close/>
                <a:moveTo>
                  <a:pt x="405" y="192"/>
                </a:moveTo>
                <a:cubicBezTo>
                  <a:pt x="405" y="186"/>
                  <a:pt x="400" y="181"/>
                  <a:pt x="394" y="181"/>
                </a:cubicBezTo>
                <a:cubicBezTo>
                  <a:pt x="330" y="181"/>
                  <a:pt x="330" y="181"/>
                  <a:pt x="330" y="181"/>
                </a:cubicBezTo>
                <a:cubicBezTo>
                  <a:pt x="324" y="181"/>
                  <a:pt x="320" y="186"/>
                  <a:pt x="320" y="192"/>
                </a:cubicBezTo>
                <a:cubicBezTo>
                  <a:pt x="320" y="277"/>
                  <a:pt x="320" y="277"/>
                  <a:pt x="320" y="277"/>
                </a:cubicBezTo>
                <a:cubicBezTo>
                  <a:pt x="320" y="283"/>
                  <a:pt x="324" y="288"/>
                  <a:pt x="330" y="288"/>
                </a:cubicBezTo>
                <a:cubicBezTo>
                  <a:pt x="330" y="384"/>
                  <a:pt x="330" y="384"/>
                  <a:pt x="330" y="384"/>
                </a:cubicBezTo>
                <a:cubicBezTo>
                  <a:pt x="330" y="390"/>
                  <a:pt x="335" y="394"/>
                  <a:pt x="341" y="394"/>
                </a:cubicBezTo>
                <a:cubicBezTo>
                  <a:pt x="347" y="394"/>
                  <a:pt x="352" y="390"/>
                  <a:pt x="352" y="384"/>
                </a:cubicBezTo>
                <a:cubicBezTo>
                  <a:pt x="352" y="288"/>
                  <a:pt x="352" y="288"/>
                  <a:pt x="352" y="288"/>
                </a:cubicBezTo>
                <a:cubicBezTo>
                  <a:pt x="373" y="288"/>
                  <a:pt x="373" y="288"/>
                  <a:pt x="373" y="288"/>
                </a:cubicBezTo>
                <a:cubicBezTo>
                  <a:pt x="373" y="384"/>
                  <a:pt x="373" y="384"/>
                  <a:pt x="373" y="384"/>
                </a:cubicBezTo>
                <a:cubicBezTo>
                  <a:pt x="373" y="390"/>
                  <a:pt x="378" y="394"/>
                  <a:pt x="384" y="394"/>
                </a:cubicBezTo>
                <a:cubicBezTo>
                  <a:pt x="390" y="394"/>
                  <a:pt x="394" y="390"/>
                  <a:pt x="394" y="384"/>
                </a:cubicBezTo>
                <a:cubicBezTo>
                  <a:pt x="394" y="288"/>
                  <a:pt x="394" y="288"/>
                  <a:pt x="394" y="288"/>
                </a:cubicBezTo>
                <a:cubicBezTo>
                  <a:pt x="400" y="288"/>
                  <a:pt x="405" y="283"/>
                  <a:pt x="405" y="277"/>
                </a:cubicBezTo>
                <a:lnTo>
                  <a:pt x="405" y="192"/>
                </a:ln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70" name="Rectangle 69">
            <a:extLst>
              <a:ext uri="{FF2B5EF4-FFF2-40B4-BE49-F238E27FC236}">
                <a16:creationId xmlns:a16="http://schemas.microsoft.com/office/drawing/2014/main" id="{7591FD23-66C3-4A91-8DF5-D16818D42968}"/>
              </a:ext>
            </a:extLst>
          </p:cNvPr>
          <p:cNvSpPr/>
          <p:nvPr/>
        </p:nvSpPr>
        <p:spPr>
          <a:xfrm>
            <a:off x="9364359" y="2881049"/>
            <a:ext cx="1975542" cy="33855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Arial" panose="020B0604020202020204" pitchFamily="34" charset="0"/>
              </a:rPr>
              <a:t>Many </a:t>
            </a:r>
            <a:r>
              <a:rPr lang="en-US" sz="1600" b="1">
                <a:solidFill>
                  <a:prstClr val="black"/>
                </a:solidFill>
                <a:latin typeface="Calibri"/>
                <a:cs typeface="Arial" panose="020B0604020202020204" pitchFamily="34" charset="0"/>
              </a:rPr>
              <a:t>Staff Members</a:t>
            </a:r>
            <a:endParaRPr kumimoji="0" lang="en-US" sz="1600" b="1"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
        <p:nvSpPr>
          <p:cNvPr id="36" name="Rectangle 35">
            <a:extLst>
              <a:ext uri="{FF2B5EF4-FFF2-40B4-BE49-F238E27FC236}">
                <a16:creationId xmlns:a16="http://schemas.microsoft.com/office/drawing/2014/main" id="{73DAC361-DF17-45D3-B116-0957147C81E6}"/>
              </a:ext>
            </a:extLst>
          </p:cNvPr>
          <p:cNvSpPr/>
          <p:nvPr/>
        </p:nvSpPr>
        <p:spPr>
          <a:xfrm>
            <a:off x="9123066" y="3346793"/>
            <a:ext cx="245812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Arial" panose="020B0604020202020204" pitchFamily="34" charset="0"/>
              </a:rPr>
              <a:t>The more staff involved in manual tasks, the greater the inefficiency and potential gain from digitization.</a:t>
            </a:r>
          </a:p>
        </p:txBody>
      </p:sp>
    </p:spTree>
    <p:extLst>
      <p:ext uri="{BB962C8B-B14F-4D97-AF65-F5344CB8AC3E}">
        <p14:creationId xmlns:p14="http://schemas.microsoft.com/office/powerpoint/2010/main" val="4109686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1 16x3">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Theme1 16x3" id="{E889DD56-3FDA-4D00-8F2C-E27756423B66}" vid="{1025A306-4689-4CBA-8A6F-FC179AF20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BE55305FEDC3419F7599850EB5FA3C" ma:contentTypeVersion="4" ma:contentTypeDescription="Create a new document." ma:contentTypeScope="" ma:versionID="c7b5cebc455e18bd221fffc9f313c275">
  <xsd:schema xmlns:xsd="http://www.w3.org/2001/XMLSchema" xmlns:xs="http://www.w3.org/2001/XMLSchema" xmlns:p="http://schemas.microsoft.com/office/2006/metadata/properties" xmlns:ns2="c9e554ed-f8c8-4be2-9ae7-9b8217af22a1" xmlns:ns3="1b8c8898-65c9-4c50-a435-f60bd497d6e7" targetNamespace="http://schemas.microsoft.com/office/2006/metadata/properties" ma:root="true" ma:fieldsID="6cb0a1476965dead8bf8155e9b09df78" ns2:_="" ns3:_="">
    <xsd:import namespace="c9e554ed-f8c8-4be2-9ae7-9b8217af22a1"/>
    <xsd:import namespace="1b8c8898-65c9-4c50-a435-f60bd497d6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e554ed-f8c8-4be2-9ae7-9b8217af22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8c8898-65c9-4c50-a435-f60bd497d6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3DBA8C-AF86-4215-A758-2BAB79622AA9}">
  <ds:schemaRefs>
    <ds:schemaRef ds:uri="http://schemas.microsoft.com/sharepoint/v3/contenttype/forms"/>
  </ds:schemaRefs>
</ds:datastoreItem>
</file>

<file path=customXml/itemProps2.xml><?xml version="1.0" encoding="utf-8"?>
<ds:datastoreItem xmlns:ds="http://schemas.openxmlformats.org/officeDocument/2006/customXml" ds:itemID="{E542AEE8-8872-4B0C-9798-2635D59E674E}">
  <ds:schemaRefs>
    <ds:schemaRef ds:uri="1b8c8898-65c9-4c50-a435-f60bd497d6e7"/>
    <ds:schemaRef ds:uri="c9e554ed-f8c8-4be2-9ae7-9b8217af22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846A6F-242F-4F81-A686-F7783204CA37}">
  <ds:schemaRefs>
    <ds:schemaRef ds:uri="http://schemas.microsoft.com/office/2006/metadata/properties"/>
    <ds:schemaRef ds:uri="http://www.w3.org/XML/1998/namespace"/>
    <ds:schemaRef ds:uri="http://schemas.microsoft.com/office/2006/documentManagement/types"/>
    <ds:schemaRef ds:uri="http://purl.org/dc/terms/"/>
    <ds:schemaRef ds:uri="http://schemas.openxmlformats.org/package/2006/metadata/core-properties"/>
    <ds:schemaRef ds:uri="http://purl.org/dc/elements/1.1/"/>
    <ds:schemaRef ds:uri="c9e554ed-f8c8-4be2-9ae7-9b8217af22a1"/>
    <ds:schemaRef ds:uri="http://schemas.microsoft.com/office/infopath/2007/PartnerControls"/>
    <ds:schemaRef ds:uri="1b8c8898-65c9-4c50-a435-f60bd497d6e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6427</TotalTime>
  <Words>1547</Words>
  <Application>Microsoft Macintosh PowerPoint</Application>
  <PresentationFormat>Widescreen</PresentationFormat>
  <Paragraphs>169</Paragraphs>
  <Slides>16</Slides>
  <Notes>15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Open Sans</vt:lpstr>
      <vt:lpstr>Verdana</vt:lpstr>
      <vt:lpstr>Wingdings 2</vt:lpstr>
      <vt:lpstr>Theme1 16x3</vt:lpstr>
      <vt:lpstr>Office Theme</vt:lpstr>
      <vt:lpstr>think-cell Slide</vt:lpstr>
      <vt:lpstr>Change the Way Work Gets Done  Enabling an End-to-End Digital Transformation</vt:lpstr>
      <vt:lpstr>Speakers </vt:lpstr>
      <vt:lpstr>The federal government is instrumental in delivering services for the public, yet many business processes we rely on today are manual and costly. </vt:lpstr>
      <vt:lpstr>The Playbook helps agencies identify improvement opportunities through detailed analysis of process documentation, while also understanding the experience, needs, expectations, and pain points of the users involved.</vt:lpstr>
      <vt:lpstr>DEEE Playbook</vt:lpstr>
      <vt:lpstr>Key stakeholders to engage</vt:lpstr>
      <vt:lpstr>DEEE Playbook summary</vt:lpstr>
      <vt:lpstr>Where to start?</vt:lpstr>
      <vt:lpstr>Where to start continued</vt:lpstr>
      <vt:lpstr>What to solve?</vt:lpstr>
      <vt:lpstr>What to solve continued</vt:lpstr>
      <vt:lpstr>How to solve?</vt:lpstr>
      <vt:lpstr>How to solve continued</vt:lpstr>
      <vt:lpstr>Questions</vt:lpstr>
      <vt:lpstr>Supplementary Tools &amp; Job Aids (1/2) </vt:lpstr>
      <vt:lpstr>Supplementary Tools &amp; Job Aids (2/2)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Jesrael.Lopez-Rosario@fiscal.treasury.gov</dc:creator>
  <cp:lastModifiedBy>Microsoft Office User</cp:lastModifiedBy>
  <cp:revision>22</cp:revision>
  <dcterms:created xsi:type="dcterms:W3CDTF">2020-11-19T16:07:04Z</dcterms:created>
  <dcterms:modified xsi:type="dcterms:W3CDTF">2022-03-29T20:40:13Z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0x01010088BE55305FEDC3419F7599850EB5FA3C</vt:lpwstr>
  </property>
</Properties>
</file>