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37" r:id="rId61"/>
  </p:sldIdLst>
  <p:sldSz cx="9144000" cy="5143500" type="screen16x9"/>
  <p:notesSz cx="6858000" cy="9144000"/>
  <p:embeddedFontLst>
    <p:embeddedFont>
      <p:font typeface="IBM Plex Mono" panose="020B0509050203000203" pitchFamily="49" charset="77"/>
      <p:regular r:id="rId63"/>
      <p:bold r:id="rId64"/>
      <p:italic r:id="rId65"/>
      <p:boldItalic r:id="rId66"/>
    </p:embeddedFont>
    <p:embeddedFont>
      <p:font typeface="IBM Plex Mono Medium" panose="020B0509050203000203" pitchFamily="49" charset="77"/>
      <p:regular r:id="rId67"/>
      <p:bold r:id="rId68"/>
      <p:italic r:id="rId69"/>
      <p:boldItalic r:id="rId70"/>
    </p:embeddedFont>
    <p:embeddedFont>
      <p:font typeface="Public Sans" pitchFamily="2" charset="77"/>
      <p:regular r:id="rId71"/>
      <p:bold r:id="rId72"/>
      <p:italic r:id="rId73"/>
      <p:boldItalic r:id="rId74"/>
    </p:embeddedFont>
    <p:embeddedFont>
      <p:font typeface="Public Sans ExtraBold" pitchFamily="2" charset="77"/>
      <p:bold r:id="rId75"/>
      <p:italic r:id="rId76"/>
      <p:boldItalic r:id="rId77"/>
    </p:embeddedFont>
    <p:embeddedFont>
      <p:font typeface="Public Sans Light" pitchFamily="2" charset="77"/>
      <p:regular r:id="rId78"/>
      <p:bold r:id="rId79"/>
      <p:italic r:id="rId80"/>
      <p:boldItalic r:id="rId81"/>
    </p:embeddedFont>
    <p:embeddedFont>
      <p:font typeface="Public Sans Medium" pitchFamily="2" charset="77"/>
      <p:regular r:id="rId82"/>
      <p:bold r:id="rId83"/>
      <p:italic r:id="rId84"/>
      <p:boldItalic r:id="rId85"/>
    </p:embeddedFont>
    <p:embeddedFont>
      <p:font typeface="Public Sans Thin" pitchFamily="2" charset="77"/>
      <p:regular r:id="rId86"/>
      <p:bold r:id="rId87"/>
      <p:italic r:id="rId88"/>
      <p:boldItalic r:id="rId8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/>
    <p:restoredTop sz="94628"/>
  </p:normalViewPr>
  <p:slideViewPr>
    <p:cSldViewPr snapToGrid="0">
      <p:cViewPr varScale="1">
        <p:scale>
          <a:sx n="159" d="100"/>
          <a:sy n="159" d="100"/>
        </p:scale>
        <p:origin x="3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84" Type="http://schemas.openxmlformats.org/officeDocument/2006/relationships/font" Target="fonts/font22.fntdata"/><Relationship Id="rId89" Type="http://schemas.openxmlformats.org/officeDocument/2006/relationships/font" Target="fonts/font27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2.fntdata"/><Relationship Id="rId79" Type="http://schemas.openxmlformats.org/officeDocument/2006/relationships/font" Target="fonts/font17.fntdata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0.fntdata"/><Relationship Id="rId80" Type="http://schemas.openxmlformats.org/officeDocument/2006/relationships/font" Target="fonts/font18.fntdata"/><Relationship Id="rId85" Type="http://schemas.openxmlformats.org/officeDocument/2006/relationships/font" Target="fonts/font23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font" Target="fonts/font13.fntdata"/><Relationship Id="rId83" Type="http://schemas.openxmlformats.org/officeDocument/2006/relationships/font" Target="fonts/font21.fntdata"/><Relationship Id="rId88" Type="http://schemas.openxmlformats.org/officeDocument/2006/relationships/font" Target="fonts/font26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font" Target="fonts/font16.fntdata"/><Relationship Id="rId81" Type="http://schemas.openxmlformats.org/officeDocument/2006/relationships/font" Target="fonts/font19.fntdata"/><Relationship Id="rId86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font" Target="fonts/font9.fntdata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4.fntdata"/><Relationship Id="rId87" Type="http://schemas.openxmlformats.org/officeDocument/2006/relationships/font" Target="fonts/font25.fntdata"/><Relationship Id="rId61" Type="http://schemas.openxmlformats.org/officeDocument/2006/relationships/slide" Target="slides/slide60.xml"/><Relationship Id="rId82" Type="http://schemas.openxmlformats.org/officeDocument/2006/relationships/font" Target="fonts/font2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806e54380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d806e54380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806e54380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806e54380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806e54380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d806e54380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6222248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6222248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806e54380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d806e54380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d806e54380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d806e54380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806e54380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d806e54380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806e54380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806e54380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d806e54380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d806e54380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d806e54380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d806e54380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b3ab2e8b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b3ab2e8b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d806e54380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d806e54380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806e54380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d806e54380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d806e5438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d806e5438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d806e54380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d806e54380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d806e5438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d806e5438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d806e54380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d806e54380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d806e54380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d806e54380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d806e54380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d806e54380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d806e54380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d806e54380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54108ebe4b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54108ebe4b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b3ab2e8b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b3ab2e8b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806e5438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d806e5438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d806e5438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d806e5438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d806e5438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d806e5438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d806e5438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d806e5438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d806e5438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d806e5438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d806e5438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d806e5438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d806e5438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d806e5438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d806e5438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d806e5438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d806e5438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d806e5438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d806e5438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d806e5438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22e9a14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22e9a14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e6222248e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e6222248e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d806e5438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d806e5438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d806e54380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d806e54380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d806e54380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d806e54380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e6222248e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e6222248e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d806e5438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d806e5438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e6222248e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e6222248e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e6222248e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e6222248e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d806e5438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d806e54380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d806e5438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d806e5438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b453bf503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b453bf503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d806e5438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d806e5438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d806e54380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d806e54380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d806e5438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d806e5438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d806e5438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d806e5438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d806e54380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d806e54380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d806e54380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d806e54380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d806e54380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d806e54380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e6222248e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e6222248e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e6222248e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e6222248e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2b3ab2e8b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2b3ab2e8b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2a2d22496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2a2d22496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2b3ab2e8ba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2b3ab2e8ba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806e54380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806e54380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d806e54380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d806e54380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806e54380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806e54380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ublic Sans Thin"/>
              <a:buNone/>
              <a:defRPr sz="40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3227925" y="619632"/>
            <a:ext cx="2648400" cy="253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est">
  <p:cSld name="CUSTOM_3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5016000" y="1362200"/>
            <a:ext cx="3860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11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ection">
  <p:cSld name="CUSTOM_3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8" name="Google Shape;68;p12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te Launch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76165" y="259294"/>
            <a:ext cx="42816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ublic Sans"/>
              <a:buNone/>
              <a:defRPr sz="1600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ublic Sans ExtraBold"/>
              <a:buNone/>
              <a:defRPr sz="2000" b="0">
                <a:solidFill>
                  <a:schemeClr val="lt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>
            <a:spLocks noGrp="1"/>
          </p:cNvSpPr>
          <p:nvPr>
            <p:ph type="pic" idx="2"/>
          </p:nvPr>
        </p:nvSpPr>
        <p:spPr>
          <a:xfrm>
            <a:off x="557275" y="895300"/>
            <a:ext cx="8029500" cy="4560600"/>
          </a:xfrm>
          <a:prstGeom prst="roundRect">
            <a:avLst>
              <a:gd name="adj" fmla="val 2153"/>
            </a:avLst>
          </a:prstGeom>
          <a:noFill/>
          <a:ln>
            <a:noFill/>
          </a:ln>
        </p:spPr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">
  <p:cSld name="CUSTOM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Code Right">
  <p:cSld name="CUSTOM_1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990950" y="0"/>
            <a:ext cx="5143500" cy="515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2"/>
          </p:nvPr>
        </p:nvSpPr>
        <p:spPr>
          <a:xfrm>
            <a:off x="4509900" y="391750"/>
            <a:ext cx="4046700" cy="4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: Top heading">
  <p:cSld name="CUSTOM_1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95250" y="496850"/>
            <a:ext cx="35922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295250" y="1108375"/>
            <a:ext cx="3634800" cy="3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89" name="Google Shape;89;p16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: Heading only">
  <p:cSld name="CUSTOM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0942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Public Sans Light"/>
              <a:buChar char="●"/>
              <a:defRPr sz="2400" b="0">
                <a:latin typeface="Public Sans Light"/>
                <a:ea typeface="Public Sans Light"/>
                <a:cs typeface="Public Sans Light"/>
                <a:sym typeface="Public Sans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311700" y="2135550"/>
            <a:ext cx="8520600" cy="22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head">
  <p:cSld name="TITLE_AND_BODY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1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Public Sans"/>
              <a:buNone/>
              <a:defRPr sz="4000" b="1"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ublic Sans Thin"/>
              <a:buNone/>
              <a:defRPr sz="40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3898200" y="3464650"/>
            <a:ext cx="1347600" cy="167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BLANK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2"/>
          <p:cNvSpPr>
            <a:spLocks noGrp="1"/>
          </p:cNvSpPr>
          <p:nvPr>
            <p:ph type="pic" idx="2"/>
          </p:nvPr>
        </p:nvSpPr>
        <p:spPr>
          <a:xfrm>
            <a:off x="-47134" y="-668034"/>
            <a:ext cx="9229800" cy="51918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77150" y="4673709"/>
            <a:ext cx="81795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CUSTOM_5">
    <p:bg>
      <p:bgPr>
        <a:solidFill>
          <a:schemeClr val="dk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23" descr="A colorful collection of human avatar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172" y="3720369"/>
            <a:ext cx="8120741" cy="142313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6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4"/>
          <p:cNvCxnSpPr/>
          <p:nvPr/>
        </p:nvCxnSpPr>
        <p:spPr>
          <a:xfrm>
            <a:off x="683089" y="2514604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24"/>
          <p:cNvCxnSpPr/>
          <p:nvPr/>
        </p:nvCxnSpPr>
        <p:spPr>
          <a:xfrm>
            <a:off x="683089" y="3167746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24"/>
          <p:cNvCxnSpPr/>
          <p:nvPr/>
        </p:nvCxnSpPr>
        <p:spPr>
          <a:xfrm>
            <a:off x="683089" y="37991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24"/>
          <p:cNvCxnSpPr/>
          <p:nvPr/>
        </p:nvCxnSpPr>
        <p:spPr>
          <a:xfrm>
            <a:off x="683089" y="44087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ublic Sans Thin"/>
              <a:buNone/>
              <a:defRPr sz="24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 Thin"/>
              <a:buChar char="●"/>
              <a:defRPr sz="28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marL="914400" lvl="1" indent="-317500" rtl="0">
              <a:spcBef>
                <a:spcPts val="1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121" y="2646250"/>
            <a:ext cx="387637" cy="38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204" y="3272477"/>
            <a:ext cx="424554" cy="4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279" y="3930215"/>
            <a:ext cx="396866" cy="36917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4 Items">
  <p:cSld name="CUSTOM_4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4"/>
          </p:nvPr>
        </p:nvSpPr>
        <p:spPr>
          <a:xfrm>
            <a:off x="668400" y="31456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5 Items">
  <p:cSld name="CUSTOM_4_3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68400" y="10485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68400" y="15738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668400" y="20941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4"/>
          </p:nvPr>
        </p:nvSpPr>
        <p:spPr>
          <a:xfrm>
            <a:off x="668400" y="26122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6"/>
          </p:nvPr>
        </p:nvSpPr>
        <p:spPr>
          <a:xfrm>
            <a:off x="668400" y="313966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title and text">
  <p:cSld name="CUSTOM_4_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ist">
  <p:cSld name="CUSTOM_4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93192" y="310896"/>
            <a:ext cx="82626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33125" y="1420075"/>
            <a:ext cx="7842600" cy="2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: 3 items">
  <p:cSld name="CUSTOM_4_1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90266" y="308875"/>
            <a:ext cx="82626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465950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659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pic>
        <p:nvPicPr>
          <p:cNvPr id="48" name="Google Shape;48;p8" title="Forward arrow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4646" y="2008213"/>
            <a:ext cx="212675" cy="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3343457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33434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pic>
        <p:nvPicPr>
          <p:cNvPr id="51" name="Google Shape;51;p8" title="Forward arrow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38921" y="2008213"/>
            <a:ext cx="212675" cy="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>
            <a:spLocks noGrp="1"/>
          </p:cNvSpPr>
          <p:nvPr>
            <p:ph type="body" idx="5"/>
          </p:nvPr>
        </p:nvSpPr>
        <p:spPr>
          <a:xfrm>
            <a:off x="6220964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6"/>
          </p:nvPr>
        </p:nvSpPr>
        <p:spPr>
          <a:xfrm>
            <a:off x="62209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CUSTOM_3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ublic Sans Thin"/>
              <a:buNone/>
              <a:defRPr sz="12000" b="0">
                <a:solidFill>
                  <a:schemeClr val="lt1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ublic Sans ExtraBold"/>
              <a:buNone/>
              <a:defRPr sz="280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Char char="●"/>
              <a:defRPr sz="18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wds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designsystem.digital.gov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USWDS Monthly Call</a:t>
            </a:r>
            <a:endParaRPr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1"/>
          </p:nvPr>
        </p:nvSpPr>
        <p:spPr>
          <a:xfrm>
            <a:off x="311575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2023</a:t>
            </a:r>
            <a:endParaRPr/>
          </a:p>
        </p:txBody>
      </p:sp>
      <p:pic>
        <p:nvPicPr>
          <p:cNvPr id="141" name="Google Shape;141;p26" descr="USWDS logo: Five triangles forming a pentagon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65" r="455"/>
          <a:stretch/>
        </p:blipFill>
        <p:spPr>
          <a:xfrm>
            <a:off x="3227925" y="619632"/>
            <a:ext cx="2648400" cy="2533200"/>
          </a:xfrm>
          <a:prstGeom prst="rect">
            <a:avLst/>
          </a:prstGeom>
        </p:spPr>
      </p:pic>
      <p:pic>
        <p:nvPicPr>
          <p:cNvPr id="142" name="Google Shape;142;p26" descr="USWDS logo with a single triangle lit up blue. The others are dark gray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169" r="169"/>
          <a:stretch/>
        </p:blipFill>
        <p:spPr>
          <a:xfrm>
            <a:off x="3227925" y="619632"/>
            <a:ext cx="2648400" cy="2533200"/>
          </a:xfrm>
          <a:prstGeom prst="rect">
            <a:avLst/>
          </a:prstGeom>
        </p:spPr>
      </p:pic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always review our work with  developers and our community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0" name="Google Shape;21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We’ve started adding </a:t>
            </a:r>
            <a:endParaRPr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with real users of assistive technology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This has proven extremely valuable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2" name="Google Shape;22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always respond to issues in our code repo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8" name="Google Shape;22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Testing with real users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needs to be an ongoing part of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a component’s lifecycle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4" name="Google Shape;23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Accessibility-first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usability testing is a big focus of our short-term roadmap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0" name="Google Shape;24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More to come this year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6" name="Google Shape;246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What’s going on with Tabs?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" name="Google Shape;25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We’re designing a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repeatable process.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And it’s going slowly.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8" name="Google Shape;25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“If you wish to make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an apple pie from scratch,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you must first invent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the universe.”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Carl Sagan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64" name="Google Shape;26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Hi!</a:t>
            </a:r>
            <a:endParaRPr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being here!</a:t>
            </a:r>
            <a:endParaRPr/>
          </a:p>
        </p:txBody>
      </p:sp>
      <p:pic>
        <p:nvPicPr>
          <p:cNvPr id="150" name="Google Shape;150;p27" descr="Avatar of Dan William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98200" y="3464650"/>
            <a:ext cx="1347600" cy="1678800"/>
          </a:xfrm>
          <a:prstGeom prst="rect">
            <a:avLst/>
          </a:prstGeom>
        </p:spPr>
      </p:pic>
      <p:sp>
        <p:nvSpPr>
          <p:cNvPr id="151" name="Google Shape;15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Fair, practical, and repeatable.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70" name="Google Shape;2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Common component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acceptance criteria checklist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76" name="Google Shape;276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Component lifecycle model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82" name="Google Shape;28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Pattern-first development.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88" name="Google Shape;28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appreciate your patience.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94" name="Google Shape;294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When will the design kit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be updated?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0" name="Google Shape;300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update the design kit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after every release with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design changes.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6" name="Google Shape;306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Sketch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Adobe XD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Figma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2" name="Google Shape;312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Coming Spring 2023.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github.com/uswds</a:t>
            </a:r>
            <a:r>
              <a:rPr lang="en" sz="2000">
                <a:solidFill>
                  <a:schemeClr val="lt1"/>
                </a:solidFill>
              </a:rPr>
              <a:t>/uswds-for-designers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8" name="Google Shape;31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Are you allowed to change how USWDS looks?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311700" y="19882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USWDS FAQ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668400" y="802329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ublic Sans"/>
                <a:ea typeface="Public Sans"/>
                <a:cs typeface="Public Sans"/>
                <a:sym typeface="Public Sans"/>
              </a:rPr>
              <a:t>Component testing</a:t>
            </a:r>
            <a:endParaRPr sz="3000"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2"/>
          </p:nvPr>
        </p:nvSpPr>
        <p:spPr>
          <a:xfrm>
            <a:off x="668400" y="1222093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ublic Sans"/>
                <a:ea typeface="Public Sans"/>
                <a:cs typeface="Public Sans"/>
                <a:sym typeface="Public Sans"/>
              </a:rPr>
              <a:t>Tabs</a:t>
            </a:r>
            <a:endParaRPr sz="3000"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3"/>
          </p:nvPr>
        </p:nvSpPr>
        <p:spPr>
          <a:xfrm>
            <a:off x="668400" y="1636857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ublic Sans"/>
                <a:ea typeface="Public Sans"/>
                <a:cs typeface="Public Sans"/>
                <a:sym typeface="Public Sans"/>
              </a:rPr>
              <a:t>Design kits</a:t>
            </a:r>
            <a:endParaRPr sz="3000"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60" name="Google Shape;160;p28" descr="Avatar of Dan Williams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24920" y="4527725"/>
            <a:ext cx="494155" cy="615600"/>
          </a:xfrm>
          <a:prstGeom prst="rect">
            <a:avLst/>
          </a:prstGeom>
        </p:spPr>
      </p:pic>
      <p:sp>
        <p:nvSpPr>
          <p:cNvPr id="161" name="Google Shape;16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4"/>
          </p:nvPr>
        </p:nvSpPr>
        <p:spPr>
          <a:xfrm>
            <a:off x="668400" y="204946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ublic Sans"/>
                <a:ea typeface="Public Sans"/>
                <a:cs typeface="Public Sans"/>
                <a:sym typeface="Public Sans"/>
              </a:rPr>
              <a:t>Theming USWDS</a:t>
            </a:r>
            <a:endParaRPr sz="3000"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6"/>
          </p:nvPr>
        </p:nvSpPr>
        <p:spPr>
          <a:xfrm>
            <a:off x="668400" y="2471363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ublic Sans"/>
                <a:ea typeface="Public Sans"/>
                <a:cs typeface="Public Sans"/>
                <a:sym typeface="Public Sans"/>
              </a:rPr>
              <a:t>Custom fonts and colors</a:t>
            </a:r>
            <a:endParaRPr sz="3000"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6"/>
          </p:nvPr>
        </p:nvSpPr>
        <p:spPr>
          <a:xfrm>
            <a:off x="668400" y="2876837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ublic Sans"/>
                <a:ea typeface="Public Sans"/>
                <a:cs typeface="Public Sans"/>
                <a:sym typeface="Public Sans"/>
              </a:rPr>
              <a:t>Banner flash</a:t>
            </a:r>
            <a:endParaRPr sz="3000"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6"/>
          </p:nvPr>
        </p:nvSpPr>
        <p:spPr>
          <a:xfrm>
            <a:off x="668400" y="330588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ublic Sans"/>
                <a:ea typeface="Public Sans"/>
                <a:cs typeface="Public Sans"/>
                <a:sym typeface="Public Sans"/>
              </a:rPr>
              <a:t>USWDS in other frameworks</a:t>
            </a:r>
            <a:endParaRPr sz="3000"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6"/>
          </p:nvPr>
        </p:nvSpPr>
        <p:spPr>
          <a:xfrm>
            <a:off x="668400" y="377003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ublic Sans"/>
                <a:ea typeface="Public Sans"/>
                <a:cs typeface="Public Sans"/>
                <a:sym typeface="Public Sans"/>
              </a:rPr>
              <a:t>Importing USWDS component JavaScript</a:t>
            </a:r>
            <a:endParaRPr sz="3000"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Yes.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0" name="Google Shape;330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want USWDS to be a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tool for designers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6" name="Google Shape;336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Make decisions faster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2" name="Google Shape;342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Start with defaults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and customize with tokens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8" name="Google Shape;348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Experimentation drives adaptation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4" name="Google Shape;354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Let us know what you find.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0" name="Google Shape;360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do you set custom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fonts and colors?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6" name="Google Shape;366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It’s all in settings.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2" name="Google Shape;372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Use tokens when possible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8" name="Google Shape;378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4"/>
          <p:cNvSpPr txBox="1">
            <a:spLocks noGrp="1"/>
          </p:cNvSpPr>
          <p:nvPr>
            <p:ph type="title"/>
          </p:nvPr>
        </p:nvSpPr>
        <p:spPr>
          <a:xfrm>
            <a:off x="295238" y="2164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</a:t>
            </a:r>
            <a:r>
              <a:rPr lang="en" dirty="0">
                <a:solidFill>
                  <a:schemeClr val="dk2"/>
                </a:solidFill>
              </a:rPr>
              <a:t> color tokens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85" name="Google Shape;385;p64"/>
          <p:cNvSpPr txBox="1">
            <a:spLocks noGrp="1"/>
          </p:cNvSpPr>
          <p:nvPr>
            <p:ph type="body" idx="1"/>
          </p:nvPr>
        </p:nvSpPr>
        <p:spPr>
          <a:xfrm>
            <a:off x="295238" y="20947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 400 colors in 25 color families, like </a:t>
            </a:r>
            <a:r>
              <a:rPr lang="en" b="1" dirty="0">
                <a:solidFill>
                  <a:srgbClr val="FA8A7D"/>
                </a:solidFill>
              </a:rPr>
              <a:t>red-30</a:t>
            </a:r>
            <a:r>
              <a:rPr lang="en" dirty="0"/>
              <a:t> and </a:t>
            </a:r>
            <a:r>
              <a:rPr lang="en" b="1" dirty="0">
                <a:solidFill>
                  <a:srgbClr val="3C90F1"/>
                </a:solidFill>
              </a:rPr>
              <a:t>blue-warm-40v</a:t>
            </a:r>
            <a:endParaRPr b="1" dirty="0">
              <a:solidFill>
                <a:srgbClr val="3C90F1"/>
              </a:solidFill>
            </a:endParaRPr>
          </a:p>
        </p:txBody>
      </p:sp>
      <p:sp>
        <p:nvSpPr>
          <p:cNvPr id="384" name="Google Shape;384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Public Sans"/>
                <a:ea typeface="Public Sans"/>
                <a:cs typeface="Public Sans"/>
                <a:sym typeface="Public Sans"/>
              </a:rPr>
              <a:t>39</a:t>
            </a:fld>
            <a:endParaRPr sz="1000"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86" name="Google Shape;386;p64" descr="A color wheel showing 22 USWDS color familie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-7909" t="-7856" r="-7898" b="-7856"/>
          <a:stretch/>
        </p:blipFill>
        <p:spPr>
          <a:xfrm>
            <a:off x="3996000" y="1"/>
            <a:ext cx="5148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Mejia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Light"/>
                <a:ea typeface="Public Sans Light"/>
                <a:cs typeface="Public Sans Light"/>
                <a:sym typeface="Public Sans Light"/>
              </a:rPr>
              <a:t>he/him</a:t>
            </a:r>
            <a:endParaRPr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4572000" y="1362200"/>
            <a:ext cx="4304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Bold"/>
                <a:ea typeface="Public Sans ExtraBold"/>
                <a:cs typeface="Public Sans ExtraBold"/>
                <a:sym typeface="Public Sans ExtraBold"/>
              </a:rPr>
              <a:t>Engineer</a:t>
            </a:r>
            <a:endParaRPr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Bold"/>
                <a:ea typeface="Public Sans ExtraBold"/>
                <a:cs typeface="Public Sans ExtraBold"/>
                <a:sym typeface="Public Sans ExtraBold"/>
              </a:rPr>
              <a:t>USWDS Core Team</a:t>
            </a:r>
            <a:endParaRPr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Contractor</a:t>
            </a:r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5"/>
          <p:cNvSpPr txBox="1">
            <a:spLocks noGrp="1"/>
          </p:cNvSpPr>
          <p:nvPr>
            <p:ph type="title"/>
          </p:nvPr>
        </p:nvSpPr>
        <p:spPr>
          <a:xfrm>
            <a:off x="295238" y="2164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Theme</a:t>
            </a:r>
            <a:r>
              <a:rPr lang="en" dirty="0">
                <a:solidFill>
                  <a:schemeClr val="dk2"/>
                </a:solidFill>
              </a:rPr>
              <a:t> color tokens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93" name="Google Shape;393;p65"/>
          <p:cNvSpPr txBox="1">
            <a:spLocks noGrp="1"/>
          </p:cNvSpPr>
          <p:nvPr>
            <p:ph type="body" idx="1"/>
          </p:nvPr>
        </p:nvSpPr>
        <p:spPr>
          <a:xfrm>
            <a:off x="295238" y="20947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Type-based tokens used in our component stylesheets, like </a:t>
            </a:r>
            <a:r>
              <a:rPr lang="en" b="1" dirty="0">
                <a:solidFill>
                  <a:srgbClr val="CCCCCC"/>
                </a:solidFill>
              </a:rPr>
              <a:t>base</a:t>
            </a:r>
            <a:r>
              <a:rPr lang="en" dirty="0"/>
              <a:t> and </a:t>
            </a:r>
            <a:r>
              <a:rPr lang="en" b="1" dirty="0">
                <a:solidFill>
                  <a:srgbClr val="A3DDF5"/>
                </a:solidFill>
              </a:rPr>
              <a:t>primary-light</a:t>
            </a:r>
            <a:r>
              <a:rPr lang="en" dirty="0"/>
              <a:t>.</a:t>
            </a:r>
            <a:endParaRPr dirty="0"/>
          </a:p>
        </p:txBody>
      </p:sp>
      <p:pic>
        <p:nvPicPr>
          <p:cNvPr id="394" name="Google Shape;394;p65" descr="A grid of USWDS theme color tokens showing the color families base, primary, secondary, accent warm and accent cool. There are brightnesses ranging from darkest to lightest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-824" t="-19521" r="-3483" b="-19521"/>
          <a:stretch/>
        </p:blipFill>
        <p:spPr>
          <a:xfrm>
            <a:off x="3996000" y="201"/>
            <a:ext cx="5148001" cy="5143499"/>
          </a:xfrm>
          <a:prstGeom prst="rect">
            <a:avLst/>
          </a:prstGeom>
        </p:spPr>
      </p:pic>
      <p:sp>
        <p:nvSpPr>
          <p:cNvPr id="392" name="Google Shape;392;p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Public Sans"/>
                <a:ea typeface="Public Sans"/>
                <a:cs typeface="Public Sans"/>
                <a:sym typeface="Public Sans"/>
              </a:rPr>
              <a:t>40</a:t>
            </a:fld>
            <a:endParaRPr sz="1000"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6"/>
          <p:cNvSpPr txBox="1">
            <a:spLocks noGrp="1"/>
          </p:cNvSpPr>
          <p:nvPr>
            <p:ph type="title"/>
          </p:nvPr>
        </p:nvSpPr>
        <p:spPr>
          <a:xfrm>
            <a:off x="295248" y="597425"/>
            <a:ext cx="30339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Adding custom colors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via settings</a:t>
            </a:r>
            <a:r>
              <a:rPr lang="en"/>
              <a:t>…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1" name="Google Shape;401;p66"/>
          <p:cNvSpPr txBox="1">
            <a:spLocks noGrp="1"/>
          </p:cNvSpPr>
          <p:nvPr>
            <p:ph type="body" idx="1"/>
          </p:nvPr>
        </p:nvSpPr>
        <p:spPr>
          <a:xfrm>
            <a:off x="295249" y="2475750"/>
            <a:ext cx="31974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…then using the customized token in component code.</a:t>
            </a:r>
            <a:endParaRPr/>
          </a:p>
        </p:txBody>
      </p:sp>
      <p:sp>
        <p:nvSpPr>
          <p:cNvPr id="402" name="Google Shape;402;p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92650" y="50"/>
            <a:ext cx="625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6"/>
          <p:cNvSpPr txBox="1">
            <a:spLocks noGrp="1"/>
          </p:cNvSpPr>
          <p:nvPr>
            <p:ph type="body" idx="2"/>
          </p:nvPr>
        </p:nvSpPr>
        <p:spPr>
          <a:xfrm>
            <a:off x="3645050" y="391750"/>
            <a:ext cx="5324400" cy="4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@use "uswds-core" with (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$theme-color-primary-lighter: "gold-30v",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$theme-color-primary-light: "gold-40v",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$theme-color-primary: "gold-50v",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IBM Plex Mono"/>
                <a:ea typeface="IBM Plex Mono"/>
                <a:cs typeface="IBM Plex Mono"/>
                <a:sym typeface="IBM Plex Mono"/>
              </a:rPr>
              <a:t>  $theme-color-primary-vivid: #F5CA55,</a:t>
            </a:r>
            <a:endParaRPr sz="15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$theme-color-primary-dark: "gold-60",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$theme-color-primary-darker: "gold-70",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.example {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background-color: color("primary-vivid");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00" name="Google Shape;400;p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ublic Sans"/>
                <a:ea typeface="Public Sans"/>
                <a:cs typeface="Public Sans"/>
                <a:sym typeface="Public Sans"/>
              </a:rPr>
              <a:t>41</a:t>
            </a:fld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7"/>
          <p:cNvSpPr txBox="1">
            <a:spLocks noGrp="1"/>
          </p:cNvSpPr>
          <p:nvPr>
            <p:ph type="title"/>
          </p:nvPr>
        </p:nvSpPr>
        <p:spPr>
          <a:xfrm>
            <a:off x="295238" y="2164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 c</a:t>
            </a:r>
            <a:r>
              <a:rPr lang="en">
                <a:solidFill>
                  <a:schemeClr val="dk2"/>
                </a:solidFill>
              </a:rPr>
              <a:t>onsiderations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0" name="Google Shape;410;p67"/>
          <p:cNvSpPr txBox="1">
            <a:spLocks noGrp="1"/>
          </p:cNvSpPr>
          <p:nvPr>
            <p:ph type="body" idx="1"/>
          </p:nvPr>
        </p:nvSpPr>
        <p:spPr>
          <a:xfrm>
            <a:off x="295238" y="20947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color settings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possible and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built-in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contrast checking </a:t>
            </a:r>
            <a:endParaRPr/>
          </a:p>
        </p:txBody>
      </p:sp>
      <p:sp>
        <p:nvSpPr>
          <p:cNvPr id="411" name="Google Shape;411;p67"/>
          <p:cNvSpPr txBox="1">
            <a:spLocks noGrp="1"/>
          </p:cNvSpPr>
          <p:nvPr>
            <p:ph type="body" idx="2"/>
          </p:nvPr>
        </p:nvSpPr>
        <p:spPr>
          <a:xfrm>
            <a:off x="4218225" y="391750"/>
            <a:ext cx="4717200" cy="4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IBM Plex Mono"/>
                <a:ea typeface="IBM Plex Mono"/>
                <a:cs typeface="IBM Plex Mono"/>
                <a:sym typeface="IBM Plex Mono"/>
              </a:rPr>
              <a:t>Do this:</a:t>
            </a:r>
            <a:endParaRPr sz="15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@use "uswds-core" with (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$theme-color-primary: #8068D8,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$theme-link-color: "primary";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IBM Plex Mono"/>
                <a:ea typeface="IBM Plex Mono"/>
                <a:cs typeface="IBM Plex Mono"/>
                <a:sym typeface="IBM Plex Mono"/>
              </a:rPr>
              <a:t>Not this:</a:t>
            </a:r>
            <a:endParaRPr sz="15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a { color: #8068D8; }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09" name="Google Shape;409;p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42</a:t>
            </a:fld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Adding a custom font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7" name="Google Shape;417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9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Adding a font from a hosting service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4" name="Google Shape;424;p69"/>
          <p:cNvSpPr txBox="1">
            <a:spLocks noGrp="1"/>
          </p:cNvSpPr>
          <p:nvPr>
            <p:ph type="body" idx="1"/>
          </p:nvPr>
        </p:nvSpPr>
        <p:spPr>
          <a:xfrm>
            <a:off x="668400" y="1763725"/>
            <a:ext cx="7807200" cy="27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AutoNum type="arabicPeriod"/>
            </a:pPr>
            <a:r>
              <a:rPr lang="en" sz="2900">
                <a:solidFill>
                  <a:schemeClr val="lt1"/>
                </a:solidFill>
              </a:rPr>
              <a:t>Add a reference to the JavaScript and CSS provided by the font hosting service in the </a:t>
            </a:r>
            <a:r>
              <a:rPr lang="en" sz="2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head</a:t>
            </a:r>
            <a:r>
              <a:rPr lang="en" sz="2900">
                <a:solidFill>
                  <a:schemeClr val="lt1"/>
                </a:solidFill>
              </a:rPr>
              <a:t> of your markup</a:t>
            </a:r>
            <a:endParaRPr sz="2900">
              <a:solidFill>
                <a:schemeClr val="lt1"/>
              </a:solidFill>
            </a:endParaRPr>
          </a:p>
          <a:p>
            <a:pPr marL="457200" lvl="0" indent="-412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AutoNum type="arabicPeriod"/>
            </a:pPr>
            <a:r>
              <a:rPr lang="en" sz="2900">
                <a:solidFill>
                  <a:schemeClr val="lt1"/>
                </a:solidFill>
              </a:rPr>
              <a:t>Create a new font token in USWDS</a:t>
            </a:r>
            <a:endParaRPr sz="2900">
              <a:solidFill>
                <a:schemeClr val="lt1"/>
              </a:solidFill>
            </a:endParaRPr>
          </a:p>
          <a:p>
            <a:pPr marL="457200" lvl="0" indent="-412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AutoNum type="arabicPeriod"/>
            </a:pPr>
            <a:r>
              <a:rPr lang="en" sz="2900">
                <a:solidFill>
                  <a:schemeClr val="lt1"/>
                </a:solidFill>
              </a:rPr>
              <a:t>Use the font new token in your theme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423" name="Google Shape;423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0"/>
          <p:cNvSpPr txBox="1">
            <a:spLocks noGrp="1"/>
          </p:cNvSpPr>
          <p:nvPr>
            <p:ph type="title"/>
          </p:nvPr>
        </p:nvSpPr>
        <p:spPr>
          <a:xfrm>
            <a:off x="295238" y="2164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Creating and using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new font token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1" name="Google Shape;431;p70"/>
          <p:cNvSpPr txBox="1">
            <a:spLocks noGrp="1"/>
          </p:cNvSpPr>
          <p:nvPr>
            <p:ph type="body" idx="1"/>
          </p:nvPr>
        </p:nvSpPr>
        <p:spPr>
          <a:xfrm>
            <a:off x="295238" y="20947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typeface token, </a:t>
            </a:r>
            <a:br>
              <a:rPr lang="en"/>
            </a:br>
            <a:r>
              <a:rPr lang="en"/>
              <a:t>assign it to a font type, and use it in your stylesheets.</a:t>
            </a:r>
            <a:endParaRPr/>
          </a:p>
        </p:txBody>
      </p:sp>
      <p:sp>
        <p:nvSpPr>
          <p:cNvPr id="432" name="Google Shape;432;p70"/>
          <p:cNvSpPr txBox="1">
            <a:spLocks noGrp="1"/>
          </p:cNvSpPr>
          <p:nvPr>
            <p:ph type="body" idx="2"/>
          </p:nvPr>
        </p:nvSpPr>
        <p:spPr>
          <a:xfrm>
            <a:off x="4136575" y="391750"/>
            <a:ext cx="4753500" cy="4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@use "uswds-core" with (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$theme-typeface-tokens: (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  "lato": (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    "display-name": "Lato Web",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    "cap-height": 364px,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    "stack": "Helvetica Neue", 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      Helvetica, Roboto, Arial,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      sans-serif',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  ),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),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$theme-font-type-sans: "lato",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$theme-font-role-heading: "sans",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.example {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@include u-font("sans", "md");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30" name="Google Shape;430;p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45</a:t>
            </a:fld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1"/>
          <p:cNvSpPr txBox="1">
            <a:spLocks noGrp="1"/>
          </p:cNvSpPr>
          <p:nvPr>
            <p:ph type="title"/>
          </p:nvPr>
        </p:nvSpPr>
        <p:spPr>
          <a:xfrm>
            <a:off x="311700" y="706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Adding a self-hosted font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9" name="Google Shape;439;p71"/>
          <p:cNvSpPr txBox="1">
            <a:spLocks noGrp="1"/>
          </p:cNvSpPr>
          <p:nvPr>
            <p:ph type="body" idx="1"/>
          </p:nvPr>
        </p:nvSpPr>
        <p:spPr>
          <a:xfrm>
            <a:off x="668400" y="1458925"/>
            <a:ext cx="7807200" cy="27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AutoNum type="arabicPeriod"/>
            </a:pPr>
            <a:r>
              <a:rPr lang="en" sz="2900">
                <a:solidFill>
                  <a:schemeClr val="lt1"/>
                </a:solidFill>
              </a:rPr>
              <a:t>Create a new font token in USWDS</a:t>
            </a:r>
            <a:endParaRPr sz="2900">
              <a:solidFill>
                <a:schemeClr val="lt1"/>
              </a:solidFill>
            </a:endParaRPr>
          </a:p>
          <a:p>
            <a:pPr marL="457200" lvl="0" indent="-412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AutoNum type="arabicPeriod"/>
            </a:pPr>
            <a:r>
              <a:rPr lang="en" sz="2900">
                <a:solidFill>
                  <a:schemeClr val="lt1"/>
                </a:solidFill>
              </a:rPr>
              <a:t>Assign this new token to font type</a:t>
            </a:r>
            <a:endParaRPr sz="2900">
              <a:solidFill>
                <a:schemeClr val="lt1"/>
              </a:solidFill>
            </a:endParaRPr>
          </a:p>
          <a:p>
            <a:pPr marL="457200" lvl="0" indent="-412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AutoNum type="arabicPeriod"/>
            </a:pPr>
            <a:r>
              <a:rPr lang="en" sz="2900">
                <a:solidFill>
                  <a:schemeClr val="lt1"/>
                </a:solidFill>
              </a:rPr>
              <a:t>Add custom path information for this font type</a:t>
            </a:r>
            <a:endParaRPr sz="2900">
              <a:solidFill>
                <a:schemeClr val="lt1"/>
              </a:solidFill>
            </a:endParaRPr>
          </a:p>
          <a:p>
            <a:pPr marL="457200" lvl="0" indent="-412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AutoNum type="arabicPeriod"/>
            </a:pPr>
            <a:r>
              <a:rPr lang="en" sz="2900">
                <a:solidFill>
                  <a:schemeClr val="lt1"/>
                </a:solidFill>
              </a:rPr>
              <a:t>Use the new font type token in </a:t>
            </a:r>
            <a:br>
              <a:rPr lang="en" sz="2900">
                <a:solidFill>
                  <a:schemeClr val="lt1"/>
                </a:solidFill>
              </a:rPr>
            </a:br>
            <a:r>
              <a:rPr lang="en" sz="2900">
                <a:solidFill>
                  <a:schemeClr val="lt1"/>
                </a:solidFill>
              </a:rPr>
              <a:t>your theme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438" name="Google Shape;438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2"/>
          <p:cNvSpPr txBox="1">
            <a:spLocks noGrp="1"/>
          </p:cNvSpPr>
          <p:nvPr>
            <p:ph type="title"/>
          </p:nvPr>
        </p:nvSpPr>
        <p:spPr>
          <a:xfrm>
            <a:off x="295238" y="2164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custom path information for a </a:t>
            </a:r>
            <a:br>
              <a:rPr lang="en"/>
            </a:br>
            <a:r>
              <a:rPr lang="en"/>
              <a:t>font type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6" name="Google Shape;446;p72"/>
          <p:cNvSpPr txBox="1">
            <a:spLocks noGrp="1"/>
          </p:cNvSpPr>
          <p:nvPr>
            <p:ph type="body" idx="1"/>
          </p:nvPr>
        </p:nvSpPr>
        <p:spPr>
          <a:xfrm>
            <a:off x="295238" y="20947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You’ll need </a:t>
            </a:r>
            <a:br>
              <a:rPr lang="en"/>
            </a:br>
            <a:r>
              <a:rPr lang="en" b="1"/>
              <a:t>.woff</a:t>
            </a:r>
            <a:r>
              <a:rPr lang="en"/>
              <a:t>,</a:t>
            </a:r>
            <a:r>
              <a:rPr lang="en" b="1"/>
              <a:t> .woff2</a:t>
            </a:r>
            <a:r>
              <a:rPr lang="en"/>
              <a:t>, and </a:t>
            </a:r>
            <a:r>
              <a:rPr lang="en" b="1"/>
              <a:t>.ttf</a:t>
            </a:r>
            <a:r>
              <a:rPr lang="en"/>
              <a:t> versions of your self-hosted font.</a:t>
            </a:r>
            <a:endParaRPr/>
          </a:p>
        </p:txBody>
      </p:sp>
      <p:sp>
        <p:nvSpPr>
          <p:cNvPr id="447" name="Google Shape;447;p72"/>
          <p:cNvSpPr txBox="1">
            <a:spLocks noGrp="1"/>
          </p:cNvSpPr>
          <p:nvPr>
            <p:ph type="body" idx="2"/>
          </p:nvPr>
        </p:nvSpPr>
        <p:spPr>
          <a:xfrm>
            <a:off x="4136575" y="391750"/>
            <a:ext cx="4844100" cy="4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ublic Sans ExtraBold"/>
                <a:ea typeface="Public Sans ExtraBold"/>
                <a:cs typeface="Public Sans ExtraBold"/>
                <a:sym typeface="Public Sans ExtraBold"/>
              </a:rPr>
              <a:t>Given a path:</a:t>
            </a:r>
            <a:endParaRPr sz="150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[$theme-font-path]/lato/Lato-Regular.otf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[$theme-font-path]/lato/Lato-Regular.ttf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ublic Sans ExtraBold"/>
                <a:ea typeface="Public Sans ExtraBold"/>
                <a:cs typeface="Public Sans ExtraBold"/>
                <a:sym typeface="Public Sans ExtraBold"/>
              </a:rPr>
              <a:t>Use settings like:</a:t>
            </a:r>
            <a:endParaRPr sz="150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@use "uswds-core" with (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$theme-font-sans-custom-src: (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  dir: "lato",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  roman: (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    400: "Lato-Regular",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    700: "Lato-Bold",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  ),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  italic: (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    400: "Lato-Italic",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    700: "Lato-BoldItalic",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  ),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),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45" name="Google Shape;445;p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47</a:t>
            </a:fld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Considerations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3" name="Google Shape;453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do I stop the banner from flashing open on page load?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9" name="Google Shape;459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Amy Leadem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Light"/>
                <a:ea typeface="Public Sans Light"/>
                <a:cs typeface="Public Sans Light"/>
                <a:sym typeface="Public Sans Light"/>
              </a:rPr>
              <a:t>she/her</a:t>
            </a:r>
            <a:endParaRPr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79" name="Google Shape;179;p30"/>
          <p:cNvSpPr txBox="1">
            <a:spLocks noGrp="1"/>
          </p:cNvSpPr>
          <p:nvPr>
            <p:ph type="subTitle" idx="1"/>
          </p:nvPr>
        </p:nvSpPr>
        <p:spPr>
          <a:xfrm>
            <a:off x="4572000" y="1362200"/>
            <a:ext cx="4304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Bold"/>
                <a:ea typeface="Public Sans ExtraBold"/>
                <a:cs typeface="Public Sans ExtraBold"/>
                <a:sym typeface="Public Sans ExtraBold"/>
              </a:rPr>
              <a:t>Front End Developer</a:t>
            </a:r>
            <a:endParaRPr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Bold"/>
                <a:ea typeface="Public Sans ExtraBold"/>
                <a:cs typeface="Public Sans ExtraBold"/>
                <a:sym typeface="Public Sans ExtraBold"/>
              </a:rPr>
              <a:t>USWDS Core Team</a:t>
            </a:r>
            <a:endParaRPr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Contractor</a:t>
            </a: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Use the </a:t>
            </a:r>
            <a:r>
              <a:rPr lang="en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uswds-init</a:t>
            </a:r>
            <a:r>
              <a:rPr lang="en">
                <a:solidFill>
                  <a:schemeClr val="dk2"/>
                </a:solidFill>
              </a:rPr>
              <a:t> script.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65" name="Google Shape;465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How to add </a:t>
            </a:r>
            <a:r>
              <a:rPr lang="en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uswds-init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 your project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71" name="Google Shape;471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Can I use USWDS with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[framework name here]</a:t>
            </a:r>
            <a:r>
              <a:rPr lang="en">
                <a:solidFill>
                  <a:schemeClr val="lt1"/>
                </a:solidFill>
              </a:rPr>
              <a:t>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7" name="Google Shape;477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Yes. Probably.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But we don’t have direct support.</a:t>
            </a:r>
            <a:endParaRPr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83" name="Google Shape;483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9"/>
          <p:cNvSpPr txBox="1">
            <a:spLocks noGrp="1"/>
          </p:cNvSpPr>
          <p:nvPr>
            <p:ph type="title"/>
          </p:nvPr>
        </p:nvSpPr>
        <p:spPr>
          <a:xfrm>
            <a:off x="311700" y="111268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Technical requirements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0" name="Google Shape;490;p79"/>
          <p:cNvSpPr txBox="1">
            <a:spLocks noGrp="1"/>
          </p:cNvSpPr>
          <p:nvPr>
            <p:ph type="body" idx="1"/>
          </p:nvPr>
        </p:nvSpPr>
        <p:spPr>
          <a:xfrm>
            <a:off x="668400" y="1716182"/>
            <a:ext cx="7807200" cy="19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NodeJS (LTS version 16)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SASS (with load paths)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Autoprefixer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JavaScript bundler (optional)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9" name="Google Shape;489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couple known issues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6" name="Google Shape;496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do I import USWDS component JavaScript into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my project?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2" name="Google Shape;502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Import and destructure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or</a:t>
            </a:r>
            <a:endParaRPr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Import directly from a package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08" name="Google Shape;508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3"/>
          <p:cNvSpPr txBox="1">
            <a:spLocks noGrp="1"/>
          </p:cNvSpPr>
          <p:nvPr>
            <p:ph type="title"/>
          </p:nvPr>
        </p:nvSpPr>
        <p:spPr>
          <a:xfrm>
            <a:off x="295238" y="1054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USWDS component JavaScript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4" name="Google Shape;514;p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58</a:t>
            </a:fld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15" name="Google Shape;515;p83"/>
          <p:cNvSpPr txBox="1">
            <a:spLocks noGrp="1"/>
          </p:cNvSpPr>
          <p:nvPr>
            <p:ph type="body" idx="2"/>
          </p:nvPr>
        </p:nvSpPr>
        <p:spPr>
          <a:xfrm>
            <a:off x="4281725" y="391750"/>
            <a:ext cx="5651700" cy="4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ublic Sans ExtraBold"/>
                <a:ea typeface="Public Sans ExtraBold"/>
                <a:cs typeface="Public Sans ExtraBold"/>
                <a:sym typeface="Public Sans ExtraBold"/>
              </a:rPr>
              <a:t>Import and destructure</a:t>
            </a:r>
            <a:endParaRPr sz="150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import USWDS from “@uswds/uswds/js”;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const { accordion } = USWDS;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ublic Sans ExtraBold"/>
                <a:ea typeface="Public Sans ExtraBold"/>
                <a:cs typeface="Public Sans ExtraBold"/>
                <a:sym typeface="Public Sans ExtraBold"/>
              </a:rPr>
              <a:t>Or, import directly from a package</a:t>
            </a:r>
            <a:endParaRPr sz="150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import accordion from 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  "@uswds/uswds/js/accordion";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4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521" name="Google Shape;521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USWDS FAQ</a:t>
            </a:r>
            <a:br>
              <a:rPr lang="en"/>
            </a:br>
            <a:r>
              <a:rPr lang="en">
                <a:solidFill>
                  <a:schemeClr val="lt1"/>
                </a:solidFill>
              </a:rPr>
              <a:t>Our frequently asked questions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86" name="Google Shape;18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07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month</a:t>
            </a:r>
            <a:endParaRPr/>
          </a:p>
        </p:txBody>
      </p:sp>
      <p:sp>
        <p:nvSpPr>
          <p:cNvPr id="715" name="Google Shape;715;p107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February:</a:t>
            </a:r>
            <a:br>
              <a:rPr lang="en-US" dirty="0"/>
            </a:br>
            <a:r>
              <a:rPr lang="en-US" dirty="0"/>
              <a:t>Token Talk</a:t>
            </a:r>
          </a:p>
        </p:txBody>
      </p:sp>
      <p:sp>
        <p:nvSpPr>
          <p:cNvPr id="716" name="Google Shape;716;p107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dirty="0"/>
              <a:t>#</a:t>
            </a:r>
            <a:r>
              <a:rPr lang="en" dirty="0" err="1">
                <a:solidFill>
                  <a:schemeClr val="bg2"/>
                </a:solidFill>
              </a:rPr>
              <a:t>uswds</a:t>
            </a:r>
            <a:r>
              <a:rPr lang="en" dirty="0">
                <a:solidFill>
                  <a:schemeClr val="bg2"/>
                </a:solidFill>
              </a:rPr>
              <a:t>-public</a:t>
            </a:r>
            <a:endParaRPr dirty="0">
              <a:solidFill>
                <a:schemeClr val="bg2"/>
              </a:solidFill>
            </a:endParaRPr>
          </a:p>
          <a:p>
            <a:pPr marL="457200" lvl="0" indent="-406400" algn="l" rtl="0">
              <a:spcBef>
                <a:spcPts val="1300"/>
              </a:spcBef>
              <a:spcAft>
                <a:spcPts val="0"/>
              </a:spcAft>
              <a:buSzPts val="2800"/>
              <a:buChar char="●"/>
            </a:pPr>
            <a:r>
              <a:rPr lang="en" dirty="0" err="1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" dirty="0" err="1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uswds</a:t>
            </a:r>
            <a:endParaRPr dirty="0">
              <a:solidFill>
                <a:schemeClr val="bg2"/>
              </a:solidFill>
            </a:endParaRPr>
          </a:p>
          <a:p>
            <a:pPr marL="457200" lvl="0" indent="-406400" algn="l" rtl="0">
              <a:spcBef>
                <a:spcPts val="1300"/>
              </a:spcBef>
              <a:spcAft>
                <a:spcPts val="1300"/>
              </a:spcAft>
              <a:buSzPts val="2800"/>
              <a:buChar char="●"/>
            </a:pPr>
            <a:r>
              <a:rPr lang="en" dirty="0" err="1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designsystem.digital.gov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717" name="Google Shape;717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 we test components with real users before releasing?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Yes and no.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And we can also do better.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8" name="Google Shape;19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always do an internal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review that includes manual accessibility testing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4" name="Google Shape;20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SWDS">
  <a:themeElements>
    <a:clrScheme name="Simple Light">
      <a:dk1>
        <a:srgbClr val="1B1B1B"/>
      </a:dk1>
      <a:lt1>
        <a:srgbClr val="FFFFFF"/>
      </a:lt1>
      <a:dk2>
        <a:srgbClr val="FFBE2E"/>
      </a:dk2>
      <a:lt2>
        <a:srgbClr val="AD8B65"/>
      </a:lt2>
      <a:accent1>
        <a:srgbClr val="976EFB"/>
      </a:accent1>
      <a:accent2>
        <a:srgbClr val="04CF85"/>
      </a:accent2>
      <a:accent3>
        <a:srgbClr val="EF38A3"/>
      </a:accent3>
      <a:accent4>
        <a:srgbClr val="EF5E25"/>
      </a:accent4>
      <a:accent5>
        <a:srgbClr val="0097A7"/>
      </a:accent5>
      <a:accent6>
        <a:srgbClr val="F1E5C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1057</Words>
  <Application>Microsoft Macintosh PowerPoint</Application>
  <PresentationFormat>On-screen Show (16:9)</PresentationFormat>
  <Paragraphs>289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Public Sans ExtraBold</vt:lpstr>
      <vt:lpstr>Arial</vt:lpstr>
      <vt:lpstr>IBM Plex Mono</vt:lpstr>
      <vt:lpstr>Public Sans Thin</vt:lpstr>
      <vt:lpstr>Public Sans Medium</vt:lpstr>
      <vt:lpstr>Public Sans Light</vt:lpstr>
      <vt:lpstr>Public Sans</vt:lpstr>
      <vt:lpstr>IBM Plex Mono Medium</vt:lpstr>
      <vt:lpstr>USWDS</vt:lpstr>
      <vt:lpstr>USWDS Monthly Call</vt:lpstr>
      <vt:lpstr>Hi!</vt:lpstr>
      <vt:lpstr>USWDS FAQ</vt:lpstr>
      <vt:lpstr>James Mejia he/him</vt:lpstr>
      <vt:lpstr>Amy Leadem she/her</vt:lpstr>
      <vt:lpstr>USWDS FAQ Our frequently asked questions</vt:lpstr>
      <vt:lpstr>Do we test components with real users before releasing?</vt:lpstr>
      <vt:lpstr>Yes and no.  And we can also do better.</vt:lpstr>
      <vt:lpstr>We always do an internal  review that includes manual accessibility testing</vt:lpstr>
      <vt:lpstr>We always review our work with  developers and our community</vt:lpstr>
      <vt:lpstr>We’ve started adding  testing with real users of assistive technology</vt:lpstr>
      <vt:lpstr>This has proven extremely valuable</vt:lpstr>
      <vt:lpstr>We always respond to issues in our code repo</vt:lpstr>
      <vt:lpstr>Testing with real users  needs to be an ongoing part of  a component’s lifecycle </vt:lpstr>
      <vt:lpstr>Accessibility-first  usability testing is a big focus of our short-term roadmap</vt:lpstr>
      <vt:lpstr>More to come this year</vt:lpstr>
      <vt:lpstr>What’s going on with Tabs?</vt:lpstr>
      <vt:lpstr>We’re designing a  repeatable process.  And it’s going slowly.</vt:lpstr>
      <vt:lpstr>“If you wish to make  an apple pie from scratch,  you must first invent  the universe.”  Carl Sagan</vt:lpstr>
      <vt:lpstr>Fair, practical, and repeatable.</vt:lpstr>
      <vt:lpstr>Common component  acceptance criteria checklist</vt:lpstr>
      <vt:lpstr>Component lifecycle model</vt:lpstr>
      <vt:lpstr>Pattern-first development.</vt:lpstr>
      <vt:lpstr>We appreciate your patience.</vt:lpstr>
      <vt:lpstr>When will the design kit  be updated?</vt:lpstr>
      <vt:lpstr>We update the design kit  after every release with  design changes.</vt:lpstr>
      <vt:lpstr>Sketch Adobe XD Figma</vt:lpstr>
      <vt:lpstr>Coming Spring 2023. github.com/uswds/uswds-for-designers</vt:lpstr>
      <vt:lpstr>Are you allowed to change how USWDS looks?</vt:lpstr>
      <vt:lpstr>Yes.</vt:lpstr>
      <vt:lpstr>We want USWDS to be a  tool for designers</vt:lpstr>
      <vt:lpstr>Make decisions faster</vt:lpstr>
      <vt:lpstr>Start with defaults  and customize with tokens</vt:lpstr>
      <vt:lpstr>Experimentation drives adaptation</vt:lpstr>
      <vt:lpstr>Let us know what you find.</vt:lpstr>
      <vt:lpstr>How do you set custom  fonts and colors?</vt:lpstr>
      <vt:lpstr>It’s all in settings.</vt:lpstr>
      <vt:lpstr>Use tokens when possible</vt:lpstr>
      <vt:lpstr>System color tokens</vt:lpstr>
      <vt:lpstr>Theme color tokens</vt:lpstr>
      <vt:lpstr>Adding custom colors  via settings…</vt:lpstr>
      <vt:lpstr>Accessibility considerations </vt:lpstr>
      <vt:lpstr>Adding a custom font</vt:lpstr>
      <vt:lpstr>Adding a font from a hosting service</vt:lpstr>
      <vt:lpstr>Creating and using  a new font token</vt:lpstr>
      <vt:lpstr>Adding a self-hosted font</vt:lpstr>
      <vt:lpstr>Adding custom path information for a  font type</vt:lpstr>
      <vt:lpstr>Considerations</vt:lpstr>
      <vt:lpstr>How do I stop the banner from flashing open on page load?</vt:lpstr>
      <vt:lpstr>Use the uswds-init script.</vt:lpstr>
      <vt:lpstr>How to add uswds-init  to your project</vt:lpstr>
      <vt:lpstr>Can I use USWDS with [framework name here]?</vt:lpstr>
      <vt:lpstr>Yes. Probably. But we don’t have direct support.</vt:lpstr>
      <vt:lpstr>Technical requirements</vt:lpstr>
      <vt:lpstr>A couple known issues</vt:lpstr>
      <vt:lpstr>How do I import USWDS component JavaScript into  my project?</vt:lpstr>
      <vt:lpstr>Import and destructure or Import directly from a package</vt:lpstr>
      <vt:lpstr>Importing USWDS component JavaScript</vt:lpstr>
      <vt:lpstr>Q&amp;A</vt:lpstr>
      <vt:lpstr>Next month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USWDS Monthly Call</dc:title>
  <cp:lastModifiedBy>Microsoft Office User</cp:lastModifiedBy>
  <cp:revision>2</cp:revision>
  <dcterms:modified xsi:type="dcterms:W3CDTF">2023-01-19T07:11:45Z</dcterms:modified>
</cp:coreProperties>
</file>