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27"/>
  </p:notesMasterIdLst>
  <p:sldIdLst>
    <p:sldId id="282" r:id="rId3"/>
    <p:sldId id="279" r:id="rId4"/>
    <p:sldId id="274" r:id="rId5"/>
    <p:sldId id="257" r:id="rId6"/>
    <p:sldId id="273" r:id="rId7"/>
    <p:sldId id="272" r:id="rId8"/>
    <p:sldId id="271" r:id="rId9"/>
    <p:sldId id="270" r:id="rId10"/>
    <p:sldId id="286" r:id="rId11"/>
    <p:sldId id="283" r:id="rId12"/>
    <p:sldId id="265" r:id="rId13"/>
    <p:sldId id="258" r:id="rId14"/>
    <p:sldId id="261" r:id="rId15"/>
    <p:sldId id="262" r:id="rId16"/>
    <p:sldId id="287" r:id="rId17"/>
    <p:sldId id="288" r:id="rId18"/>
    <p:sldId id="285" r:id="rId19"/>
    <p:sldId id="260" r:id="rId20"/>
    <p:sldId id="268" r:id="rId21"/>
    <p:sldId id="277" r:id="rId22"/>
    <p:sldId id="278" r:id="rId23"/>
    <p:sldId id="275" r:id="rId24"/>
    <p:sldId id="28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80141" autoAdjust="0"/>
  </p:normalViewPr>
  <p:slideViewPr>
    <p:cSldViewPr>
      <p:cViewPr varScale="1">
        <p:scale>
          <a:sx n="91" d="100"/>
          <a:sy n="91" d="100"/>
        </p:scale>
        <p:origin x="45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0A3-A771-4AD7-A039-EE486227484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47005-FC68-4CE3-B975-E0265E36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6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1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5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4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14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4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6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74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71DA-A33A-46E6-9AB6-F0ADE99EC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695E-AC84-4688-A74E-04DB0D17E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07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839A95-D286-4305-88D6-D686612B4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40A26-FF24-4B62-AD41-DDA9D44E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F-9A31-4DD6-9C95-A8E96700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03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26961D-1D7C-4A74-9291-7AFBF7B164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3C8BF-FB3B-47E6-923C-BF77E961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FAE4-54C3-47E3-8D66-6DC40303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25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7C2115-2A3E-4D75-BF91-C2D668D06D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36430-14A1-4BA2-83C0-8A53ACEB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CB4D-BAC5-4B09-B394-C904EA9E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54CC-D6CE-4C10-8CB2-6826A52D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C02E8-077D-4865-A502-DC130FC82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93428-F0AA-4902-9195-6434C9A75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9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397A9-BAE3-42F3-81E4-58B08040B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5DA63-6999-4B88-BEEB-3C1D1E47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590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6919CE-08D3-4ADA-A705-7CDCB9A2AD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69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3E0ADD-61B1-4710-91B4-291242148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FC309-F318-4862-BC38-3368C5F9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C403-ED21-4045-8396-6B5FD854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44497-95B6-4596-9589-0036623F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6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89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8608-F2C5-42EC-90AD-EE7DDEB61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162D4-CA25-43A3-A8ED-219C79F8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9B57C-8104-4916-8FEA-8B79049D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2372-0DDA-4B3A-9F7E-DBE11D8C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2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851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5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7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8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5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1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2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172200"/>
            <a:ext cx="12192000" cy="762001"/>
          </a:xfrm>
          <a:prstGeom prst="rect">
            <a:avLst/>
          </a:prstGeom>
          <a:solidFill>
            <a:srgbClr val="2055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48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48400"/>
            <a:ext cx="3389810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EC8B-9E95-4567-92FB-64514F57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C9895-4284-4863-B09C-51E3B466E2E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0F85F-C49E-4405-BDD4-C3E071F0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901C-63AA-4FC2-B01F-2ED6FB32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/communiti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performance.gov/cx/assets/files/a11-280.pdf" TargetMode="External"/><Relationship Id="rId4" Type="http://schemas.openxmlformats.org/officeDocument/2006/relationships/hyperlink" Target="https://www.performance.gov/cx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anwendling/" TargetMode="External"/><Relationship Id="rId2" Type="http://schemas.openxmlformats.org/officeDocument/2006/relationships/hyperlink" Target="mailto:wendlingd@nlm.nih.gov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www.linkedin.com/in/adamkorengold/" TargetMode="External"/><Relationship Id="rId4" Type="http://schemas.openxmlformats.org/officeDocument/2006/relationships/hyperlink" Target="mailto:akorengold@nih.g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F0ED-6327-446F-B1B9-96CB8AC46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Your Fear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CCB55-DC1D-46C0-A205-E1BFDA18A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Succeed in Insight Generation Without Really Trying (Too Hard)</a:t>
            </a:r>
          </a:p>
          <a:p>
            <a:r>
              <a:rPr lang="en-US" dirty="0"/>
              <a:t>January 13, 2021</a:t>
            </a:r>
          </a:p>
        </p:txBody>
      </p:sp>
    </p:spTree>
    <p:extLst>
      <p:ext uri="{BB962C8B-B14F-4D97-AF65-F5344CB8AC3E}">
        <p14:creationId xmlns:p14="http://schemas.microsoft.com/office/powerpoint/2010/main" val="246641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D19F-1C76-424A-88BB-2496BF2C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Focus on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9E1D-5EE4-4E08-B54C-837BBE00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65237"/>
            <a:ext cx="5384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What yields value?</a:t>
            </a:r>
          </a:p>
          <a:p>
            <a:endParaRPr lang="en-US" dirty="0"/>
          </a:p>
        </p:txBody>
      </p:sp>
      <p:pic>
        <p:nvPicPr>
          <p:cNvPr id="7" name="Picture 6" descr="Path to value printed on 6 dominoes, Data, Reporting, Analysis, Decision, Action, Value">
            <a:extLst>
              <a:ext uri="{FF2B5EF4-FFF2-40B4-BE49-F238E27FC236}">
                <a16:creationId xmlns:a16="http://schemas.microsoft.com/office/drawing/2014/main" id="{C1735E54-08C9-4242-B150-7D7C6776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992460"/>
            <a:ext cx="5258469" cy="2731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AE8FB-1444-42EF-82A2-CCD8650BC80B}"/>
              </a:ext>
            </a:extLst>
          </p:cNvPr>
          <p:cNvSpPr txBox="1"/>
          <p:nvPr/>
        </p:nvSpPr>
        <p:spPr>
          <a:xfrm>
            <a:off x="457200" y="4736068"/>
            <a:ext cx="556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Brent Dykes 2012, </a:t>
            </a:r>
            <a:r>
              <a:rPr lang="en-US" i="1" dirty="0"/>
              <a:t>Web Analytics Action Hero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DA4CC8-F454-4821-9D76-4AF07BD78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65237"/>
            <a:ext cx="538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Nothing in isolation!</a:t>
            </a:r>
          </a:p>
        </p:txBody>
      </p:sp>
      <p:grpSp>
        <p:nvGrpSpPr>
          <p:cNvPr id="4" name="Group 3" descr="Word cloud of UX, analytics, and other web-related activities, such as Deep customer empathy and Top task analysis.">
            <a:extLst>
              <a:ext uri="{FF2B5EF4-FFF2-40B4-BE49-F238E27FC236}">
                <a16:creationId xmlns:a16="http://schemas.microsoft.com/office/drawing/2014/main" id="{08EB57AE-395B-4E32-B0BF-65AA70AC9113}"/>
              </a:ext>
            </a:extLst>
          </p:cNvPr>
          <p:cNvGrpSpPr/>
          <p:nvPr/>
        </p:nvGrpSpPr>
        <p:grpSpPr>
          <a:xfrm>
            <a:off x="6718300" y="1939921"/>
            <a:ext cx="5235978" cy="4136429"/>
            <a:chOff x="6718300" y="1939921"/>
            <a:chExt cx="5235978" cy="41364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6DEDD7-AA52-419E-A376-CA372909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8300" y="1992461"/>
              <a:ext cx="4343400" cy="40838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EC792E8-524F-4F5B-A329-4B994223D04F}"/>
                </a:ext>
              </a:extLst>
            </p:cNvPr>
            <p:cNvSpPr/>
            <p:nvPr/>
          </p:nvSpPr>
          <p:spPr>
            <a:xfrm rot="9373669">
              <a:off x="10819175" y="1939921"/>
              <a:ext cx="1135103" cy="977307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07737-6C60-4393-966E-3E481A13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94400" y="13716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2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8CBB-4275-4A28-B510-AA371C45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US" dirty="0"/>
              <a:t>Two information displays might help…</a:t>
            </a:r>
          </a:p>
        </p:txBody>
      </p:sp>
      <p:grpSp>
        <p:nvGrpSpPr>
          <p:cNvPr id="3" name="Group 2" descr="1. Customer Listening Post: To build empathy for customers that guides actions">
            <a:extLst>
              <a:ext uri="{FF2B5EF4-FFF2-40B4-BE49-F238E27FC236}">
                <a16:creationId xmlns:a16="http://schemas.microsoft.com/office/drawing/2014/main" id="{8EBE42EE-F26A-4703-A50E-AFE02BFECD36}"/>
              </a:ext>
            </a:extLst>
          </p:cNvPr>
          <p:cNvGrpSpPr/>
          <p:nvPr/>
        </p:nvGrpSpPr>
        <p:grpSpPr>
          <a:xfrm>
            <a:off x="1447800" y="2083104"/>
            <a:ext cx="9067800" cy="830438"/>
            <a:chOff x="1447800" y="2083104"/>
            <a:chExt cx="9067800" cy="83043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6D7ED0A-F805-43EC-809C-8683940BFD03}"/>
                </a:ext>
              </a:extLst>
            </p:cNvPr>
            <p:cNvSpPr/>
            <p:nvPr/>
          </p:nvSpPr>
          <p:spPr>
            <a:xfrm>
              <a:off x="1447800" y="2083104"/>
              <a:ext cx="3321753" cy="830438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A1C0AD40-A2D0-4B2E-88A5-C2A181461218}"/>
                </a:ext>
              </a:extLst>
            </p:cNvPr>
            <p:cNvSpPr txBox="1"/>
            <p:nvPr/>
          </p:nvSpPr>
          <p:spPr>
            <a:xfrm>
              <a:off x="1472123" y="2107427"/>
              <a:ext cx="3273107" cy="78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1. Customer Listening Post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45ECF0D-7B86-4C0E-910C-3B756438129B}"/>
                </a:ext>
              </a:extLst>
            </p:cNvPr>
            <p:cNvSpPr/>
            <p:nvPr/>
          </p:nvSpPr>
          <p:spPr>
            <a:xfrm>
              <a:off x="5337538" y="2309592"/>
              <a:ext cx="606062" cy="37746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F01BAB-57C9-41D3-99C6-61322DD525B0}"/>
                </a:ext>
              </a:extLst>
            </p:cNvPr>
            <p:cNvSpPr/>
            <p:nvPr/>
          </p:nvSpPr>
          <p:spPr>
            <a:xfrm>
              <a:off x="6432045" y="2083104"/>
              <a:ext cx="4083555" cy="8304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37823CE0-5FB1-472E-94FE-C9797F0F7DAD}"/>
                </a:ext>
              </a:extLst>
            </p:cNvPr>
            <p:cNvSpPr txBox="1"/>
            <p:nvPr/>
          </p:nvSpPr>
          <p:spPr>
            <a:xfrm>
              <a:off x="6461946" y="2107427"/>
              <a:ext cx="4023753" cy="78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To build </a:t>
              </a:r>
              <a:r>
                <a:rPr lang="en-US" sz="2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empathy for customers that guides actions</a:t>
              </a:r>
            </a:p>
          </p:txBody>
        </p:sp>
      </p:grpSp>
      <p:grpSp>
        <p:nvGrpSpPr>
          <p:cNvPr id="4" name="Group 3" descr="2. CX Health Check: For rapid sensemaking: What's going on?">
            <a:extLst>
              <a:ext uri="{FF2B5EF4-FFF2-40B4-BE49-F238E27FC236}">
                <a16:creationId xmlns:a16="http://schemas.microsoft.com/office/drawing/2014/main" id="{8AAAAF98-50F2-4543-95AA-9274F6E58E0B}"/>
              </a:ext>
            </a:extLst>
          </p:cNvPr>
          <p:cNvGrpSpPr/>
          <p:nvPr/>
        </p:nvGrpSpPr>
        <p:grpSpPr>
          <a:xfrm>
            <a:off x="1410777" y="3360159"/>
            <a:ext cx="9104823" cy="830438"/>
            <a:chOff x="1410777" y="3360159"/>
            <a:chExt cx="9104823" cy="8304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011D6F9-36BF-48B6-BCB7-4E99EC0865BE}"/>
                </a:ext>
              </a:extLst>
            </p:cNvPr>
            <p:cNvSpPr/>
            <p:nvPr/>
          </p:nvSpPr>
          <p:spPr>
            <a:xfrm>
              <a:off x="1410777" y="3360159"/>
              <a:ext cx="3321753" cy="830438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3B9B911-EAF5-4F07-8A76-A02BF0F0995D}"/>
                </a:ext>
              </a:extLst>
            </p:cNvPr>
            <p:cNvSpPr txBox="1"/>
            <p:nvPr/>
          </p:nvSpPr>
          <p:spPr>
            <a:xfrm>
              <a:off x="1435100" y="3384482"/>
              <a:ext cx="3273107" cy="78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2. CX Health </a:t>
              </a:r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heck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4F76903-FF75-49C4-BE3B-B9D6753F5CD7}"/>
                </a:ext>
              </a:extLst>
            </p:cNvPr>
            <p:cNvSpPr/>
            <p:nvPr/>
          </p:nvSpPr>
          <p:spPr>
            <a:xfrm>
              <a:off x="5337538" y="3586647"/>
              <a:ext cx="606062" cy="37746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A97C0FF-6A9A-41EB-8587-453C831341E1}"/>
                </a:ext>
              </a:extLst>
            </p:cNvPr>
            <p:cNvSpPr/>
            <p:nvPr/>
          </p:nvSpPr>
          <p:spPr>
            <a:xfrm>
              <a:off x="6432045" y="3360159"/>
              <a:ext cx="4083555" cy="8304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Rounded Corners 7">
              <a:extLst>
                <a:ext uri="{FF2B5EF4-FFF2-40B4-BE49-F238E27FC236}">
                  <a16:creationId xmlns:a16="http://schemas.microsoft.com/office/drawing/2014/main" id="{5B1F8ABE-0113-4DC2-81A1-FB966D278F6A}"/>
                </a:ext>
              </a:extLst>
            </p:cNvPr>
            <p:cNvSpPr txBox="1"/>
            <p:nvPr/>
          </p:nvSpPr>
          <p:spPr>
            <a:xfrm>
              <a:off x="6759768" y="3361236"/>
              <a:ext cx="3487205" cy="78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For rapid sensemaking: What’s going 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37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DA4DD-D6D9-4830-B718-A2667EA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65280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listening post – Who-What</a:t>
            </a:r>
            <a:br>
              <a:rPr lang="en-US" dirty="0"/>
            </a:br>
            <a:r>
              <a:rPr lang="en-US" sz="2000" dirty="0"/>
              <a:t>For reading feedback as it comes in</a:t>
            </a:r>
          </a:p>
        </p:txBody>
      </p:sp>
      <p:grpSp>
        <p:nvGrpSpPr>
          <p:cNvPr id="4" name="Group 3" descr="Wirefame of dashboard, with Role, Reason, Visit frequency, and survey data blocks.">
            <a:extLst>
              <a:ext uri="{FF2B5EF4-FFF2-40B4-BE49-F238E27FC236}">
                <a16:creationId xmlns:a16="http://schemas.microsoft.com/office/drawing/2014/main" id="{C42915EC-2959-4E14-8BF3-8D0BF99202B6}"/>
              </a:ext>
            </a:extLst>
          </p:cNvPr>
          <p:cNvGrpSpPr/>
          <p:nvPr/>
        </p:nvGrpSpPr>
        <p:grpSpPr>
          <a:xfrm>
            <a:off x="0" y="1371600"/>
            <a:ext cx="12192000" cy="5562600"/>
            <a:chOff x="0" y="1371600"/>
            <a:chExt cx="12192000" cy="5562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03FAF0-99B4-48C9-B499-4EE851E26ED5}"/>
                </a:ext>
              </a:extLst>
            </p:cNvPr>
            <p:cNvSpPr/>
            <p:nvPr/>
          </p:nvSpPr>
          <p:spPr>
            <a:xfrm>
              <a:off x="0" y="1371600"/>
              <a:ext cx="12192000" cy="5562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0FC413-A9A9-4122-8D8B-779A3B56715C}"/>
                </a:ext>
              </a:extLst>
            </p:cNvPr>
            <p:cNvSpPr/>
            <p:nvPr/>
          </p:nvSpPr>
          <p:spPr>
            <a:xfrm>
              <a:off x="152400" y="1524000"/>
              <a:ext cx="2971800" cy="1638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Customer role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41577B-0443-47A0-ACCA-D47FAD676F4B}"/>
                </a:ext>
              </a:extLst>
            </p:cNvPr>
            <p:cNvSpPr/>
            <p:nvPr/>
          </p:nvSpPr>
          <p:spPr>
            <a:xfrm>
              <a:off x="3395617" y="1524000"/>
              <a:ext cx="8575766" cy="518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150878-619F-4974-814F-C39AC0946DEE}"/>
                </a:ext>
              </a:extLst>
            </p:cNvPr>
            <p:cNvSpPr/>
            <p:nvPr/>
          </p:nvSpPr>
          <p:spPr>
            <a:xfrm>
              <a:off x="152400" y="3268662"/>
              <a:ext cx="2971800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Reason for visiting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08D394-E206-4319-9037-73382729E62C}"/>
                </a:ext>
              </a:extLst>
            </p:cNvPr>
            <p:cNvSpPr/>
            <p:nvPr/>
          </p:nvSpPr>
          <p:spPr>
            <a:xfrm>
              <a:off x="152400" y="5491206"/>
              <a:ext cx="2971800" cy="1214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Visit frequency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630CD6-1B58-4520-8BFC-2536C9D06BC6}"/>
                </a:ext>
              </a:extLst>
            </p:cNvPr>
            <p:cNvSpPr txBox="1"/>
            <p:nvPr/>
          </p:nvSpPr>
          <p:spPr>
            <a:xfrm>
              <a:off x="3370217" y="1676400"/>
              <a:ext cx="857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Survey data table</a:t>
              </a:r>
            </a:p>
          </p:txBody>
        </p:sp>
      </p:grpSp>
      <p:sp>
        <p:nvSpPr>
          <p:cNvPr id="2" name="TextBox 1" descr="Key Questions Answered: Who is coming to my website? What are they trying to accomplish? And what are they saying?&#10;&#10;The Procedure:&#10;Overview first&#10;Zoom and filter&#10;Details on demand&#10;">
            <a:extLst>
              <a:ext uri="{FF2B5EF4-FFF2-40B4-BE49-F238E27FC236}">
                <a16:creationId xmlns:a16="http://schemas.microsoft.com/office/drawing/2014/main" id="{23BC3163-F296-4F21-8FE3-65AAD71DDD03}"/>
              </a:ext>
            </a:extLst>
          </p:cNvPr>
          <p:cNvSpPr txBox="1"/>
          <p:nvPr/>
        </p:nvSpPr>
        <p:spPr>
          <a:xfrm>
            <a:off x="4495800" y="2734439"/>
            <a:ext cx="6172200" cy="203132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Key Questions Answered: </a:t>
            </a:r>
            <a:r>
              <a:rPr lang="en-US" i="1" dirty="0">
                <a:solidFill>
                  <a:schemeClr val="bg1"/>
                </a:solidFill>
              </a:rPr>
              <a:t>Who</a:t>
            </a:r>
            <a:r>
              <a:rPr lang="en-US" dirty="0">
                <a:solidFill>
                  <a:schemeClr val="bg1"/>
                </a:solidFill>
              </a:rPr>
              <a:t> is coming to my website? </a:t>
            </a:r>
            <a:r>
              <a:rPr lang="en-US" i="1" dirty="0">
                <a:solidFill>
                  <a:schemeClr val="bg1"/>
                </a:solidFill>
              </a:rPr>
              <a:t>What</a:t>
            </a:r>
            <a:r>
              <a:rPr lang="en-US" dirty="0">
                <a:solidFill>
                  <a:schemeClr val="bg1"/>
                </a:solidFill>
              </a:rPr>
              <a:t> are they trying to accomplish? And what are they saying?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The Procedure: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Overview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Zoom and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Details on demand</a:t>
            </a:r>
          </a:p>
        </p:txBody>
      </p:sp>
    </p:spTree>
    <p:extLst>
      <p:ext uri="{BB962C8B-B14F-4D97-AF65-F5344CB8AC3E}">
        <p14:creationId xmlns:p14="http://schemas.microsoft.com/office/powerpoint/2010/main" val="130197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20B8-7C71-4EEE-AB41-43F02CDE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First (default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F606-C243-4D7B-969E-788136F4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 descr="Dashboard showing data for Role, Reason for visit, and selected survey fields">
            <a:extLst>
              <a:ext uri="{FF2B5EF4-FFF2-40B4-BE49-F238E27FC236}">
                <a16:creationId xmlns:a16="http://schemas.microsoft.com/office/drawing/2014/main" id="{1C43A85D-D1C5-41E5-B6E9-ACBFBAFE3344}"/>
              </a:ext>
            </a:extLst>
          </p:cNvPr>
          <p:cNvGrpSpPr/>
          <p:nvPr/>
        </p:nvGrpSpPr>
        <p:grpSpPr>
          <a:xfrm>
            <a:off x="0" y="-1"/>
            <a:ext cx="12192000" cy="6962775"/>
            <a:chOff x="0" y="-1"/>
            <a:chExt cx="12192000" cy="6962775"/>
          </a:xfrm>
        </p:grpSpPr>
        <p:pic>
          <p:nvPicPr>
            <p:cNvPr id="5" name="Picture 4" descr="Dashboard, search results overview">
              <a:extLst>
                <a:ext uri="{FF2B5EF4-FFF2-40B4-BE49-F238E27FC236}">
                  <a16:creationId xmlns:a16="http://schemas.microsoft.com/office/drawing/2014/main" id="{BC8C0F08-0DE7-469B-92F7-CF9F57428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2192000" cy="6962775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1B045D3-7E10-43A6-A2DE-D3938DE6A7EB}"/>
                </a:ext>
              </a:extLst>
            </p:cNvPr>
            <p:cNvSpPr txBox="1">
              <a:spLocks/>
            </p:cNvSpPr>
            <p:nvPr/>
          </p:nvSpPr>
          <p:spPr>
            <a:xfrm>
              <a:off x="5080000" y="4829175"/>
              <a:ext cx="7010400" cy="2057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u="sng" dirty="0"/>
                <a:t>Overview first </a:t>
              </a:r>
              <a:r>
                <a:rPr lang="en-US" sz="3200" dirty="0"/>
                <a:t>(The default view)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2400" dirty="0"/>
            </a:p>
          </p:txBody>
        </p:sp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D5B0C87E-265E-477B-81EF-4471490F20DB}"/>
                </a:ext>
              </a:extLst>
            </p:cNvPr>
            <p:cNvSpPr/>
            <p:nvPr/>
          </p:nvSpPr>
          <p:spPr>
            <a:xfrm>
              <a:off x="4648200" y="1905000"/>
              <a:ext cx="2133600" cy="914400"/>
            </a:xfrm>
            <a:prstGeom prst="wedgeRectCallout">
              <a:avLst>
                <a:gd name="adj1" fmla="val -109464"/>
                <a:gd name="adj2" fmla="val -6333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3200" dirty="0">
                  <a:solidFill>
                    <a:schemeClr val="dk1"/>
                  </a:solidFill>
                </a:rPr>
                <a:t>Let’s click here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07819-A00D-4CC3-B558-ABA11796F888}"/>
                </a:ext>
              </a:extLst>
            </p:cNvPr>
            <p:cNvSpPr/>
            <p:nvPr/>
          </p:nvSpPr>
          <p:spPr>
            <a:xfrm>
              <a:off x="250825" y="593725"/>
              <a:ext cx="4854575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714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B2E0-10DB-4EB9-A384-662F8722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09188"/>
            <a:ext cx="11506200" cy="5015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frustrates our health professionals?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6F2C-49D9-4D9C-A672-739A02EA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CE046-C0FE-44EE-8FB1-7991FDA8CF3F}"/>
              </a:ext>
            </a:extLst>
          </p:cNvPr>
          <p:cNvSpPr txBox="1"/>
          <p:nvPr/>
        </p:nvSpPr>
        <p:spPr>
          <a:xfrm>
            <a:off x="5410200" y="525779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(Some frustration I’m not sharing today)</a:t>
            </a:r>
          </a:p>
        </p:txBody>
      </p:sp>
      <p:grpSp>
        <p:nvGrpSpPr>
          <p:cNvPr id="4" name="Group 3" descr="Dashboard filtered to show health care providers with negative sentiment">
            <a:extLst>
              <a:ext uri="{FF2B5EF4-FFF2-40B4-BE49-F238E27FC236}">
                <a16:creationId xmlns:a16="http://schemas.microsoft.com/office/drawing/2014/main" id="{07670D9A-25B2-45E2-AC61-C7810250B33A}"/>
              </a:ext>
            </a:extLst>
          </p:cNvPr>
          <p:cNvGrpSpPr/>
          <p:nvPr/>
        </p:nvGrpSpPr>
        <p:grpSpPr>
          <a:xfrm>
            <a:off x="-1" y="76200"/>
            <a:ext cx="12082739" cy="6733610"/>
            <a:chOff x="-1" y="228601"/>
            <a:chExt cx="12082739" cy="6733610"/>
          </a:xfrm>
        </p:grpSpPr>
        <p:pic>
          <p:nvPicPr>
            <p:cNvPr id="1026" name="Picture 2" descr="Dashboard showing filtered results">
              <a:extLst>
                <a:ext uri="{FF2B5EF4-FFF2-40B4-BE49-F238E27FC236}">
                  <a16:creationId xmlns:a16="http://schemas.microsoft.com/office/drawing/2014/main" id="{1047525E-D88D-4963-A757-AB67CDE1E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28601"/>
              <a:ext cx="12082739" cy="6733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B3837234-EBB9-4FF6-929B-6E53F8EF38B1}"/>
                </a:ext>
              </a:extLst>
            </p:cNvPr>
            <p:cNvSpPr txBox="1">
              <a:spLocks/>
            </p:cNvSpPr>
            <p:nvPr/>
          </p:nvSpPr>
          <p:spPr>
            <a:xfrm>
              <a:off x="4098269" y="4476750"/>
              <a:ext cx="7620000" cy="2362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u="sng" dirty="0"/>
                <a:t>Zoom and filter:</a:t>
              </a:r>
              <a:r>
                <a:rPr lang="en-US" sz="3200" dirty="0"/>
                <a:t> What frustrates our health professionals?</a:t>
              </a:r>
            </a:p>
            <a:p>
              <a:endParaRPr lang="en-US" sz="3200" dirty="0"/>
            </a:p>
            <a:p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F64DAE-C140-4CAE-B53D-BD427BDE306F}"/>
                </a:ext>
              </a:extLst>
            </p:cNvPr>
            <p:cNvSpPr/>
            <p:nvPr/>
          </p:nvSpPr>
          <p:spPr>
            <a:xfrm>
              <a:off x="152400" y="864735"/>
              <a:ext cx="4854575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4B4D7B6-D182-4442-999C-9B838CA5A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44363" y="5984382"/>
            <a:ext cx="152400" cy="873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7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CE69-3DCF-4376-A78D-24257AE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r>
              <a:rPr lang="en-US" baseline="0" dirty="0"/>
              <a:t> on Demand: View additional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C821-AE25-431F-80AC-DEE61114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 descr="Dashboard with new Details on demand, full contents of the survey.">
            <a:extLst>
              <a:ext uri="{FF2B5EF4-FFF2-40B4-BE49-F238E27FC236}">
                <a16:creationId xmlns:a16="http://schemas.microsoft.com/office/drawing/2014/main" id="{F2EAE061-035C-42B6-9040-456C8761FA76}"/>
              </a:ext>
            </a:extLst>
          </p:cNvPr>
          <p:cNvGrpSpPr/>
          <p:nvPr/>
        </p:nvGrpSpPr>
        <p:grpSpPr>
          <a:xfrm>
            <a:off x="18143" y="66838"/>
            <a:ext cx="12179300" cy="6787423"/>
            <a:chOff x="18143" y="66838"/>
            <a:chExt cx="12179300" cy="678742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3739E40-7595-4727-803E-C14FE0B61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3" y="66838"/>
              <a:ext cx="12179300" cy="678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9AE126-FC4A-4803-A8A6-8BD49B79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474" y="1866964"/>
              <a:ext cx="5307052" cy="2947695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771CC4D-2D11-4612-B141-1F22D72C4231}"/>
                </a:ext>
              </a:extLst>
            </p:cNvPr>
            <p:cNvSpPr txBox="1">
              <a:spLocks/>
            </p:cNvSpPr>
            <p:nvPr/>
          </p:nvSpPr>
          <p:spPr>
            <a:xfrm>
              <a:off x="4165600" y="4483100"/>
              <a:ext cx="7772400" cy="2371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u="sng" dirty="0"/>
                <a:t>Details on demand:</a:t>
              </a:r>
              <a:r>
                <a:rPr lang="en-US" sz="3200" dirty="0"/>
                <a:t> View additional information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22E6E6-39DE-4BA5-B717-505E6B346482}"/>
                </a:ext>
              </a:extLst>
            </p:cNvPr>
            <p:cNvSpPr/>
            <p:nvPr/>
          </p:nvSpPr>
          <p:spPr>
            <a:xfrm>
              <a:off x="76200" y="711200"/>
              <a:ext cx="4854575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25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573B-1291-4D89-B444-92A76708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can we help daily users who are boosters?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0D20-1310-4906-AB5B-F3CAE777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 descr="Dashboard showing participants who visit daily and are happy: What might make them even happier?">
            <a:extLst>
              <a:ext uri="{FF2B5EF4-FFF2-40B4-BE49-F238E27FC236}">
                <a16:creationId xmlns:a16="http://schemas.microsoft.com/office/drawing/2014/main" id="{009B6558-553A-4E27-A17B-AFA4955D6D06}"/>
              </a:ext>
            </a:extLst>
          </p:cNvPr>
          <p:cNvGrpSpPr/>
          <p:nvPr/>
        </p:nvGrpSpPr>
        <p:grpSpPr>
          <a:xfrm>
            <a:off x="-49916" y="0"/>
            <a:ext cx="12241916" cy="6828972"/>
            <a:chOff x="-49916" y="0"/>
            <a:chExt cx="12241916" cy="68289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F41DD8-FAB8-4B89-A2AC-0A750AB9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9916" y="0"/>
              <a:ext cx="12241916" cy="6828310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3E2F6FD-D130-4D27-A5B9-765B18571890}"/>
                </a:ext>
              </a:extLst>
            </p:cNvPr>
            <p:cNvSpPr txBox="1">
              <a:spLocks/>
            </p:cNvSpPr>
            <p:nvPr/>
          </p:nvSpPr>
          <p:spPr>
            <a:xfrm>
              <a:off x="4161972" y="4771572"/>
              <a:ext cx="8001000" cy="2057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Participants who visit daily AND are happy: </a:t>
              </a:r>
            </a:p>
            <a:p>
              <a:r>
                <a:rPr lang="en-US" sz="2400" dirty="0"/>
                <a:t>What might make them even happier?</a:t>
              </a:r>
            </a:p>
            <a:p>
              <a:endParaRPr lang="en-US" sz="2400" dirty="0"/>
            </a:p>
            <a:p>
              <a:endParaRPr lang="en-US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C05BC5-D8ED-4DB9-A09B-716A13B45059}"/>
                </a:ext>
              </a:extLst>
            </p:cNvPr>
            <p:cNvSpPr/>
            <p:nvPr/>
          </p:nvSpPr>
          <p:spPr>
            <a:xfrm>
              <a:off x="76200" y="635000"/>
              <a:ext cx="4854575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70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DA4DD-D6D9-4830-B718-A2667EA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8" y="279760"/>
            <a:ext cx="10879183" cy="914399"/>
          </a:xfrm>
        </p:spPr>
        <p:txBody>
          <a:bodyPr>
            <a:normAutofit fontScale="90000"/>
          </a:bodyPr>
          <a:lstStyle/>
          <a:p>
            <a:r>
              <a:rPr lang="en-US" dirty="0"/>
              <a:t>For the analyst: Run quick Health Checks</a:t>
            </a:r>
            <a:br>
              <a:rPr lang="en-US" dirty="0"/>
            </a:br>
            <a:r>
              <a:rPr lang="en-US" sz="2000" dirty="0"/>
              <a:t>Rapid sense-making</a:t>
            </a:r>
          </a:p>
        </p:txBody>
      </p:sp>
      <p:grpSp>
        <p:nvGrpSpPr>
          <p:cNvPr id="4" name="Group 3" descr="Wireframe showing 9 small chart blocks in 3 rows of 3. Key question answered: How can we make sense of what is happening, quickly?">
            <a:extLst>
              <a:ext uri="{FF2B5EF4-FFF2-40B4-BE49-F238E27FC236}">
                <a16:creationId xmlns:a16="http://schemas.microsoft.com/office/drawing/2014/main" id="{52C4BDE9-3B3E-446B-B5C1-CF795AD2739D}"/>
              </a:ext>
            </a:extLst>
          </p:cNvPr>
          <p:cNvGrpSpPr/>
          <p:nvPr/>
        </p:nvGrpSpPr>
        <p:grpSpPr>
          <a:xfrm>
            <a:off x="6350" y="1295400"/>
            <a:ext cx="12172950" cy="5562600"/>
            <a:chOff x="6350" y="1295400"/>
            <a:chExt cx="12172950" cy="5562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5ED00B-3317-4973-B57B-38FB13A0A189}"/>
                </a:ext>
              </a:extLst>
            </p:cNvPr>
            <p:cNvGrpSpPr/>
            <p:nvPr/>
          </p:nvGrpSpPr>
          <p:grpSpPr>
            <a:xfrm>
              <a:off x="3111500" y="1295400"/>
              <a:ext cx="9067800" cy="5562600"/>
              <a:chOff x="3111500" y="1295400"/>
              <a:chExt cx="9067800" cy="55626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03FAF0-99B4-48C9-B499-4EE851E26ED5}"/>
                  </a:ext>
                </a:extLst>
              </p:cNvPr>
              <p:cNvSpPr/>
              <p:nvPr/>
            </p:nvSpPr>
            <p:spPr>
              <a:xfrm>
                <a:off x="3111500" y="1295400"/>
                <a:ext cx="9067800" cy="5562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630CD6-1B58-4520-8BFC-2536C9D06BC6}"/>
                  </a:ext>
                </a:extLst>
              </p:cNvPr>
              <p:cNvSpPr txBox="1"/>
              <p:nvPr/>
            </p:nvSpPr>
            <p:spPr>
              <a:xfrm>
                <a:off x="3370217" y="1447800"/>
                <a:ext cx="8575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Health check for ______________</a:t>
                </a: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50878-619F-4974-814F-C39AC0946DEE}"/>
                  </a:ext>
                </a:extLst>
              </p:cNvPr>
              <p:cNvSpPr/>
              <p:nvPr/>
            </p:nvSpPr>
            <p:spPr>
              <a:xfrm>
                <a:off x="3382917" y="2097902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E1DE2F-119D-45EB-9016-C7A04B994551}"/>
                  </a:ext>
                </a:extLst>
              </p:cNvPr>
              <p:cNvSpPr/>
              <p:nvPr/>
            </p:nvSpPr>
            <p:spPr>
              <a:xfrm>
                <a:off x="6324600" y="2100304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513102-E63F-4140-9D4B-E3194A68CD2A}"/>
                  </a:ext>
                </a:extLst>
              </p:cNvPr>
              <p:cNvSpPr/>
              <p:nvPr/>
            </p:nvSpPr>
            <p:spPr>
              <a:xfrm>
                <a:off x="9266283" y="2102706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339290-BD51-418F-9065-F458C744FCA5}"/>
                  </a:ext>
                </a:extLst>
              </p:cNvPr>
              <p:cNvSpPr/>
              <p:nvPr/>
            </p:nvSpPr>
            <p:spPr>
              <a:xfrm>
                <a:off x="3382917" y="3644541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D7C3D5-5A31-40BC-B975-D1F8A2F6A1D5}"/>
                  </a:ext>
                </a:extLst>
              </p:cNvPr>
              <p:cNvSpPr/>
              <p:nvPr/>
            </p:nvSpPr>
            <p:spPr>
              <a:xfrm>
                <a:off x="6324600" y="3646943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AA688F-2CE9-48D2-9931-D814BA3E4812}"/>
                  </a:ext>
                </a:extLst>
              </p:cNvPr>
              <p:cNvSpPr/>
              <p:nvPr/>
            </p:nvSpPr>
            <p:spPr>
              <a:xfrm>
                <a:off x="9266283" y="3649345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ECF8AC-BA14-4A97-8949-374E33D825F1}"/>
                  </a:ext>
                </a:extLst>
              </p:cNvPr>
              <p:cNvSpPr/>
              <p:nvPr/>
            </p:nvSpPr>
            <p:spPr>
              <a:xfrm>
                <a:off x="3382917" y="5191180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F0D863-8B7C-430A-A686-F3A4B750686F}"/>
                  </a:ext>
                </a:extLst>
              </p:cNvPr>
              <p:cNvSpPr/>
              <p:nvPr/>
            </p:nvSpPr>
            <p:spPr>
              <a:xfrm>
                <a:off x="6324600" y="5193582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A2320E-08E9-46A7-B218-418E95E890B9}"/>
                  </a:ext>
                </a:extLst>
              </p:cNvPr>
              <p:cNvSpPr/>
              <p:nvPr/>
            </p:nvSpPr>
            <p:spPr>
              <a:xfrm>
                <a:off x="9266283" y="5195984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2EFBB1-6A0F-4128-B0F3-87C8DD8AAC3D}"/>
                </a:ext>
              </a:extLst>
            </p:cNvPr>
            <p:cNvSpPr/>
            <p:nvPr/>
          </p:nvSpPr>
          <p:spPr>
            <a:xfrm>
              <a:off x="6350" y="6019800"/>
              <a:ext cx="3098801" cy="8312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 descr="Key Question Answered: How can we make sense of what is happening, quickly?">
            <a:extLst>
              <a:ext uri="{FF2B5EF4-FFF2-40B4-BE49-F238E27FC236}">
                <a16:creationId xmlns:a16="http://schemas.microsoft.com/office/drawing/2014/main" id="{0E497256-435E-4B00-8D54-0A9FFE1BC15C}"/>
              </a:ext>
            </a:extLst>
          </p:cNvPr>
          <p:cNvSpPr txBox="1"/>
          <p:nvPr/>
        </p:nvSpPr>
        <p:spPr>
          <a:xfrm>
            <a:off x="276316" y="1371600"/>
            <a:ext cx="2433320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Question Answered: 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make sense of what is happening, quickly?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8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477-D394-4E65-A529-B0F86A0D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2" y="838200"/>
            <a:ext cx="2357120" cy="14592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CX Health Check </a:t>
            </a:r>
            <a:r>
              <a:rPr lang="en-US" sz="3600" i="1" dirty="0"/>
              <a:t>for analysts</a:t>
            </a:r>
            <a:br>
              <a:rPr lang="en-US" sz="3600" dirty="0"/>
            </a:br>
            <a:r>
              <a:rPr lang="en-US" sz="1300" dirty="0"/>
              <a:t>(Platform-agnostic instant report)</a:t>
            </a:r>
          </a:p>
        </p:txBody>
      </p:sp>
      <p:grpSp>
        <p:nvGrpSpPr>
          <p:cNvPr id="3" name="Group 2" descr="3x3 chart matrix showing 9 statistical depictions regarding the health of surveys invited from search results">
            <a:extLst>
              <a:ext uri="{FF2B5EF4-FFF2-40B4-BE49-F238E27FC236}">
                <a16:creationId xmlns:a16="http://schemas.microsoft.com/office/drawing/2014/main" id="{BA749702-3687-4FED-A9FC-DD875F21A40F}"/>
              </a:ext>
            </a:extLst>
          </p:cNvPr>
          <p:cNvGrpSpPr/>
          <p:nvPr/>
        </p:nvGrpSpPr>
        <p:grpSpPr>
          <a:xfrm>
            <a:off x="6350" y="410211"/>
            <a:ext cx="12185650" cy="6447789"/>
            <a:chOff x="6350" y="410211"/>
            <a:chExt cx="12185650" cy="64477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1717BE-4B74-4D7B-97C8-E4CB7182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3394" y="410211"/>
              <a:ext cx="9848606" cy="644778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610864-6C1F-4421-B929-2F5A7B581F30}"/>
                </a:ext>
              </a:extLst>
            </p:cNvPr>
            <p:cNvSpPr/>
            <p:nvPr/>
          </p:nvSpPr>
          <p:spPr>
            <a:xfrm>
              <a:off x="6350" y="6019800"/>
              <a:ext cx="3098801" cy="8312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 descr="Key Question Answered: How can we make sense of what is happening, quickly??&#10;">
            <a:extLst>
              <a:ext uri="{FF2B5EF4-FFF2-40B4-BE49-F238E27FC236}">
                <a16:creationId xmlns:a16="http://schemas.microsoft.com/office/drawing/2014/main" id="{4D240BB5-9B9E-4F3F-8DB9-737C533C2F75}"/>
              </a:ext>
            </a:extLst>
          </p:cNvPr>
          <p:cNvSpPr txBox="1"/>
          <p:nvPr/>
        </p:nvSpPr>
        <p:spPr>
          <a:xfrm>
            <a:off x="171663" y="2426519"/>
            <a:ext cx="2171731" cy="147732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Question Answered: 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make sense of what is happening, quickly??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9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53D4D4-1351-44D7-AAD1-AFD9D28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CX skills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A9C334-1636-42A6-A4FF-F51A5E0B9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 Development and Customer Journeys</a:t>
            </a:r>
          </a:p>
        </p:txBody>
      </p:sp>
    </p:spTree>
    <p:extLst>
      <p:ext uri="{BB962C8B-B14F-4D97-AF65-F5344CB8AC3E}">
        <p14:creationId xmlns:p14="http://schemas.microsoft.com/office/powerpoint/2010/main" val="3201693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2236-A7DE-436F-A559-D4EA79E9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4E63-0044-437E-8BD6-71D922DA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document the development process</a:t>
            </a:r>
          </a:p>
          <a:p>
            <a:pPr lvl="1"/>
            <a:r>
              <a:rPr lang="en-US" dirty="0"/>
              <a:t>Across divisions and offices</a:t>
            </a:r>
          </a:p>
          <a:p>
            <a:pPr lvl="1"/>
            <a:r>
              <a:rPr lang="en-US" dirty="0"/>
              <a:t>In conjunction with cross-NLM insight generation process development</a:t>
            </a:r>
          </a:p>
          <a:p>
            <a:pPr lvl="2"/>
            <a:r>
              <a:rPr lang="en-US" dirty="0"/>
              <a:t>Measure standardization</a:t>
            </a:r>
          </a:p>
          <a:p>
            <a:pPr lvl="2"/>
            <a:r>
              <a:rPr lang="en-US" dirty="0"/>
              <a:t>Tool development</a:t>
            </a:r>
          </a:p>
          <a:p>
            <a:pPr lvl="2"/>
            <a:r>
              <a:rPr lang="en-US" dirty="0"/>
              <a:t>Data collection processes</a:t>
            </a:r>
          </a:p>
          <a:p>
            <a:r>
              <a:rPr lang="en-US" dirty="0"/>
              <a:t>To establish best practices for development of research tools and practices for NLM</a:t>
            </a:r>
          </a:p>
        </p:txBody>
      </p:sp>
    </p:spTree>
    <p:extLst>
      <p:ext uri="{BB962C8B-B14F-4D97-AF65-F5344CB8AC3E}">
        <p14:creationId xmlns:p14="http://schemas.microsoft.com/office/powerpoint/2010/main" val="219214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apture of LinkedIn post showing that personas should be about problems customers face, not their demographics.">
            <a:extLst>
              <a:ext uri="{FF2B5EF4-FFF2-40B4-BE49-F238E27FC236}">
                <a16:creationId xmlns:a16="http://schemas.microsoft.com/office/drawing/2014/main" id="{37F0F4D1-07AF-417F-9FCC-686E87D0A7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1295400"/>
            <a:ext cx="3174998" cy="467430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90E2-96EE-407F-871E-B35184FD33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Think about the kinds of people whom you serve and describe them.</a:t>
            </a:r>
          </a:p>
          <a:p>
            <a:pPr lvl="1"/>
            <a:r>
              <a:rPr lang="en-US" dirty="0"/>
              <a:t>Focus on needs, wants, motivations, and characteristics – not demographics.</a:t>
            </a:r>
          </a:p>
          <a:p>
            <a:pPr lvl="1"/>
            <a:r>
              <a:rPr lang="en-US" dirty="0"/>
              <a:t>Give your personas names – this facilitates discussion and thinking about them.</a:t>
            </a:r>
          </a:p>
          <a:p>
            <a:pPr lvl="1"/>
            <a:r>
              <a:rPr lang="en-US" dirty="0"/>
              <a:t>Use your personas to define your customers and what their needs are:</a:t>
            </a:r>
          </a:p>
          <a:p>
            <a:pPr lvl="2"/>
            <a:r>
              <a:rPr lang="en-US" dirty="0"/>
              <a:t>What are they trying to accomplish?</a:t>
            </a:r>
          </a:p>
          <a:p>
            <a:pPr lvl="2"/>
            <a:r>
              <a:rPr lang="en-US" dirty="0"/>
              <a:t>What is easy or hard for them?</a:t>
            </a:r>
          </a:p>
          <a:p>
            <a:pPr lvl="2"/>
            <a:r>
              <a:rPr lang="en-US" dirty="0"/>
              <a:t>What frustrates them?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07BC1-97C8-483A-BC6C-9C24DCF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Personas: Whom Do We Serve?</a:t>
            </a:r>
          </a:p>
        </p:txBody>
      </p:sp>
    </p:spTree>
    <p:extLst>
      <p:ext uri="{BB962C8B-B14F-4D97-AF65-F5344CB8AC3E}">
        <p14:creationId xmlns:p14="http://schemas.microsoft.com/office/powerpoint/2010/main" val="256359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09B0-C446-4B9A-A5E3-3A0D0D9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Journeys: What Are Our Customers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83D5-5FB2-43BB-BBEC-47AA66941A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Think about the individual actions that your customers—internal or external—need to take in order to accomplish a specific goal or meet a specific need.</a:t>
            </a:r>
          </a:p>
          <a:p>
            <a:r>
              <a:rPr lang="en-US" dirty="0"/>
              <a:t>What is easy for them? What is hard for them?</a:t>
            </a:r>
          </a:p>
          <a:p>
            <a:r>
              <a:rPr lang="en-US" dirty="0"/>
              <a:t>How can you map their process through your product?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What development tasks should your product team prioritize?</a:t>
            </a:r>
          </a:p>
        </p:txBody>
      </p:sp>
      <p:pic>
        <p:nvPicPr>
          <p:cNvPr id="6" name="Content Placeholder 5" descr="A journey map composed of stickies">
            <a:extLst>
              <a:ext uri="{FF2B5EF4-FFF2-40B4-BE49-F238E27FC236}">
                <a16:creationId xmlns:a16="http://schemas.microsoft.com/office/drawing/2014/main" id="{CB3681DC-76AB-4FE9-A18E-27AA82A71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26944" y="1067727"/>
            <a:ext cx="4193181" cy="5590909"/>
          </a:xfrm>
        </p:spPr>
      </p:pic>
    </p:spTree>
    <p:extLst>
      <p:ext uri="{BB962C8B-B14F-4D97-AF65-F5344CB8AC3E}">
        <p14:creationId xmlns:p14="http://schemas.microsoft.com/office/powerpoint/2010/main" val="2543258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CCD2-5554-41A2-A93A-248BA1DA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89878"/>
            <a:ext cx="10515600" cy="1325563"/>
          </a:xfrm>
        </p:spPr>
        <p:txBody>
          <a:bodyPr/>
          <a:lstStyle/>
          <a:p>
            <a:r>
              <a:rPr lang="en-US" dirty="0"/>
              <a:t>Strategic Assessment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3F1C2-914F-4FA0-A9A5-398123497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the PMA Vision as an example, CX measurement helps us state how effectively we are addressing our strategic goals.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How well are we: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1"/>
                </a:solidFill>
              </a:rPr>
              <a:t>Strengthening and empowering our workforce?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1"/>
                </a:solidFill>
              </a:rPr>
              <a:t>Delivering excellent customer experience?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1"/>
                </a:solidFill>
              </a:rPr>
              <a:t>Managing the business of government?</a:t>
            </a:r>
          </a:p>
          <a:p>
            <a:endParaRPr lang="en-US" dirty="0"/>
          </a:p>
        </p:txBody>
      </p:sp>
      <p:pic>
        <p:nvPicPr>
          <p:cNvPr id="7" name="Content Placeholder 6" descr="Screenshot of President's Management Agenda website">
            <a:extLst>
              <a:ext uri="{FF2B5EF4-FFF2-40B4-BE49-F238E27FC236}">
                <a16:creationId xmlns:a16="http://schemas.microsoft.com/office/drawing/2014/main" id="{43EAF091-8B4C-4FD5-A2CB-5754DF803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3679" t="10508" r="12736" b="11504"/>
          <a:stretch/>
        </p:blipFill>
        <p:spPr>
          <a:xfrm>
            <a:off x="6096000" y="2150147"/>
            <a:ext cx="5746955" cy="342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95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C04EE-1185-4737-8A82-E84D3E35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896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Maturity models for UX, analytics – use your fav search engine</a:t>
            </a:r>
          </a:p>
          <a:p>
            <a:r>
              <a:rPr lang="en-US" i="1" dirty="0"/>
              <a:t>User Story Mapping</a:t>
            </a:r>
            <a:r>
              <a:rPr lang="en-US" dirty="0"/>
              <a:t>, Jeff Patton. </a:t>
            </a:r>
            <a:r>
              <a:rPr lang="en-US" i="1" dirty="0"/>
              <a:t>Mapping Experiences</a:t>
            </a:r>
            <a:r>
              <a:rPr lang="en-US" dirty="0"/>
              <a:t>, Jim Kalbach</a:t>
            </a:r>
          </a:p>
          <a:p>
            <a:r>
              <a:rPr lang="en-US" i="1" dirty="0"/>
              <a:t>Strategic Analytics</a:t>
            </a:r>
            <a:r>
              <a:rPr lang="en-US" dirty="0"/>
              <a:t>, HBR Press</a:t>
            </a:r>
          </a:p>
          <a:p>
            <a:r>
              <a:rPr lang="en-US" i="1" dirty="0"/>
              <a:t>Measuring the Digital World</a:t>
            </a:r>
            <a:r>
              <a:rPr lang="en-US" dirty="0"/>
              <a:t>, Gary Angel</a:t>
            </a:r>
          </a:p>
          <a:p>
            <a:r>
              <a:rPr lang="en-US" i="1" dirty="0"/>
              <a:t>Lean UX</a:t>
            </a:r>
            <a:r>
              <a:rPr lang="en-US" dirty="0"/>
              <a:t>, Gothelf and Seiden</a:t>
            </a:r>
          </a:p>
          <a:p>
            <a:r>
              <a:rPr lang="en-US" i="1" dirty="0"/>
              <a:t>Storytelling with Data</a:t>
            </a:r>
            <a:r>
              <a:rPr lang="en-US" dirty="0"/>
              <a:t>, Cole </a:t>
            </a:r>
            <a:r>
              <a:rPr lang="en-US" dirty="0" err="1"/>
              <a:t>Nussbaumer</a:t>
            </a:r>
            <a:r>
              <a:rPr lang="en-US" dirty="0"/>
              <a:t> </a:t>
            </a:r>
            <a:r>
              <a:rPr lang="en-US" dirty="0" err="1"/>
              <a:t>Knaflic</a:t>
            </a:r>
            <a:endParaRPr lang="en-US" dirty="0"/>
          </a:p>
          <a:p>
            <a:r>
              <a:rPr lang="en-US" dirty="0">
                <a:hlinkClick r:id="rId3"/>
              </a:rPr>
              <a:t>https://digital.gov/communities/</a:t>
            </a:r>
            <a:endParaRPr lang="en-US" dirty="0"/>
          </a:p>
          <a:p>
            <a:r>
              <a:rPr lang="en-US" dirty="0">
                <a:hlinkClick r:id="rId4"/>
              </a:rPr>
              <a:t>https://www.performance.gov/cx/</a:t>
            </a:r>
            <a:endParaRPr lang="en-US" dirty="0"/>
          </a:p>
          <a:p>
            <a:r>
              <a:rPr lang="en-US" dirty="0">
                <a:hlinkClick r:id="rId5"/>
              </a:rPr>
              <a:t>https://www.performance.gov/cx/assets/files/a11-280.pdf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5BB1BF-599F-45F8-A847-8F0144C6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influences</a:t>
            </a:r>
          </a:p>
        </p:txBody>
      </p:sp>
    </p:spTree>
    <p:extLst>
      <p:ext uri="{BB962C8B-B14F-4D97-AF65-F5344CB8AC3E}">
        <p14:creationId xmlns:p14="http://schemas.microsoft.com/office/powerpoint/2010/main" val="341467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0465-CA3F-49E6-AAEC-B18F15997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Dan Wendling, National Library of Medicine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wendlingd@nlm.nih.gov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www.linkedin.com/in/danwendling/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558C-2365-449B-8A81-9DF20E8D7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Adam Korengold, National Library of Medicine (Contractor), SCI Group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akorengold@nih.gov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www.linkedin.com/in/adamkorengold/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8CE93-AC1B-4252-B929-FC40E84E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93472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56A8-84D6-49B7-9192-AE55E044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7114-5960-417C-AA36-9EDDDC8C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Saying "we completed the project" or "we built the website" is no longer enough. The "so what" is becoming ever more important.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Internal and external audiences have ever-shorter attention spans, ever-greater demands on their time, and are swamped with information.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All institutions—including government—have seen trust in them erode and are working to understand what customers need, and how well they are meeting those needs.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We're required to track and analyze customer experience:</a:t>
            </a:r>
          </a:p>
          <a:p>
            <a:pPr lvl="1">
              <a:buClr>
                <a:srgbClr val="262626"/>
              </a:buClr>
            </a:pPr>
            <a:r>
              <a:rPr lang="en-US" sz="1800" dirty="0"/>
              <a:t>OMB Circular A-11, Section 280</a:t>
            </a:r>
          </a:p>
          <a:p>
            <a:pPr lvl="1">
              <a:buClr>
                <a:srgbClr val="262626"/>
              </a:buClr>
            </a:pPr>
            <a:r>
              <a:rPr lang="en-US" sz="1800" dirty="0"/>
              <a:t>IDEA Act</a:t>
            </a:r>
          </a:p>
          <a:p>
            <a:pPr lvl="1">
              <a:buClr>
                <a:srgbClr val="262626"/>
              </a:buClr>
            </a:pPr>
            <a:r>
              <a:rPr lang="en-US" sz="1800" dirty="0"/>
              <a:t>Evidence-Based Policy Making Act</a:t>
            </a:r>
          </a:p>
          <a:p>
            <a:pPr lvl="1">
              <a:buClr>
                <a:srgbClr val="262626"/>
              </a:buClr>
            </a:pPr>
            <a:r>
              <a:rPr lang="en-US" sz="1800" dirty="0"/>
              <a:t>President's Management Agenda and December 13, 2021 Executive Order</a:t>
            </a:r>
          </a:p>
        </p:txBody>
      </p:sp>
    </p:spTree>
    <p:extLst>
      <p:ext uri="{BB962C8B-B14F-4D97-AF65-F5344CB8AC3E}">
        <p14:creationId xmlns:p14="http://schemas.microsoft.com/office/powerpoint/2010/main" val="163094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104741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Can surveys address the new Executive Order, Section 6d?</a:t>
            </a:r>
            <a:br>
              <a:rPr lang="en-US" sz="3600" dirty="0"/>
            </a:br>
            <a:r>
              <a:rPr lang="en-US" sz="2000" dirty="0"/>
              <a:t>(bullets are the exact text)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DFE31-3394-4331-90B7-B2286438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97038"/>
            <a:ext cx="5157787" cy="528637"/>
          </a:xfrm>
        </p:spPr>
        <p:txBody>
          <a:bodyPr/>
          <a:lstStyle/>
          <a:p>
            <a:r>
              <a:rPr lang="en-US" dirty="0"/>
              <a:t>Surveys can directly help with…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225675"/>
            <a:ext cx="5157787" cy="3979863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Feedback from public engagement</a:t>
            </a:r>
          </a:p>
          <a:p>
            <a:r>
              <a:rPr lang="en-US" sz="3400" dirty="0"/>
              <a:t>Human-centered design methodologies such as journey mapping</a:t>
            </a:r>
          </a:p>
          <a:p>
            <a:pPr lvl="1"/>
            <a:r>
              <a:rPr lang="en-US" sz="3300" dirty="0"/>
              <a:t>Examination, from a customer perspective, of how to navigate the agency’s service offerings, apply for a benefit, or comply with a requirement of the agency</a:t>
            </a:r>
          </a:p>
          <a:p>
            <a:pPr lvl="1"/>
            <a:r>
              <a:rPr lang="en-US" sz="3200" dirty="0"/>
              <a:t>Observations of customer interaction with the agency’s website or application processes and tools</a:t>
            </a:r>
            <a:endParaRPr lang="en-US" sz="2900" b="1" dirty="0"/>
          </a:p>
          <a:p>
            <a:endParaRPr lang="en-US" sz="4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6FB98-46B6-4B14-AA71-5651EF797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8212" y="1697038"/>
            <a:ext cx="5183188" cy="528637"/>
          </a:xfrm>
        </p:spPr>
        <p:txBody>
          <a:bodyPr/>
          <a:lstStyle/>
          <a:p>
            <a:r>
              <a:rPr lang="en-US" dirty="0"/>
              <a:t>May answer, Whom should we study?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70C15-6207-4BDB-AE6E-A3C30C16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8212" y="2301875"/>
            <a:ext cx="5183188" cy="3903663"/>
          </a:xfrm>
        </p:spPr>
        <p:txBody>
          <a:bodyPr>
            <a:normAutofit fontScale="62500" lnSpcReduction="20000"/>
          </a:bodyPr>
          <a:lstStyle/>
          <a:p>
            <a:r>
              <a:rPr lang="en-US" sz="3300" dirty="0"/>
              <a:t>Ethnographic research</a:t>
            </a:r>
          </a:p>
          <a:p>
            <a:r>
              <a:rPr lang="en-US" sz="3300" dirty="0"/>
              <a:t>Direct observations</a:t>
            </a:r>
          </a:p>
          <a:p>
            <a:r>
              <a:rPr lang="en-US" sz="3300" dirty="0"/>
              <a:t>Observations of customer support service delivery such as activities at call centers</a:t>
            </a:r>
          </a:p>
          <a:p>
            <a:endParaRPr lang="en-US" sz="3300" dirty="0"/>
          </a:p>
          <a:p>
            <a:pPr marL="0" indent="0">
              <a:buNone/>
            </a:pPr>
            <a:r>
              <a:rPr lang="en-US" sz="4400" dirty="0"/>
              <a:t>Can be combined with other data</a:t>
            </a:r>
          </a:p>
          <a:p>
            <a:r>
              <a:rPr lang="en-US" sz="3600" dirty="0"/>
              <a:t>Operational and administrative data analysis</a:t>
            </a:r>
            <a:endParaRPr lang="en-US" sz="3300" dirty="0"/>
          </a:p>
          <a:p>
            <a:r>
              <a:rPr lang="en-US" sz="3300" dirty="0"/>
              <a:t>Experiential data (including, as appropriate, through randomized controlled trials or other rigorous program evaluation)</a:t>
            </a:r>
          </a:p>
          <a:p>
            <a:pPr marL="0" indent="0">
              <a:buNone/>
            </a:pPr>
            <a:endParaRPr lang="en-US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0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DD19-F3E3-4D38-BE17-9C9599D1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"I don't understand this stuff. I went into public policy because I </a:t>
            </a:r>
            <a:r>
              <a:rPr lang="en-US" sz="2000" b="1" dirty="0">
                <a:solidFill>
                  <a:schemeClr val="accent1"/>
                </a:solidFill>
              </a:rPr>
              <a:t>didn't</a:t>
            </a:r>
            <a:r>
              <a:rPr lang="en-US" sz="2000" b="1" i="1" dirty="0">
                <a:solidFill>
                  <a:schemeClr val="accent1"/>
                </a:solidFill>
              </a:rPr>
              <a:t> want to do math."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"Who gave you permission to get/work with/publish these data?"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"How are you going to use this? Why are you collecting it? How is it going to affect me/my budget/my team/my program?"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"I don't want to give my boss even the slightest inkling that I'm not doing my job effectively."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580A3-5F49-4645-BEB3-81C71891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Pushback</a:t>
            </a:r>
          </a:p>
        </p:txBody>
      </p:sp>
    </p:spTree>
    <p:extLst>
      <p:ext uri="{BB962C8B-B14F-4D97-AF65-F5344CB8AC3E}">
        <p14:creationId xmlns:p14="http://schemas.microsoft.com/office/powerpoint/2010/main" val="736668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A6F3-F5B8-441F-85BE-72AB39B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</a:t>
            </a:r>
            <a:r>
              <a:rPr lang="en-US" dirty="0"/>
              <a:t> things are critical:</a:t>
            </a:r>
          </a:p>
        </p:txBody>
      </p:sp>
      <p:grpSp>
        <p:nvGrpSpPr>
          <p:cNvPr id="9" name="Group 8" descr="Agreement on essentials: Value of measurement: top-down endorsement. What to measure: baseline measures that are non-controversial but bring as many as possible aboard. Agreeing on what to measure prevents further feedback loops and questioning of the premise.">
            <a:extLst>
              <a:ext uri="{FF2B5EF4-FFF2-40B4-BE49-F238E27FC236}">
                <a16:creationId xmlns:a16="http://schemas.microsoft.com/office/drawing/2014/main" id="{CF334C94-44A5-40F7-9739-999E91307A46}"/>
              </a:ext>
            </a:extLst>
          </p:cNvPr>
          <p:cNvGrpSpPr/>
          <p:nvPr/>
        </p:nvGrpSpPr>
        <p:grpSpPr>
          <a:xfrm>
            <a:off x="838200" y="1826156"/>
            <a:ext cx="10515600" cy="2071559"/>
            <a:chOff x="838200" y="1826156"/>
            <a:chExt cx="10515600" cy="207155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D196CC7-2F47-4598-A9D5-FBF4AAE1DC40}"/>
                </a:ext>
              </a:extLst>
            </p:cNvPr>
            <p:cNvSpPr/>
            <p:nvPr/>
          </p:nvSpPr>
          <p:spPr>
            <a:xfrm>
              <a:off x="5044440" y="1826156"/>
              <a:ext cx="6309360" cy="2071559"/>
            </a:xfrm>
            <a:custGeom>
              <a:avLst/>
              <a:gdLst>
                <a:gd name="connsiteX0" fmla="*/ 0 w 6309360"/>
                <a:gd name="connsiteY0" fmla="*/ 258945 h 2071559"/>
                <a:gd name="connsiteX1" fmla="*/ 5273581 w 6309360"/>
                <a:gd name="connsiteY1" fmla="*/ 258945 h 2071559"/>
                <a:gd name="connsiteX2" fmla="*/ 5273581 w 6309360"/>
                <a:gd name="connsiteY2" fmla="*/ 0 h 2071559"/>
                <a:gd name="connsiteX3" fmla="*/ 6309360 w 6309360"/>
                <a:gd name="connsiteY3" fmla="*/ 1035780 h 2071559"/>
                <a:gd name="connsiteX4" fmla="*/ 5273581 w 6309360"/>
                <a:gd name="connsiteY4" fmla="*/ 2071559 h 2071559"/>
                <a:gd name="connsiteX5" fmla="*/ 5273581 w 6309360"/>
                <a:gd name="connsiteY5" fmla="*/ 1812614 h 2071559"/>
                <a:gd name="connsiteX6" fmla="*/ 0 w 6309360"/>
                <a:gd name="connsiteY6" fmla="*/ 1812614 h 2071559"/>
                <a:gd name="connsiteX7" fmla="*/ 0 w 6309360"/>
                <a:gd name="connsiteY7" fmla="*/ 258945 h 207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9360" h="2071559">
                  <a:moveTo>
                    <a:pt x="0" y="258945"/>
                  </a:moveTo>
                  <a:lnTo>
                    <a:pt x="5273581" y="258945"/>
                  </a:lnTo>
                  <a:lnTo>
                    <a:pt x="5273581" y="0"/>
                  </a:lnTo>
                  <a:lnTo>
                    <a:pt x="6309360" y="1035780"/>
                  </a:lnTo>
                  <a:lnTo>
                    <a:pt x="5273581" y="2071559"/>
                  </a:lnTo>
                  <a:lnTo>
                    <a:pt x="5273581" y="1812614"/>
                  </a:lnTo>
                  <a:lnTo>
                    <a:pt x="0" y="1812614"/>
                  </a:lnTo>
                  <a:lnTo>
                    <a:pt x="0" y="25894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271645" rIns="789535" bIns="271645" numCol="1" spcCol="127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Value of measurement: top-down endorsement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What to measure: baseline measures that are non-controversial but bring as many as possible aboard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Agreeing on what to measure prevents further feedback loops and questioning of the premise</a:t>
              </a:r>
            </a:p>
          </p:txBody>
        </p:sp>
        <p:sp>
          <p:nvSpPr>
            <p:cNvPr id="6" name="Freeform: Shape 5" descr="Agreement on essentials: &#10;">
              <a:extLst>
                <a:ext uri="{FF2B5EF4-FFF2-40B4-BE49-F238E27FC236}">
                  <a16:creationId xmlns:a16="http://schemas.microsoft.com/office/drawing/2014/main" id="{9D193276-B5FC-4ED5-8973-0D36B7CAD432}"/>
                </a:ext>
              </a:extLst>
            </p:cNvPr>
            <p:cNvSpPr/>
            <p:nvPr/>
          </p:nvSpPr>
          <p:spPr>
            <a:xfrm>
              <a:off x="838200" y="2142472"/>
              <a:ext cx="4206240" cy="1438926"/>
            </a:xfrm>
            <a:custGeom>
              <a:avLst/>
              <a:gdLst>
                <a:gd name="connsiteX0" fmla="*/ 0 w 4206240"/>
                <a:gd name="connsiteY0" fmla="*/ 239826 h 1438926"/>
                <a:gd name="connsiteX1" fmla="*/ 239826 w 4206240"/>
                <a:gd name="connsiteY1" fmla="*/ 0 h 1438926"/>
                <a:gd name="connsiteX2" fmla="*/ 3966414 w 4206240"/>
                <a:gd name="connsiteY2" fmla="*/ 0 h 1438926"/>
                <a:gd name="connsiteX3" fmla="*/ 4206240 w 4206240"/>
                <a:gd name="connsiteY3" fmla="*/ 239826 h 1438926"/>
                <a:gd name="connsiteX4" fmla="*/ 4206240 w 4206240"/>
                <a:gd name="connsiteY4" fmla="*/ 1199100 h 1438926"/>
                <a:gd name="connsiteX5" fmla="*/ 3966414 w 4206240"/>
                <a:gd name="connsiteY5" fmla="*/ 1438926 h 1438926"/>
                <a:gd name="connsiteX6" fmla="*/ 239826 w 4206240"/>
                <a:gd name="connsiteY6" fmla="*/ 1438926 h 1438926"/>
                <a:gd name="connsiteX7" fmla="*/ 0 w 4206240"/>
                <a:gd name="connsiteY7" fmla="*/ 1199100 h 1438926"/>
                <a:gd name="connsiteX8" fmla="*/ 0 w 4206240"/>
                <a:gd name="connsiteY8" fmla="*/ 239826 h 14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6240" h="1438926">
                  <a:moveTo>
                    <a:pt x="0" y="239826"/>
                  </a:moveTo>
                  <a:cubicBezTo>
                    <a:pt x="0" y="107374"/>
                    <a:pt x="107374" y="0"/>
                    <a:pt x="239826" y="0"/>
                  </a:cubicBezTo>
                  <a:lnTo>
                    <a:pt x="3966414" y="0"/>
                  </a:lnTo>
                  <a:cubicBezTo>
                    <a:pt x="4098866" y="0"/>
                    <a:pt x="4206240" y="107374"/>
                    <a:pt x="4206240" y="239826"/>
                  </a:cubicBezTo>
                  <a:lnTo>
                    <a:pt x="4206240" y="1199100"/>
                  </a:lnTo>
                  <a:cubicBezTo>
                    <a:pt x="4206240" y="1331552"/>
                    <a:pt x="4098866" y="1438926"/>
                    <a:pt x="3966414" y="1438926"/>
                  </a:cubicBezTo>
                  <a:lnTo>
                    <a:pt x="239826" y="1438926"/>
                  </a:lnTo>
                  <a:cubicBezTo>
                    <a:pt x="107374" y="1438926"/>
                    <a:pt x="0" y="1331552"/>
                    <a:pt x="0" y="1199100"/>
                  </a:cubicBezTo>
                  <a:lnTo>
                    <a:pt x="0" y="239826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643" tIns="146443" rIns="222643" bIns="146443" numCol="1" spcCol="1270" anchor="ctr" anchorCtr="0">
              <a:noAutofit/>
            </a:bodyPr>
            <a:lstStyle/>
            <a:p>
              <a:pPr marL="0" lvl="0" indent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Agreement on essentials</a:t>
              </a:r>
            </a:p>
          </p:txBody>
        </p:sp>
      </p:grpSp>
      <p:grpSp>
        <p:nvGrpSpPr>
          <p:cNvPr id="10" name="Group 9" descr="Making part of regular work: Making sure product teams develop comfort with data. Make insight generation and presentation routine.&#10;">
            <a:extLst>
              <a:ext uri="{FF2B5EF4-FFF2-40B4-BE49-F238E27FC236}">
                <a16:creationId xmlns:a16="http://schemas.microsoft.com/office/drawing/2014/main" id="{E4237F6C-1ABD-418B-AFB4-6156BB95BDAE}"/>
              </a:ext>
            </a:extLst>
          </p:cNvPr>
          <p:cNvGrpSpPr/>
          <p:nvPr/>
        </p:nvGrpSpPr>
        <p:grpSpPr>
          <a:xfrm>
            <a:off x="838200" y="4104871"/>
            <a:ext cx="10515600" cy="2071559"/>
            <a:chOff x="838200" y="4104871"/>
            <a:chExt cx="10515600" cy="20715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40B410-6CC3-4365-9D9C-9F745E67A0B4}"/>
                </a:ext>
              </a:extLst>
            </p:cNvPr>
            <p:cNvSpPr/>
            <p:nvPr/>
          </p:nvSpPr>
          <p:spPr>
            <a:xfrm>
              <a:off x="5044440" y="4104871"/>
              <a:ext cx="6309360" cy="2071559"/>
            </a:xfrm>
            <a:custGeom>
              <a:avLst/>
              <a:gdLst>
                <a:gd name="connsiteX0" fmla="*/ 0 w 6309360"/>
                <a:gd name="connsiteY0" fmla="*/ 258945 h 2071559"/>
                <a:gd name="connsiteX1" fmla="*/ 5273581 w 6309360"/>
                <a:gd name="connsiteY1" fmla="*/ 258945 h 2071559"/>
                <a:gd name="connsiteX2" fmla="*/ 5273581 w 6309360"/>
                <a:gd name="connsiteY2" fmla="*/ 0 h 2071559"/>
                <a:gd name="connsiteX3" fmla="*/ 6309360 w 6309360"/>
                <a:gd name="connsiteY3" fmla="*/ 1035780 h 2071559"/>
                <a:gd name="connsiteX4" fmla="*/ 5273581 w 6309360"/>
                <a:gd name="connsiteY4" fmla="*/ 2071559 h 2071559"/>
                <a:gd name="connsiteX5" fmla="*/ 5273581 w 6309360"/>
                <a:gd name="connsiteY5" fmla="*/ 1812614 h 2071559"/>
                <a:gd name="connsiteX6" fmla="*/ 0 w 6309360"/>
                <a:gd name="connsiteY6" fmla="*/ 1812614 h 2071559"/>
                <a:gd name="connsiteX7" fmla="*/ 0 w 6309360"/>
                <a:gd name="connsiteY7" fmla="*/ 258945 h 207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9360" h="2071559">
                  <a:moveTo>
                    <a:pt x="0" y="258945"/>
                  </a:moveTo>
                  <a:lnTo>
                    <a:pt x="5273581" y="258945"/>
                  </a:lnTo>
                  <a:lnTo>
                    <a:pt x="5273581" y="0"/>
                  </a:lnTo>
                  <a:lnTo>
                    <a:pt x="6309360" y="1035780"/>
                  </a:lnTo>
                  <a:lnTo>
                    <a:pt x="5273581" y="2071559"/>
                  </a:lnTo>
                  <a:lnTo>
                    <a:pt x="5273581" y="1812614"/>
                  </a:lnTo>
                  <a:lnTo>
                    <a:pt x="0" y="1812614"/>
                  </a:lnTo>
                  <a:lnTo>
                    <a:pt x="0" y="25894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271645" rIns="789535" bIns="271645" numCol="1" spcCol="127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Making sure product teams develop comfort with data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Make insight generation and presentation routine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93FC857-5E66-4B6A-A4CE-0709068CD977}"/>
                </a:ext>
              </a:extLst>
            </p:cNvPr>
            <p:cNvSpPr/>
            <p:nvPr/>
          </p:nvSpPr>
          <p:spPr>
            <a:xfrm>
              <a:off x="838200" y="4337704"/>
              <a:ext cx="4206240" cy="1605893"/>
            </a:xfrm>
            <a:custGeom>
              <a:avLst/>
              <a:gdLst>
                <a:gd name="connsiteX0" fmla="*/ 0 w 4206240"/>
                <a:gd name="connsiteY0" fmla="*/ 267654 h 1605893"/>
                <a:gd name="connsiteX1" fmla="*/ 267654 w 4206240"/>
                <a:gd name="connsiteY1" fmla="*/ 0 h 1605893"/>
                <a:gd name="connsiteX2" fmla="*/ 3938586 w 4206240"/>
                <a:gd name="connsiteY2" fmla="*/ 0 h 1605893"/>
                <a:gd name="connsiteX3" fmla="*/ 4206240 w 4206240"/>
                <a:gd name="connsiteY3" fmla="*/ 267654 h 1605893"/>
                <a:gd name="connsiteX4" fmla="*/ 4206240 w 4206240"/>
                <a:gd name="connsiteY4" fmla="*/ 1338239 h 1605893"/>
                <a:gd name="connsiteX5" fmla="*/ 3938586 w 4206240"/>
                <a:gd name="connsiteY5" fmla="*/ 1605893 h 1605893"/>
                <a:gd name="connsiteX6" fmla="*/ 267654 w 4206240"/>
                <a:gd name="connsiteY6" fmla="*/ 1605893 h 1605893"/>
                <a:gd name="connsiteX7" fmla="*/ 0 w 4206240"/>
                <a:gd name="connsiteY7" fmla="*/ 1338239 h 1605893"/>
                <a:gd name="connsiteX8" fmla="*/ 0 w 4206240"/>
                <a:gd name="connsiteY8" fmla="*/ 267654 h 160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6240" h="1605893">
                  <a:moveTo>
                    <a:pt x="0" y="267654"/>
                  </a:moveTo>
                  <a:cubicBezTo>
                    <a:pt x="0" y="119833"/>
                    <a:pt x="119833" y="0"/>
                    <a:pt x="267654" y="0"/>
                  </a:cubicBezTo>
                  <a:lnTo>
                    <a:pt x="3938586" y="0"/>
                  </a:lnTo>
                  <a:cubicBezTo>
                    <a:pt x="4086407" y="0"/>
                    <a:pt x="4206240" y="119833"/>
                    <a:pt x="4206240" y="267654"/>
                  </a:cubicBezTo>
                  <a:lnTo>
                    <a:pt x="4206240" y="1338239"/>
                  </a:lnTo>
                  <a:cubicBezTo>
                    <a:pt x="4206240" y="1486060"/>
                    <a:pt x="4086407" y="1605893"/>
                    <a:pt x="3938586" y="1605893"/>
                  </a:cubicBezTo>
                  <a:lnTo>
                    <a:pt x="267654" y="1605893"/>
                  </a:lnTo>
                  <a:cubicBezTo>
                    <a:pt x="119833" y="1605893"/>
                    <a:pt x="0" y="1486060"/>
                    <a:pt x="0" y="1338239"/>
                  </a:cubicBezTo>
                  <a:lnTo>
                    <a:pt x="0" y="267654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793" tIns="154593" rIns="230793" bIns="154593" numCol="1" spcCol="1270" anchor="ctr" anchorCtr="0">
              <a:noAutofit/>
            </a:bodyPr>
            <a:lstStyle/>
            <a:p>
              <a:pPr marL="0" lvl="0" indent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Making part of regular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31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89F6-DD0B-4A3E-A65D-9A226CDC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Project Management to Product Ownership</a:t>
            </a:r>
          </a:p>
        </p:txBody>
      </p:sp>
      <p:grpSp>
        <p:nvGrpSpPr>
          <p:cNvPr id="19" name="Group 18" descr="Project management mentality: Done at the behest of leadership-the project is done when it's done. Development tasks are &quot;thrown over the wall&quot; to developers. &quot;Success&quot; means project is on time and under budget.">
            <a:extLst>
              <a:ext uri="{FF2B5EF4-FFF2-40B4-BE49-F238E27FC236}">
                <a16:creationId xmlns:a16="http://schemas.microsoft.com/office/drawing/2014/main" id="{8F8913CB-D3D1-46DF-8A16-EADFD13AC8DC}"/>
              </a:ext>
            </a:extLst>
          </p:cNvPr>
          <p:cNvGrpSpPr/>
          <p:nvPr/>
        </p:nvGrpSpPr>
        <p:grpSpPr>
          <a:xfrm>
            <a:off x="2541723" y="1825855"/>
            <a:ext cx="3321753" cy="4193714"/>
            <a:chOff x="2541723" y="1825855"/>
            <a:chExt cx="3321753" cy="419371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A084DA-B728-48BE-AF39-B11818868143}"/>
                </a:ext>
              </a:extLst>
            </p:cNvPr>
            <p:cNvSpPr/>
            <p:nvPr/>
          </p:nvSpPr>
          <p:spPr>
            <a:xfrm>
              <a:off x="2541723" y="1825855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073" tIns="56073" rIns="56073" bIns="56073" numCol="1" spcCol="1270" anchor="ctr" anchorCtr="0">
              <a:noAutofit/>
            </a:bodyPr>
            <a:lstStyle/>
            <a:p>
              <a:pPr marL="0" lvl="0" indent="0" algn="ctr" defTabSz="1111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Project Management Mentality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BBA3D54-C27B-4E2D-8384-C67726B23251}"/>
                </a:ext>
              </a:extLst>
            </p:cNvPr>
            <p:cNvSpPr/>
            <p:nvPr/>
          </p:nvSpPr>
          <p:spPr>
            <a:xfrm rot="5400000">
              <a:off x="4129936" y="2728957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3C2FE4-B311-45EA-A690-2C76A27875FF}"/>
                </a:ext>
              </a:extLst>
            </p:cNvPr>
            <p:cNvSpPr/>
            <p:nvPr/>
          </p:nvSpPr>
          <p:spPr>
            <a:xfrm>
              <a:off x="2541723" y="2946947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Done at the behest of leadership-the project is done when it's done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52E703-73E2-4FA9-B1D8-AADCFA4BA259}"/>
                </a:ext>
              </a:extLst>
            </p:cNvPr>
            <p:cNvSpPr/>
            <p:nvPr/>
          </p:nvSpPr>
          <p:spPr>
            <a:xfrm rot="5400000">
              <a:off x="4129936" y="3850049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F0BA34-8BFF-40FD-AB6B-23C4A34A4C33}"/>
                </a:ext>
              </a:extLst>
            </p:cNvPr>
            <p:cNvSpPr/>
            <p:nvPr/>
          </p:nvSpPr>
          <p:spPr>
            <a:xfrm>
              <a:off x="2541723" y="4068039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Development tasks are thrown “over the wall” to developers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7130009-1AF0-42EB-B69D-9BCC97E0BE77}"/>
                </a:ext>
              </a:extLst>
            </p:cNvPr>
            <p:cNvSpPr/>
            <p:nvPr/>
          </p:nvSpPr>
          <p:spPr>
            <a:xfrm rot="5400000">
              <a:off x="4129936" y="4971141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DC44C9-2FA2-447A-ADE4-8C3D4EFA7893}"/>
                </a:ext>
              </a:extLst>
            </p:cNvPr>
            <p:cNvSpPr/>
            <p:nvPr/>
          </p:nvSpPr>
          <p:spPr>
            <a:xfrm>
              <a:off x="2541723" y="5189131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"Success" means project is on time and under budget</a:t>
              </a:r>
            </a:p>
          </p:txBody>
        </p:sp>
      </p:grpSp>
      <p:grpSp>
        <p:nvGrpSpPr>
          <p:cNvPr id="20" name="Group 19" descr="Product ownership mentality: Continuous improvement-project is never &quot;done&quot;. Developers and product owners work together to continuously identify customer needs. Measures of success are defined and tracked by product owners. ">
            <a:extLst>
              <a:ext uri="{FF2B5EF4-FFF2-40B4-BE49-F238E27FC236}">
                <a16:creationId xmlns:a16="http://schemas.microsoft.com/office/drawing/2014/main" id="{501627D4-A008-41C7-BFF8-EB6D7A427C19}"/>
              </a:ext>
            </a:extLst>
          </p:cNvPr>
          <p:cNvGrpSpPr/>
          <p:nvPr/>
        </p:nvGrpSpPr>
        <p:grpSpPr>
          <a:xfrm>
            <a:off x="6328522" y="1825855"/>
            <a:ext cx="3321753" cy="4193714"/>
            <a:chOff x="6328522" y="1825855"/>
            <a:chExt cx="3321753" cy="419371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11C0ED-0254-4414-A9F7-1F2BA76811E7}"/>
                </a:ext>
              </a:extLst>
            </p:cNvPr>
            <p:cNvSpPr/>
            <p:nvPr/>
          </p:nvSpPr>
          <p:spPr>
            <a:xfrm>
              <a:off x="6328522" y="1825855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073" tIns="56073" rIns="56073" bIns="56073" numCol="1" spcCol="1270" anchor="ctr" anchorCtr="0">
              <a:noAutofit/>
            </a:bodyPr>
            <a:lstStyle/>
            <a:p>
              <a:pPr marL="0" lvl="0" indent="0" algn="ctr" defTabSz="1111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Product Ownership Mentality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552A5AF-2378-406F-9848-D8E38EC80B24}"/>
                </a:ext>
              </a:extLst>
            </p:cNvPr>
            <p:cNvSpPr/>
            <p:nvPr/>
          </p:nvSpPr>
          <p:spPr>
            <a:xfrm rot="5400000">
              <a:off x="7916736" y="2728957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7049AB-FA2D-4382-B2A1-C5241D65268C}"/>
                </a:ext>
              </a:extLst>
            </p:cNvPr>
            <p:cNvSpPr/>
            <p:nvPr/>
          </p:nvSpPr>
          <p:spPr>
            <a:xfrm>
              <a:off x="6328522" y="2946947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Continuous improvement-project is never "done"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08EC9A0-73BE-424F-9D03-10BBEF478646}"/>
                </a:ext>
              </a:extLst>
            </p:cNvPr>
            <p:cNvSpPr/>
            <p:nvPr/>
          </p:nvSpPr>
          <p:spPr>
            <a:xfrm rot="5400000">
              <a:off x="7916736" y="3850049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05A598-4CA2-4CA6-B520-30EA5617D006}"/>
                </a:ext>
              </a:extLst>
            </p:cNvPr>
            <p:cNvSpPr/>
            <p:nvPr/>
          </p:nvSpPr>
          <p:spPr>
            <a:xfrm>
              <a:off x="6328522" y="4068039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Developers and product owners work together to continuously identify customer needs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E0CE394-0BFB-4199-ABA5-2904915A26E7}"/>
                </a:ext>
              </a:extLst>
            </p:cNvPr>
            <p:cNvSpPr/>
            <p:nvPr/>
          </p:nvSpPr>
          <p:spPr>
            <a:xfrm rot="5400000">
              <a:off x="7916736" y="4971141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553ADE-3A45-4AAE-83B7-CBEE089076E9}"/>
                </a:ext>
              </a:extLst>
            </p:cNvPr>
            <p:cNvSpPr/>
            <p:nvPr/>
          </p:nvSpPr>
          <p:spPr>
            <a:xfrm>
              <a:off x="6328522" y="5189131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Measures of success are defined and tracked by product owners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6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CA43-1592-4E24-A876-37C70B5A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394" y="10160"/>
            <a:ext cx="8061602" cy="1499738"/>
          </a:xfrm>
        </p:spPr>
        <p:txBody>
          <a:bodyPr anchor="ctr">
            <a:normAutofit/>
          </a:bodyPr>
          <a:lstStyle/>
          <a:p>
            <a:r>
              <a:rPr lang="en-US" dirty="0"/>
              <a:t>When Visualizing Data, Show, Don't Tell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F7A64C8-79D2-4088-A553-1EA7E7BF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1509898"/>
            <a:ext cx="3103514" cy="4494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Charles Joseph Minard's chart of Napoleon's march to Moscow is one of the classic examples of how to show a great deal of data in one chart.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Plots six dimensions (time, force strength, temperature, direction, and location on a two-dimensional surface).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graphics are simpler-but idea of including what the audience needs to explore is timeless.</a:t>
            </a:r>
          </a:p>
        </p:txBody>
      </p:sp>
      <p:pic>
        <p:nvPicPr>
          <p:cNvPr id="5" name="Picture 5" descr="Minard diagram of Napoleon's march">
            <a:extLst>
              <a:ext uri="{FF2B5EF4-FFF2-40B4-BE49-F238E27FC236}">
                <a16:creationId xmlns:a16="http://schemas.microsoft.com/office/drawing/2014/main" id="{A1E1E0E2-F5E1-4756-A335-6E9C86DCF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34" y="1361059"/>
            <a:ext cx="8071762" cy="39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9E55E-91BE-4302-A51F-8F11F60C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85" y="365125"/>
            <a:ext cx="10867303" cy="930275"/>
          </a:xfrm>
        </p:spPr>
        <p:txBody>
          <a:bodyPr/>
          <a:lstStyle/>
          <a:p>
            <a:r>
              <a:rPr lang="en-US" dirty="0"/>
              <a:t>Just </a:t>
            </a:r>
            <a:r>
              <a:rPr lang="en-US" dirty="0" err="1"/>
              <a:t>sayin</a:t>
            </a:r>
            <a:r>
              <a:rPr lang="en-US" dirty="0"/>
              <a:t>’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5D4D0-569A-40B4-A58A-F19ECE80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85" y="1066800"/>
            <a:ext cx="5157787" cy="823912"/>
          </a:xfrm>
        </p:spPr>
        <p:txBody>
          <a:bodyPr/>
          <a:lstStyle/>
          <a:p>
            <a:r>
              <a:rPr lang="en-US" dirty="0"/>
              <a:t>Minard, 1834</a:t>
            </a:r>
          </a:p>
        </p:txBody>
      </p:sp>
      <p:pic>
        <p:nvPicPr>
          <p:cNvPr id="9" name="Picture 5" descr="Minard diagram of Napoleon's march">
            <a:extLst>
              <a:ext uri="{FF2B5EF4-FFF2-40B4-BE49-F238E27FC236}">
                <a16:creationId xmlns:a16="http://schemas.microsoft.com/office/drawing/2014/main" id="{10C1C9EA-9F9D-493C-8B17-E9035D32E8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8096" y="1824038"/>
            <a:ext cx="6082001" cy="292263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1503AF-029F-4FB6-AA75-424B48E8E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9400" y="1066800"/>
            <a:ext cx="5183188" cy="823912"/>
          </a:xfrm>
        </p:spPr>
        <p:txBody>
          <a:bodyPr/>
          <a:lstStyle/>
          <a:p>
            <a:r>
              <a:rPr lang="en-US" dirty="0"/>
              <a:t>Google Analytics 4, 2022</a:t>
            </a:r>
          </a:p>
        </p:txBody>
      </p:sp>
      <p:pic>
        <p:nvPicPr>
          <p:cNvPr id="11" name="Content Placeholder 10" descr="Google Analytics 4 path explorer">
            <a:extLst>
              <a:ext uri="{FF2B5EF4-FFF2-40B4-BE49-F238E27FC236}">
                <a16:creationId xmlns:a16="http://schemas.microsoft.com/office/drawing/2014/main" id="{96A182A3-52BF-4768-9312-110DDEA55C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86263" y="1890711"/>
            <a:ext cx="4669125" cy="4118772"/>
          </a:xfrm>
        </p:spPr>
      </p:pic>
    </p:spTree>
    <p:extLst>
      <p:ext uri="{BB962C8B-B14F-4D97-AF65-F5344CB8AC3E}">
        <p14:creationId xmlns:p14="http://schemas.microsoft.com/office/powerpoint/2010/main" val="275879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H NLM White wide.potx" id="{75A6CFD1-C243-4243-AEDC-DD99682156A9}" vid="{5B682493-D44A-4463-ABC3-895D05FECC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B Choice NLM PowerPoint Master Templates 2020.pptx" id="{8F98E62D-FB88-4CB2-B7AF-F367A0726100}" vid="{B58B1176-2873-489A-A5BF-59D66D7531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NLM White wide</Template>
  <TotalTime>2010</TotalTime>
  <Words>1228</Words>
  <Application>Microsoft Office PowerPoint</Application>
  <PresentationFormat>Widescreen</PresentationFormat>
  <Paragraphs>162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1_Office Theme</vt:lpstr>
      <vt:lpstr>Overcoming Your Fear of Data</vt:lpstr>
      <vt:lpstr>Presentation Purpose</vt:lpstr>
      <vt:lpstr>Why Analytics?</vt:lpstr>
      <vt:lpstr>Can surveys address the new Executive Order, Section 6d? (bullets are the exact text)</vt:lpstr>
      <vt:lpstr>Common Pushback</vt:lpstr>
      <vt:lpstr>These things are critical:</vt:lpstr>
      <vt:lpstr>From Project Management to Product Ownership</vt:lpstr>
      <vt:lpstr>When Visualizing Data, Show, Don't Tell</vt:lpstr>
      <vt:lpstr>Just sayin’</vt:lpstr>
      <vt:lpstr>Focus on the big picture</vt:lpstr>
      <vt:lpstr>Two information displays might help…</vt:lpstr>
      <vt:lpstr>Customer listening post – Who-What For reading feedback as it comes in</vt:lpstr>
      <vt:lpstr>Overview First (default view)</vt:lpstr>
      <vt:lpstr>What frustrates our health professionals?</vt:lpstr>
      <vt:lpstr>Details on Demand: View additional information</vt:lpstr>
      <vt:lpstr>How can we help daily users who are boosters?</vt:lpstr>
      <vt:lpstr>For the analyst: Run quick Health Checks Rapid sense-making</vt:lpstr>
      <vt:lpstr>CX Health Check for analysts (Platform-agnostic instant report)</vt:lpstr>
      <vt:lpstr>Other CX skills</vt:lpstr>
      <vt:lpstr>Personas: Whom Do We Serve?</vt:lpstr>
      <vt:lpstr>Journeys: What Are Our Customers Doing?</vt:lpstr>
      <vt:lpstr>Strategic Assessment</vt:lpstr>
      <vt:lpstr>Core influences</vt:lpstr>
      <vt:lpstr>Questions and Discussion</vt:lpstr>
    </vt:vector>
  </TitlesOfParts>
  <Company>National Library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Your Fear of Data</dc:title>
  <dc:creator>Wendling, Dan (NIH/NLM) [E]</dc:creator>
  <cp:lastModifiedBy>Korengold, Adam (NIH/NLM) [C]</cp:lastModifiedBy>
  <cp:revision>20</cp:revision>
  <dcterms:created xsi:type="dcterms:W3CDTF">2021-12-23T14:30:21Z</dcterms:created>
  <dcterms:modified xsi:type="dcterms:W3CDTF">2022-01-10T17:00:08Z</dcterms:modified>
</cp:coreProperties>
</file>