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2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37" r:id="rId7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75"/>
      <p:bold r:id="rId76"/>
      <p:italic r:id="rId77"/>
      <p:boldItalic r:id="rId78"/>
    </p:embeddedFont>
    <p:embeddedFont>
      <p:font typeface="IBM Plex Mono Medium" panose="020B0609050203000203" pitchFamily="49" charset="0"/>
      <p:regular r:id="rId79"/>
      <p:bold r:id="rId80"/>
      <p:italic r:id="rId81"/>
      <p:boldItalic r:id="rId82"/>
    </p:embeddedFont>
    <p:embeddedFont>
      <p:font typeface="Public Sans" panose="020B0604020202020204" charset="0"/>
      <p:regular r:id="rId83"/>
      <p:bold r:id="rId84"/>
      <p:italic r:id="rId85"/>
      <p:boldItalic r:id="rId86"/>
    </p:embeddedFont>
    <p:embeddedFont>
      <p:font typeface="Public Sans ExtraBold" panose="020B0604020202020204" charset="0"/>
      <p:bold r:id="rId87"/>
      <p:italic r:id="rId88"/>
      <p:boldItalic r:id="rId89"/>
    </p:embeddedFont>
    <p:embeddedFont>
      <p:font typeface="Public Sans ExtraLight" panose="020B0604020202020204" charset="0"/>
      <p:regular r:id="rId90"/>
      <p:bold r:id="rId91"/>
      <p:italic r:id="rId92"/>
      <p:boldItalic r:id="rId93"/>
    </p:embeddedFont>
    <p:embeddedFont>
      <p:font typeface="Public Sans Light" panose="020B0604020202020204" charset="0"/>
      <p:regular r:id="rId94"/>
      <p:bold r:id="rId95"/>
      <p:italic r:id="rId96"/>
      <p:boldItalic r:id="rId97"/>
    </p:embeddedFont>
    <p:embeddedFont>
      <p:font typeface="Public Sans Medium" panose="020B0604020202020204" charset="0"/>
      <p:regular r:id="rId98"/>
      <p:bold r:id="rId99"/>
      <p:italic r:id="rId100"/>
      <p:boldItalic r:id="rId101"/>
    </p:embeddedFont>
    <p:embeddedFont>
      <p:font typeface="Public Sans Thin" panose="020B0604020202020204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74"/>
  </p:normalViewPr>
  <p:slideViewPr>
    <p:cSldViewPr snapToGrid="0">
      <p:cViewPr varScale="1">
        <p:scale>
          <a:sx n="65" d="100"/>
          <a:sy n="65" d="100"/>
        </p:scale>
        <p:origin x="7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schemas.openxmlformats.org/officeDocument/2006/relationships/font" Target="fonts/font28.fnt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9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91" Type="http://schemas.openxmlformats.org/officeDocument/2006/relationships/font" Target="fonts/font17.fntdata"/><Relationship Id="rId96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font" Target="fonts/font25.fntdata"/><Relationship Id="rId101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97" Type="http://schemas.openxmlformats.org/officeDocument/2006/relationships/font" Target="fonts/font23.fntdata"/><Relationship Id="rId104" Type="http://schemas.openxmlformats.org/officeDocument/2006/relationships/font" Target="fonts/font3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Relationship Id="rId100" Type="http://schemas.openxmlformats.org/officeDocument/2006/relationships/font" Target="fonts/font26.fntdata"/><Relationship Id="rId105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9.fntdata"/><Relationship Id="rId98" Type="http://schemas.openxmlformats.org/officeDocument/2006/relationships/font" Target="fonts/font2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font" Target="fonts/font9.fntdata"/><Relationship Id="rId8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ee85b3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ee85b3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628501c1a_1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628501c1a_1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2ee85b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2ee85b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628501c1a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628501c1a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2ee85b3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2ee85b3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1e3971a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1e3971a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1e3971a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1e3971a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70f9a1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70f9a1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1e3971a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1e3971a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2ee85b3d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2ee85b3d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2ee85b3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2ee85b3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1e3971af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1e3971af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1e3971a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1e3971af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1e3971a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1e3971a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1e3971a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1e3971af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1e3971a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1e3971a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1e3971a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1e3971af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1e3971a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1e3971a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2ee85b3d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2ee85b3d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1e3971a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1e3971af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1e3971a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1e3971a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470f9a1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470f9a1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470f9a1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470f9a1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470f9a1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470f9a1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470f9a1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470f9a14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470f9a14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1470f9a14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470f9a14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470f9a14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470f9a14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470f9a14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470f9a1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470f9a1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470f9a1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470f9a1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8c9ccee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8c9ccee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470f9a1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470f9a1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32ee85b3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32ee85b3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32ee85b3d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32ee85b3d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2ee85b3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2ee85b3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1470f9a14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1470f9a14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2ee85b3d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32ee85b3d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32ee85b3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32ee85b3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32ee85b3d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32ee85b3d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32ee85b3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32ee85b3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32ee85b3d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32ee85b3d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0d721cf2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0d721cf2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2ee85b3d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2ee85b3d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470f9a14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470f9a14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470f9a1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470f9a1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1470f9a1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1470f9a1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1470f9a14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1470f9a14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32ee85b3d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32ee85b3d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32ee85b3d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32ee85b3d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2ee85b3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32ee85b3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32ee85b3d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32ee85b3d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470f9a14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470f9a14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a2d2249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2a2d2249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1470f9a14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1470f9a14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1470f9a14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1470f9a14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470f9a14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1470f9a14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470f9a14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1470f9a14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470f9a1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1470f9a1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1470f9a1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1470f9a1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1470f9a14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1470f9a14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470f9a1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470f9a1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1470f9a14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1470f9a14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2ee85b3d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2ee85b3d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0d721c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0d721c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1e3971af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01e3971af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35059b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35059b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2ee85b3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2ee85b3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event/2018/04/11/a-deep-dive-into-top-tasks-with-gerry-mcgovern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igital.gov/2014/07/02/using-top-tasks-to-be-top-notch-federal-reserve-board-usability-case-study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2023</a:t>
            </a:r>
            <a:endParaRPr dirty="0"/>
          </a:p>
        </p:txBody>
      </p:sp>
      <p:pic>
        <p:nvPicPr>
          <p:cNvPr id="139" name="Google Shape;139;p26" title="The USWDS logo in classic color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" r="169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identify the tasks that our audience values?</a:t>
            </a:r>
            <a:endParaRPr/>
          </a:p>
        </p:txBody>
      </p:sp>
      <p:pic>
        <p:nvPicPr>
          <p:cNvPr id="207" name="Google Shape;207;p35" title="A rectangular grid of 72 white dots of different sizes. Most are smaller, but some are larger. The large dots are gol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are Top Tasks?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things that matter most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to a majority of your 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Imagine booking a flight online…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Ten or fewer tasks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matters most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Gerry McGovern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668400" y="983125"/>
            <a:ext cx="7807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Tasks can help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1872900"/>
            <a:ext cx="85206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Prioritize features and content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Design more effective information architecture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Implement meaningful metrics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8" name="Google Shape;25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18924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4725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07814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6581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Long list </a:t>
            </a:r>
            <a:r>
              <a:rPr lang="en">
                <a:solidFill>
                  <a:schemeClr val="lt1"/>
                </a:solidFill>
              </a:rPr>
              <a:t>→</a:t>
            </a:r>
            <a:r>
              <a:rPr lang="en">
                <a:solidFill>
                  <a:schemeClr val="dk2"/>
                </a:solidFill>
              </a:rPr>
              <a:t> Short list </a:t>
            </a:r>
            <a:r>
              <a:rPr lang="en">
                <a:solidFill>
                  <a:schemeClr val="lt1"/>
                </a:solidFill>
              </a:rPr>
              <a:t>→</a:t>
            </a:r>
            <a:r>
              <a:rPr lang="en">
                <a:solidFill>
                  <a:schemeClr val="dk2"/>
                </a:solidFill>
              </a:rPr>
              <a:t> Survey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151" name="Google Shape;151;p27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68400" y="525925"/>
            <a:ext cx="7807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the long list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311700" y="1415699"/>
            <a:ext cx="8520600" cy="3201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Analytics &amp; search queries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Customer feedback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Stakeholder interviews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Past UX research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Other design systems 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75" name="Google Shape;275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14352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0153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262094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200990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382366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7100" y="4402815"/>
            <a:ext cx="74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Goldilocks consideration: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Not too broad, not too specific.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Just right.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6" name="Google Shape;28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Track tasks in a spreadsheet.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of our spreadsheet</a:t>
            </a:r>
            <a:endParaRPr dirty="0"/>
          </a:p>
        </p:txBody>
      </p:sp>
      <p:sp>
        <p:nvSpPr>
          <p:cNvPr id="297" name="Google Shape;297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4563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8" title="Screenshot of a sample spreadsheet with the columns Task, Category, and Sourc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75" y="1168200"/>
            <a:ext cx="7089649" cy="22268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Consolidate tasks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and ensure the same “level”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of information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Trimming down to a short list should be a collaborative process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312" name="Google Shape;31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trimming and consolidation</a:t>
            </a:r>
            <a:endParaRPr dirty="0"/>
          </a:p>
        </p:txBody>
      </p:sp>
      <p:sp>
        <p:nvSpPr>
          <p:cNvPr id="319" name="Google Shape;31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4563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51" title="Screenshot of a whiteboard exercise showing two groups: Tokens and Updates, as well as card with tasks associated with those topics."/>
          <p:cNvPicPr preferRelativeResize="0"/>
          <p:nvPr/>
        </p:nvPicPr>
        <p:blipFill rotWithShape="1">
          <a:blip r:embed="rId3">
            <a:alphaModFix/>
          </a:blip>
          <a:srcRect b="11606"/>
          <a:stretch/>
        </p:blipFill>
        <p:spPr>
          <a:xfrm>
            <a:off x="1890475" y="176450"/>
            <a:ext cx="5363052" cy="421039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Task wording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Avoid verbs.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Keep tasks short and scannable.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6" name="Google Shape;32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>
            <a:spLocks noGrp="1"/>
          </p:cNvSpPr>
          <p:nvPr>
            <p:ph type="title"/>
          </p:nvPr>
        </p:nvSpPr>
        <p:spPr>
          <a:xfrm>
            <a:off x="-18690" y="1415700"/>
            <a:ext cx="85206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Role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Experience using USWDS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Proficiency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Usage frequency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Public Sans"/>
              <a:buChar char="●"/>
            </a:pPr>
            <a:r>
              <a:rPr lang="en" sz="27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The 63 tasks</a:t>
            </a:r>
            <a:endParaRPr sz="27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2" name="Google Shape;33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body" idx="1"/>
          </p:nvPr>
        </p:nvSpPr>
        <p:spPr>
          <a:xfrm>
            <a:off x="204725" y="525925"/>
            <a:ext cx="8734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built a simple Touchpoints survey</a:t>
            </a:r>
            <a:endParaRPr/>
          </a:p>
        </p:txBody>
      </p:sp>
      <p:cxnSp>
        <p:nvCxnSpPr>
          <p:cNvPr id="334" name="Google Shape;334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143530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201532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262095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3201000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382367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699" y="4402825"/>
            <a:ext cx="80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body" idx="1"/>
          </p:nvPr>
        </p:nvSpPr>
        <p:spPr>
          <a:xfrm>
            <a:off x="400901" y="487349"/>
            <a:ext cx="80322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387900" y="1241713"/>
            <a:ext cx="8520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Below is a list of tasks you could do on a design system website. Choose up to five of the tasks that are most important to you. </a:t>
            </a:r>
            <a:endParaRPr sz="3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Please trust your first instincts and do not spend more than a few minutes on this exercise.</a:t>
            </a:r>
            <a:endParaRPr sz="3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" name="Google Shape;34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Tasks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161" name="Google Shape;161;p28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tasks</a:t>
            </a:r>
            <a:endParaRPr sz="3600"/>
          </a:p>
        </p:txBody>
      </p:sp>
      <p:sp>
        <p:nvSpPr>
          <p:cNvPr id="351" name="Google Shape;351;p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2600" y="0"/>
            <a:ext cx="56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3" name="Google Shape;353;p55" title="A long checklist of task items too small to read"/>
          <p:cNvPicPr preferRelativeResize="0"/>
          <p:nvPr/>
        </p:nvPicPr>
        <p:blipFill rotWithShape="1">
          <a:blip r:embed="rId3">
            <a:alphaModFix/>
          </a:blip>
          <a:srcRect r="11229"/>
          <a:stretch/>
        </p:blipFill>
        <p:spPr>
          <a:xfrm>
            <a:off x="3888250" y="152400"/>
            <a:ext cx="201769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 title="A long checklist of task items too small to re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267" y="152400"/>
            <a:ext cx="201770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30</a:t>
            </a:fld>
            <a:endParaRPr sz="13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Users will scan and choose the most important tasks </a:t>
            </a:r>
            <a:r>
              <a:rPr lang="en">
                <a:solidFill>
                  <a:schemeClr val="accent1"/>
                </a:solidFill>
              </a:rPr>
              <a:t>on instinct.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1" name="Google Shape;36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a communications plan.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Pilot the survey before launch.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84500" y="1428125"/>
            <a:ext cx="2175000" cy="21750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3851801" y="1801502"/>
            <a:ext cx="1440397" cy="1428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PRA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34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Actually, fast-track PRA approval is really quick!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35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A lot of qualitative UX research qualifies for the fast-track process</a:t>
            </a:r>
            <a:endParaRPr sz="3800" i="1">
              <a:solidFill>
                <a:schemeClr val="dk2"/>
              </a:solidFill>
            </a:endParaRPr>
          </a:p>
        </p:txBody>
      </p:sp>
      <p:sp>
        <p:nvSpPr>
          <p:cNvPr id="392" name="Google Shape;39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More PRA resources</a:t>
            </a:r>
            <a:endParaRPr sz="3800" i="1">
              <a:solidFill>
                <a:schemeClr val="dk2"/>
              </a:solidFill>
            </a:endParaRPr>
          </a:p>
        </p:txBody>
      </p:sp>
      <p:sp>
        <p:nvSpPr>
          <p:cNvPr id="398" name="Google Shape;39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PRA approval took a few days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4" name="Google Shape;40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survey was open for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three weeks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0" name="Google Shape;41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2.14.0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Long-term archive of v2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40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Valid responses</a:t>
            </a:r>
            <a:endParaRPr sz="3200"/>
          </a:p>
        </p:txBody>
      </p:sp>
      <p:sp>
        <p:nvSpPr>
          <p:cNvPr id="424" name="Google Shape;424;p66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great response and more than enough to feel confident in our results</a:t>
            </a:r>
            <a:endParaRPr/>
          </a:p>
        </p:txBody>
      </p:sp>
      <p:pic>
        <p:nvPicPr>
          <p:cNvPr id="421" name="Google Shape;421;p66" title="132 narrow white lines form a rectangle with the text &quot;132 valid responses&quot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-990600" y="0"/>
            <a:ext cx="9144000" cy="5143536"/>
          </a:xfrm>
          <a:prstGeom prst="rect">
            <a:avLst/>
          </a:prstGeom>
        </p:spPr>
      </p:pic>
      <p:sp>
        <p:nvSpPr>
          <p:cNvPr id="422" name="Google Shape;4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Roles</a:t>
            </a:r>
            <a:endParaRPr sz="3200"/>
          </a:p>
        </p:txBody>
      </p:sp>
      <p:sp>
        <p:nvSpPr>
          <p:cNvPr id="432" name="Google Shape;432;p67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50% of respondents were either a designer or a developer</a:t>
            </a:r>
            <a:endParaRPr dirty="0"/>
          </a:p>
        </p:txBody>
      </p:sp>
      <p:pic>
        <p:nvPicPr>
          <p:cNvPr id="430" name="Google Shape;430;p67" descr="A rectangular shape is broken into five zones, Designer (30%), Developer (20%), Leader (11%), Other roles (20%), and Unspecified (19%)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6" b="6"/>
          <a:stretch/>
        </p:blipFill>
        <p:spPr>
          <a:xfrm>
            <a:off x="-998350" y="0"/>
            <a:ext cx="9144000" cy="5143536"/>
          </a:xfrm>
          <a:prstGeom prst="rect">
            <a:avLst/>
          </a:prstGeom>
        </p:spPr>
      </p:pic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Familiarity with the design system</a:t>
            </a:r>
            <a:endParaRPr sz="3200"/>
          </a:p>
        </p:txBody>
      </p:sp>
      <p:sp>
        <p:nvSpPr>
          <p:cNvPr id="440" name="Google Shape;440;p68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50% of respondents consider themselves novice or beginner user of the design system</a:t>
            </a:r>
            <a:endParaRPr/>
          </a:p>
        </p:txBody>
      </p:sp>
      <p:pic>
        <p:nvPicPr>
          <p:cNvPr id="437" name="Google Shape;437;p68" descr="A rectangular shape is broke into five zones, Novice (26%), Beginner (19%), Competent (31%), Proficient (20%), and Expert (4%)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-990600" y="0"/>
            <a:ext cx="9144000" cy="5143536"/>
          </a:xfrm>
          <a:prstGeom prst="rect">
            <a:avLst/>
          </a:prstGeom>
        </p:spPr>
      </p:pic>
      <p:sp>
        <p:nvSpPr>
          <p:cNvPr id="438" name="Google Shape;43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Overall Top Tasks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6" name="Google Shape;44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Total votes</a:t>
            </a:r>
            <a:endParaRPr sz="3200"/>
          </a:p>
        </p:txBody>
      </p:sp>
      <p:sp>
        <p:nvSpPr>
          <p:cNvPr id="454" name="Google Shape;454;p70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the votes were evenly distributed, the graph would look like a flat bar…</a:t>
            </a:r>
            <a:endParaRPr/>
          </a:p>
        </p:txBody>
      </p:sp>
      <p:pic>
        <p:nvPicPr>
          <p:cNvPr id="451" name="Google Shape;451;p70" title="63 short white bars of equal size form a long horizontally-oriented rectang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52" name="Google Shape;4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Actual distribution</a:t>
            </a:r>
            <a:endParaRPr sz="3200"/>
          </a:p>
        </p:txBody>
      </p:sp>
      <p:sp>
        <p:nvSpPr>
          <p:cNvPr id="462" name="Google Shape;462;p71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distribution of votes was closer to traditional power-law distribution</a:t>
            </a:r>
            <a:endParaRPr/>
          </a:p>
        </p:txBody>
      </p:sp>
      <p:pic>
        <p:nvPicPr>
          <p:cNvPr id="459" name="Google Shape;459;p71" title="63 white bars form a bar graph which rises sharply to the left and proceeds into a long tail to the right, decreasing with each step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60" name="Google Shape;46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Top Tasks vs. all the rest</a:t>
            </a:r>
            <a:endParaRPr sz="3200"/>
          </a:p>
        </p:txBody>
      </p:sp>
      <p:sp>
        <p:nvSpPr>
          <p:cNvPr id="470" name="Google Shape;470;p72"/>
          <p:cNvSpPr txBox="1">
            <a:spLocks noGrp="1"/>
          </p:cNvSpPr>
          <p:nvPr>
            <p:ph type="title"/>
          </p:nvPr>
        </p:nvSpPr>
        <p:spPr>
          <a:xfrm>
            <a:off x="409425" y="464627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seven identified Top Tasks collectively received almost half the total votes</a:t>
            </a:r>
            <a:endParaRPr/>
          </a:p>
        </p:txBody>
      </p:sp>
      <p:pic>
        <p:nvPicPr>
          <p:cNvPr id="467" name="Google Shape;467;p72" title="A bar graph that rises sharply to the left, with a long tail to the right, highlights the seven tallest bars on the left in gold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307076" y="415206"/>
            <a:ext cx="8751626" cy="4922799"/>
          </a:xfrm>
          <a:prstGeom prst="rect">
            <a:avLst/>
          </a:prstGeom>
        </p:spPr>
      </p:pic>
      <p:sp>
        <p:nvSpPr>
          <p:cNvPr id="468" name="Google Shape;46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Overall USWDS Top Tasks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77" name="Google Shape;477;p73"/>
          <p:cNvSpPr txBox="1">
            <a:spLocks noGrp="1"/>
          </p:cNvSpPr>
          <p:nvPr>
            <p:ph type="title"/>
          </p:nvPr>
        </p:nvSpPr>
        <p:spPr>
          <a:xfrm>
            <a:off x="587425" y="1150300"/>
            <a:ext cx="7847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General usability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Browse components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conformance to Section 508 / WCAG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General design system conformance to Section 508 / WCAG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pattern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kits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5" name="Google Shape;47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Important to all three roles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84" name="Google Shape;484;p74"/>
          <p:cNvSpPr txBox="1">
            <a:spLocks noGrp="1"/>
          </p:cNvSpPr>
          <p:nvPr>
            <p:ph type="title"/>
          </p:nvPr>
        </p:nvSpPr>
        <p:spPr>
          <a:xfrm>
            <a:off x="587425" y="1150300"/>
            <a:ext cx="7847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Design pattern guidance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Browse components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AutoNum type="arabicPeriod"/>
            </a:pPr>
            <a:r>
              <a:rPr lang="en" sz="2400">
                <a:solidFill>
                  <a:schemeClr val="dk2"/>
                </a:solidFill>
              </a:rPr>
              <a:t>Component conformance to Section 508 / WCAG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2" name="Google Shape;48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2023 Customer Loyalty Survey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It’s not spam!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>
            <a:spLocks noGrp="1"/>
          </p:cNvSpPr>
          <p:nvPr>
            <p:ph type="title"/>
          </p:nvPr>
        </p:nvSpPr>
        <p:spPr>
          <a:xfrm>
            <a:off x="409425" y="280825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How did Top Tasks differ?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91" name="Google Shape;491;p75"/>
          <p:cNvSpPr txBox="1">
            <a:spLocks noGrp="1"/>
          </p:cNvSpPr>
          <p:nvPr>
            <p:ph type="title"/>
          </p:nvPr>
        </p:nvSpPr>
        <p:spPr>
          <a:xfrm>
            <a:off x="-13650" y="1150300"/>
            <a:ext cx="84861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Designers: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Design kits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Developers: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Sass functions &amp; mixins,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USWDS-based integrations,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Utility class names &amp; definitions, </a:t>
            </a:r>
            <a:br>
              <a:rPr lang="en" sz="2400"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GitHub repo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IBM Plex Mono"/>
              <a:buChar char="●"/>
            </a:pPr>
            <a:r>
              <a:rPr lang="en" sz="2400">
                <a:solidFill>
                  <a:schemeClr val="dk2"/>
                </a:solidFill>
              </a:rPr>
              <a:t>Leaders: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Examples of sites that use the design system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9" name="Google Shape;48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Experience and proficiency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didn’t meaningfully affect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task selection.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7" name="Google Shape;49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Next stop: </a:t>
            </a:r>
            <a:r>
              <a:rPr lang="en" sz="4100">
                <a:solidFill>
                  <a:schemeClr val="accent1"/>
                </a:solidFill>
              </a:rPr>
              <a:t>Baselines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503" name="Google Shape;503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9" name="Google Shape;50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53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Accessibility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79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We have an opportunity to better communicate how the design system and its components conform to Section 508 / WCAG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5" name="Google Shape;5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54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Browsing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p80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Our research shows that some users struggle to navigate component pages.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2" name="Google Shape;5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55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General usability guidance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0" name="Google Shape;530;p81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There is demand to provide general usability guidance and best practices in one place.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9" name="Google Shape;52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56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Patterns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7" name="Google Shape;537;p8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New design patterns and guidance should be a continued focus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6" name="Google Shape;53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57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3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Implementations and examples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83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How might we better showcase design system implementations </a:t>
            </a:r>
            <a:b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and examples?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3" name="Google Shape;54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Public Sans Medium"/>
                <a:ea typeface="Public Sans Medium"/>
                <a:cs typeface="Public Sans Medium"/>
                <a:sym typeface="Public Sans Medium"/>
              </a:rPr>
              <a:t>58</a:t>
            </a:fld>
            <a:endParaRPr sz="1000"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0" name="Google Shape;55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59</a:t>
            </a:fld>
            <a:endParaRPr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Tasks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Discovering what matters most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Site content audit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56" name="Google Shape;55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Designing solutions to test and communicate Section 508 conformance of components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62" name="Google Shape;56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Usability testing of top tasks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568" name="Google Shape;56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Sign up to be a tester if you’re interested. :)</a:t>
            </a:r>
            <a:endParaRPr sz="4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(52 people have signed up so far!)</a:t>
            </a:r>
            <a:endParaRPr sz="2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74" name="Google Shape;574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Study limitations and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lessons learned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0" name="Google Shape;580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Consider a survey tool that </a:t>
            </a:r>
            <a:br>
              <a:rPr lang="en" sz="4100">
                <a:solidFill>
                  <a:schemeClr val="dk2"/>
                </a:solidFill>
              </a:rPr>
            </a:br>
            <a:r>
              <a:rPr lang="en" sz="4100">
                <a:solidFill>
                  <a:schemeClr val="dk2"/>
                </a:solidFill>
              </a:rPr>
              <a:t>can randomize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6" name="Google Shape;586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Plan for more time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92" name="Google Shape;592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Provide users a way to give open comments on the survey</a:t>
            </a:r>
            <a:endParaRPr sz="2800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98" name="Google Shape;598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Top Tasks process really worked for us.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68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 it a shot.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69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Jacline Contrino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4572000" y="1362200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UX Researcher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Core Team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more information, </a:t>
            </a:r>
            <a:r>
              <a:rPr lang="en"/>
              <a:t>we recommend: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6" name="Google Shape;61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17" name="Google Shape;617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u="sng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 Dive into Top Tasks with Gerry McGovern</a:t>
            </a:r>
            <a:r>
              <a:rPr lang="en" sz="1700" b="0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700" b="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Digital.gov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u="sng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Top Tasks to be Top-Notch</a:t>
            </a:r>
            <a:r>
              <a:rPr lang="en" sz="1700" b="0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700" b="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Digital.gov</a:t>
            </a: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7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BM Plex Mono"/>
              <a:buChar char="●"/>
            </a:pPr>
            <a:r>
              <a:rPr lang="en" sz="1700" b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Search for  “top tasks research”</a:t>
            </a:r>
            <a:endParaRPr sz="2800" b="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623" name="Google Shape;62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7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15" name="Google Shape;715;p107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May:</a:t>
            </a:r>
            <a:br>
              <a:rPr lang="en-US" dirty="0"/>
            </a:br>
            <a:r>
              <a:rPr lang="en-US" dirty="0"/>
              <a:t>Real-world accessibility</a:t>
            </a:r>
          </a:p>
        </p:txBody>
      </p:sp>
      <p:sp>
        <p:nvSpPr>
          <p:cNvPr id="716" name="Google Shape;716;p107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>
                <a:solidFill>
                  <a:schemeClr val="bg2"/>
                </a:solidFill>
              </a:rPr>
              <a:t>uswds</a:t>
            </a:r>
            <a:r>
              <a:rPr lang="en" dirty="0">
                <a:solidFill>
                  <a:schemeClr val="bg2"/>
                </a:solidFill>
              </a:rPr>
              <a:t>-public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17" name="Google Shape;71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but the simplest services are composed dozens of tasks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3" name="Google Shape;193;p33" title="A rectangular grid of 72 identical white dot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409425" y="4673700"/>
            <a:ext cx="78471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tasks are equally important to your audience</a:t>
            </a:r>
            <a:endParaRPr/>
          </a:p>
        </p:txBody>
      </p:sp>
      <p:pic>
        <p:nvPicPr>
          <p:cNvPr id="200" name="Google Shape;200;p34" title="A rectangular grid of 72 white dots of different sizes. Most are smaller, but some are larger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" b="19"/>
          <a:stretch/>
        </p:blipFill>
        <p:spPr>
          <a:xfrm>
            <a:off x="0" y="0"/>
            <a:ext cx="9144000" cy="5143536"/>
          </a:xfrm>
          <a:prstGeom prst="rect">
            <a:avLst/>
          </a:prstGeom>
        </p:spPr>
      </p:pic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On-screen Show (16:9)</PresentationFormat>
  <Paragraphs>208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Public Sans Light</vt:lpstr>
      <vt:lpstr>IBM Plex Mono</vt:lpstr>
      <vt:lpstr>Public Sans Medium</vt:lpstr>
      <vt:lpstr>Public Sans</vt:lpstr>
      <vt:lpstr>Public Sans ExtraLight</vt:lpstr>
      <vt:lpstr>Public Sans ExtraBold</vt:lpstr>
      <vt:lpstr>IBM Plex Mono Medium</vt:lpstr>
      <vt:lpstr>Arial</vt:lpstr>
      <vt:lpstr>Public Sans Thin</vt:lpstr>
      <vt:lpstr>USWDS</vt:lpstr>
      <vt:lpstr>USWDS Monthly Call</vt:lpstr>
      <vt:lpstr>Hi!</vt:lpstr>
      <vt:lpstr>Agenda</vt:lpstr>
      <vt:lpstr>USWDS 2.14.0 Long-term archive of v2</vt:lpstr>
      <vt:lpstr>2023 Customer Loyalty Survey It’s not spam!</vt:lpstr>
      <vt:lpstr>Top Tasks Discovering what matters most</vt:lpstr>
      <vt:lpstr>Jacline Contrino she/her</vt:lpstr>
      <vt:lpstr>All but the simplest services are composed dozens of tasks</vt:lpstr>
      <vt:lpstr>Not all tasks are equally important to your audience</vt:lpstr>
      <vt:lpstr>How do we identify the tasks that our audience values?</vt:lpstr>
      <vt:lpstr>Top tasks</vt:lpstr>
      <vt:lpstr>What are Top Tasks?</vt:lpstr>
      <vt:lpstr>The things that matter most  to a majority of your users</vt:lpstr>
      <vt:lpstr>Imagine booking a flight online…</vt:lpstr>
      <vt:lpstr>Ten or fewer tasks</vt:lpstr>
      <vt:lpstr>What matters most</vt:lpstr>
      <vt:lpstr>Gerry McGovern</vt:lpstr>
      <vt:lpstr>Prioritize features and content Design more effective information architecture Implement meaningful metrics</vt:lpstr>
      <vt:lpstr>Long list → Short list → Survey</vt:lpstr>
      <vt:lpstr>Analytics &amp; search queries Customer feedback  Stakeholder interviews  Past UX research Other design systems </vt:lpstr>
      <vt:lpstr>Goldilocks consideration:  Not too broad, not too specific.  Just right.</vt:lpstr>
      <vt:lpstr>Track tasks in a spreadsheet.</vt:lpstr>
      <vt:lpstr>Sample of our spreadsheet</vt:lpstr>
      <vt:lpstr>Consolidate tasks  and ensure the same “level”  of information architecture</vt:lpstr>
      <vt:lpstr>Trimming down to a short list should be a collaborative process</vt:lpstr>
      <vt:lpstr>Collaborative trimming and consolidation</vt:lpstr>
      <vt:lpstr>Task wording  Avoid verbs.  Keep tasks short and scannable.</vt:lpstr>
      <vt:lpstr>Role Experience using USWDS Proficiency Usage frequency The 63 tasks</vt:lpstr>
      <vt:lpstr>Below is a list of tasks you could do on a design system website. Choose up to five of the tasks that are most important to you.  Please trust your first instincts and do not spend more than a few minutes on this exercise.</vt:lpstr>
      <vt:lpstr>The tasks</vt:lpstr>
      <vt:lpstr>Users will scan and choose the most important tasks on instinct.</vt:lpstr>
      <vt:lpstr>Create a communications plan.</vt:lpstr>
      <vt:lpstr>Pilot the survey before launch.</vt:lpstr>
      <vt:lpstr>PRA</vt:lpstr>
      <vt:lpstr>Actually, fast-track PRA approval is really quick!</vt:lpstr>
      <vt:lpstr>A lot of qualitative UX research qualifies for the fast-track process</vt:lpstr>
      <vt:lpstr>More PRA resources</vt:lpstr>
      <vt:lpstr>PRA approval took a few days</vt:lpstr>
      <vt:lpstr>The survey was open for  three weeks</vt:lpstr>
      <vt:lpstr>Findings</vt:lpstr>
      <vt:lpstr>Valid responses</vt:lpstr>
      <vt:lpstr>Roles</vt:lpstr>
      <vt:lpstr>Familiarity with the design system</vt:lpstr>
      <vt:lpstr>Overall Top Tasks</vt:lpstr>
      <vt:lpstr>Total votes</vt:lpstr>
      <vt:lpstr>Actual distribution</vt:lpstr>
      <vt:lpstr>Top Tasks vs. all the rest</vt:lpstr>
      <vt:lpstr>Overall USWDS Top Tasks</vt:lpstr>
      <vt:lpstr>Important to all three roles</vt:lpstr>
      <vt:lpstr>How did Top Tasks differ?</vt:lpstr>
      <vt:lpstr>Experience and proficiency  didn’t meaningfully affect  task selection. </vt:lpstr>
      <vt:lpstr>Next stop: Baselines</vt:lpstr>
      <vt:lpstr>Key takeaways</vt:lpstr>
      <vt:lpstr>Accessibility</vt:lpstr>
      <vt:lpstr>Browsing components</vt:lpstr>
      <vt:lpstr>General usability guidance</vt:lpstr>
      <vt:lpstr>Patterns</vt:lpstr>
      <vt:lpstr>Implementations and examples</vt:lpstr>
      <vt:lpstr>Next steps</vt:lpstr>
      <vt:lpstr>Site content audit</vt:lpstr>
      <vt:lpstr>Designing solutions to test and communicate Section 508 conformance of components</vt:lpstr>
      <vt:lpstr>Usability testing of top tasks</vt:lpstr>
      <vt:lpstr>Sign up to be a tester if you’re interested. :)  (52 people have signed up so far!)</vt:lpstr>
      <vt:lpstr>Study limitations and  lessons learned</vt:lpstr>
      <vt:lpstr>Consider a survey tool that  can randomize</vt:lpstr>
      <vt:lpstr>Plan for more time</vt:lpstr>
      <vt:lpstr>Provide users a way to give open comments on the survey</vt:lpstr>
      <vt:lpstr>The Top Tasks process really worked for us.</vt:lpstr>
      <vt:lpstr>Give it a shot.</vt:lpstr>
      <vt:lpstr>For more information, we recommend: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2023-04-20T15:03:42Z</dcterms:modified>
</cp:coreProperties>
</file>