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8"/>
  </p:notesMasterIdLst>
  <p:sldIdLst>
    <p:sldId id="1881" r:id="rId5"/>
    <p:sldId id="1869" r:id="rId6"/>
    <p:sldId id="1883" r:id="rId7"/>
    <p:sldId id="1868" r:id="rId8"/>
    <p:sldId id="1880" r:id="rId9"/>
    <p:sldId id="1871" r:id="rId10"/>
    <p:sldId id="1849" r:id="rId11"/>
    <p:sldId id="1877" r:id="rId12"/>
    <p:sldId id="1878" r:id="rId13"/>
    <p:sldId id="1879" r:id="rId14"/>
    <p:sldId id="1882" r:id="rId15"/>
    <p:sldId id="1846" r:id="rId16"/>
    <p:sldId id="1885"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673C"/>
    <a:srgbClr val="224E3E"/>
    <a:srgbClr val="CC9900"/>
    <a:srgbClr val="3C886D"/>
    <a:srgbClr val="1C4033"/>
    <a:srgbClr val="F0E6DC"/>
    <a:srgbClr val="ECE0D4"/>
    <a:srgbClr val="D1B497"/>
    <a:srgbClr val="E3D1BF"/>
    <a:srgbClr val="6A69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403" autoAdjust="0"/>
    <p:restoredTop sz="86405" autoAdjust="0"/>
  </p:normalViewPr>
  <p:slideViewPr>
    <p:cSldViewPr snapToGrid="0">
      <p:cViewPr varScale="1">
        <p:scale>
          <a:sx n="95" d="100"/>
          <a:sy n="95" d="100"/>
        </p:scale>
        <p:origin x="200" y="248"/>
      </p:cViewPr>
      <p:guideLst>
        <p:guide orient="horz" pos="2160"/>
        <p:guide pos="480"/>
        <p:guide pos="7200"/>
        <p:guide pos="436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Segoe UI" panose="020B0502040204020203" pitchFamily="34"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Segoe UI" panose="020B0502040204020203" pitchFamily="34" charset="0"/>
              </a:defRPr>
            </a:lvl1pPr>
          </a:lstStyle>
          <a:p>
            <a:fld id="{6DEB7EE2-04A2-4FB2-9625-C9C73AC4D32F}"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Segoe UI" panose="020B050204020402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a:t>
            </a:fld>
            <a:endParaRPr lang="en-US" altLang="en-US" dirty="0"/>
          </a:p>
        </p:txBody>
      </p:sp>
    </p:spTree>
    <p:extLst>
      <p:ext uri="{BB962C8B-B14F-4D97-AF65-F5344CB8AC3E}">
        <p14:creationId xmlns:p14="http://schemas.microsoft.com/office/powerpoint/2010/main" val="83621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1771991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2405907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Tree>
    <p:extLst>
      <p:ext uri="{BB962C8B-B14F-4D97-AF65-F5344CB8AC3E}">
        <p14:creationId xmlns:p14="http://schemas.microsoft.com/office/powerpoint/2010/main" val="1332198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310731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410296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35256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337697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2542961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3481045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3785540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2592063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3972497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2"/>
        </a:solidFill>
        <a:effectLst/>
      </p:bgPr>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F3386FAC-ADFA-41EF-9C49-66952E35CA9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16198" cy="6858000"/>
          </a:xfrm>
          <a:prstGeom prst="rect">
            <a:avLst/>
          </a:prstGeom>
        </p:spPr>
      </p:pic>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9937376" y="5718970"/>
            <a:ext cx="1416424" cy="291866"/>
          </a:xfrm>
          <a:prstGeom prst="rect">
            <a:avLst/>
          </a:prstGeom>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E9914566-E790-44E9-BF0F-0D38A423F9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891853E6-9C06-4DC2-B8A4-681C3D34BE75}"/>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B4F28166-FA93-42F3-90D5-A5BBE10D86F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sp>
        <p:nvSpPr>
          <p:cNvPr id="7" name="Title 1">
            <a:extLst>
              <a:ext uri="{FF2B5EF4-FFF2-40B4-BE49-F238E27FC236}">
                <a16:creationId xmlns:a16="http://schemas.microsoft.com/office/drawing/2014/main" id="{9AF0AFCE-F48A-4C35-9245-AFC319274E50}"/>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Ref idx="1001">
        <a:schemeClr val="bg1"/>
      </p:bgRef>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570FCE13-E0EE-4C5A-BDB0-04E8FE4D216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721600" y="-816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F23A82FA-1F05-4BAB-8768-A4575B1AEA6A}"/>
              </a:ext>
            </a:extLst>
          </p:cNvPr>
          <p:cNvSpPr>
            <a:spLocks noGrp="1"/>
          </p:cNvSpPr>
          <p:nvPr>
            <p:ph type="title" hasCustomPrompt="1"/>
          </p:nvPr>
        </p:nvSpPr>
        <p:spPr>
          <a:xfrm>
            <a:off x="762000" y="715961"/>
            <a:ext cx="6477000" cy="1189038"/>
          </a:xfrm>
        </p:spPr>
        <p:txBody>
          <a:bodyPr vert="horz" lIns="91440" tIns="45720" rIns="91440" bIns="45720" rtlCol="0" anchor="t">
            <a:normAutofit/>
          </a:bodyPr>
          <a:lstStyle>
            <a:lvl1pPr>
              <a:defRPr lang="en-US" sz="4000" b="1">
                <a:solidFill>
                  <a:schemeClr val="accent2"/>
                </a:solidFill>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72072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D02F07F5-7B28-4FAB-AE64-9567EE73DE5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394" y="-1451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2" name="Title 1">
            <a:extLst>
              <a:ext uri="{FF2B5EF4-FFF2-40B4-BE49-F238E27FC236}">
                <a16:creationId xmlns:a16="http://schemas.microsoft.com/office/drawing/2014/main" id="{13E3504F-F7AC-4961-8027-04414EA28A76}"/>
              </a:ext>
            </a:extLst>
          </p:cNvPr>
          <p:cNvSpPr>
            <a:spLocks noGrp="1"/>
          </p:cNvSpPr>
          <p:nvPr>
            <p:ph type="title"/>
          </p:nvPr>
        </p:nvSpPr>
        <p:spPr>
          <a:xfrm>
            <a:off x="5199742" y="715961"/>
            <a:ext cx="6477000" cy="1189037"/>
          </a:xfrm>
        </p:spPr>
        <p:txBody>
          <a:bodyPr vert="horz" lIns="91440" tIns="45720" rIns="91440" bIns="45720" rtlCol="0" anchor="t">
            <a:normAutofit/>
          </a:bodyPr>
          <a:lstStyle>
            <a:lvl1pPr>
              <a:defRPr lang="en-US" sz="4000" b="1" i="0" cap="none" spc="-50" baseline="0">
                <a:ln w="3175">
                  <a:noFill/>
                </a:ln>
                <a:solidFill>
                  <a:schemeClr val="accent2"/>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a16="http://schemas.microsoft.com/office/drawing/2014/main" id="{028401E1-3B09-44F5-B61D-E811BC24E22A}"/>
              </a:ext>
            </a:extLst>
          </p:cNvPr>
          <p:cNvPicPr>
            <a:picLocks noChangeAspect="1"/>
          </p:cNvPicPr>
          <p:nvPr userDrawn="1"/>
        </p:nvPicPr>
        <p:blipFill rotWithShape="1">
          <a:blip r:embed="rId2">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pic>
        <p:nvPicPr>
          <p:cNvPr id="2" name="Picture 1" descr="Chart, background pattern&#10;&#10;Description automatically generated">
            <a:extLst>
              <a:ext uri="{FF2B5EF4-FFF2-40B4-BE49-F238E27FC236}">
                <a16:creationId xmlns:a16="http://schemas.microsoft.com/office/drawing/2014/main" id="{F2674189-311A-4AD6-ACED-1AF3864279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u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pic>
        <p:nvPicPr>
          <p:cNvPr id="2" name="Picture 1" descr="Chart, background pattern&#10;&#10;Description automatically generated">
            <a:extLst>
              <a:ext uri="{FF2B5EF4-FFF2-40B4-BE49-F238E27FC236}">
                <a16:creationId xmlns:a16="http://schemas.microsoft.com/office/drawing/2014/main" id="{75AA916B-1CCB-46CB-9D3B-BAF329AD02F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1"/>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CC31B5EA-A920-4B2A-8F05-3C688980E26F}"/>
              </a:ext>
            </a:extLst>
          </p:cNvPr>
          <p:cNvSpPr>
            <a:spLocks noGrp="1"/>
          </p:cNvSpPr>
          <p:nvPr>
            <p:ph type="body" sz="quarter" idx="17"/>
          </p:nvPr>
        </p:nvSpPr>
        <p:spPr>
          <a:xfrm>
            <a:off x="1223963"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FE42B32E-80DC-4AC0-B306-CE8E5CCD934F}"/>
              </a:ext>
            </a:extLst>
          </p:cNvPr>
          <p:cNvSpPr>
            <a:spLocks noGrp="1"/>
          </p:cNvSpPr>
          <p:nvPr>
            <p:ph type="pic" sz="quarter" idx="14"/>
          </p:nvPr>
        </p:nvSpPr>
        <p:spPr>
          <a:xfrm>
            <a:off x="2024063"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0" name="Picture Placeholder 15">
            <a:extLst>
              <a:ext uri="{FF2B5EF4-FFF2-40B4-BE49-F238E27FC236}">
                <a16:creationId xmlns:a16="http://schemas.microsoft.com/office/drawing/2014/main" id="{A4E97807-A99D-4012-BE47-7B3C54B502FA}"/>
              </a:ext>
            </a:extLst>
          </p:cNvPr>
          <p:cNvSpPr>
            <a:spLocks noGrp="1"/>
          </p:cNvSpPr>
          <p:nvPr>
            <p:ph type="pic" sz="quarter" idx="15"/>
          </p:nvPr>
        </p:nvSpPr>
        <p:spPr>
          <a:xfrm>
            <a:off x="5442311" y="324854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1" name="Picture Placeholder 15">
            <a:extLst>
              <a:ext uri="{FF2B5EF4-FFF2-40B4-BE49-F238E27FC236}">
                <a16:creationId xmlns:a16="http://schemas.microsoft.com/office/drawing/2014/main" id="{31025974-D850-4FC0-B6B0-BBF7DFCE1ECE}"/>
              </a:ext>
            </a:extLst>
          </p:cNvPr>
          <p:cNvSpPr>
            <a:spLocks noGrp="1"/>
          </p:cNvSpPr>
          <p:nvPr>
            <p:ph type="pic" sz="quarter" idx="16"/>
          </p:nvPr>
        </p:nvSpPr>
        <p:spPr>
          <a:xfrm>
            <a:off x="8859074"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23" name="Text Placeholder 21">
            <a:extLst>
              <a:ext uri="{FF2B5EF4-FFF2-40B4-BE49-F238E27FC236}">
                <a16:creationId xmlns:a16="http://schemas.microsoft.com/office/drawing/2014/main" id="{C073AF55-A66A-4112-A82D-E09A3D14EDBE}"/>
              </a:ext>
            </a:extLst>
          </p:cNvPr>
          <p:cNvSpPr>
            <a:spLocks noGrp="1"/>
          </p:cNvSpPr>
          <p:nvPr>
            <p:ph type="body" sz="quarter" idx="18"/>
          </p:nvPr>
        </p:nvSpPr>
        <p:spPr>
          <a:xfrm>
            <a:off x="4641850"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1">
            <a:extLst>
              <a:ext uri="{FF2B5EF4-FFF2-40B4-BE49-F238E27FC236}">
                <a16:creationId xmlns:a16="http://schemas.microsoft.com/office/drawing/2014/main" id="{CBC8787E-EB24-4D42-8555-6C6C11DD51B3}"/>
              </a:ext>
            </a:extLst>
          </p:cNvPr>
          <p:cNvSpPr>
            <a:spLocks noGrp="1"/>
          </p:cNvSpPr>
          <p:nvPr>
            <p:ph type="body" sz="quarter" idx="19"/>
          </p:nvPr>
        </p:nvSpPr>
        <p:spPr>
          <a:xfrm>
            <a:off x="8059737"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291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5767387"/>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endParaRPr lang="en-US" altLang="en-US" dirty="0"/>
          </a:p>
        </p:txBody>
      </p:sp>
      <p:sp>
        <p:nvSpPr>
          <p:cNvPr id="8" name="Slide Number Placeholder 7">
            <a:extLst>
              <a:ext uri="{FF2B5EF4-FFF2-40B4-BE49-F238E27FC236}">
                <a16:creationId xmlns:a16="http://schemas.microsoft.com/office/drawing/2014/main" id="{F6DD55E3-A756-224F-A311-C4926B5CF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B8F29-4D5D-2A46-9997-F99A260F91DB}" type="slidenum">
              <a:rPr lang="en-US" smtClean="0"/>
              <a:t>‹#›</a:t>
            </a:fld>
            <a:endParaRPr lang="en-US"/>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690" r:id="rId7"/>
    <p:sldLayoutId id="2147483704" r:id="rId8"/>
    <p:sldLayoutId id="2147483691" r:id="rId9"/>
    <p:sldLayoutId id="2147483694"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dx.doi.org/10.1037/a0032595" TargetMode="External"/><Relationship Id="rId3" Type="http://schemas.openxmlformats.org/officeDocument/2006/relationships/hyperlink" Target="https://adata.org/factsheet/ADANN-writing" TargetMode="External"/><Relationship Id="rId7" Type="http://schemas.openxmlformats.org/officeDocument/2006/relationships/hyperlink" Target="https://espanol.epa.gov/espanol/glosario-ambiental-bilingue"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www.epa.gov/environmentaljustice" TargetMode="External"/><Relationship Id="rId11" Type="http://schemas.openxmlformats.org/officeDocument/2006/relationships/hyperlink" Target="https://accessibility.blog.gov.uk/2016/05/16/what-we-mean-when-we-talk-about-accessibility-2/" TargetMode="External"/><Relationship Id="rId5" Type="http://schemas.openxmlformats.org/officeDocument/2006/relationships/hyperlink" Target="https://digital.gov/2021/07/27/6-ways-translation-glossaries-help-agencies-succeed-in-sharing-information/" TargetMode="External"/><Relationship Id="rId10" Type="http://schemas.openxmlformats.org/officeDocument/2006/relationships/hyperlink" Target="https://melanietervalon.com/wp-content/uploads/2013/08/CulturalHumility_Tervalon-and-Murray-Garcia-Article.pdf" TargetMode="External"/><Relationship Id="rId4" Type="http://schemas.openxmlformats.org/officeDocument/2006/relationships/hyperlink" Target="https://www.dictionary.com/browse/accessibility" TargetMode="External"/><Relationship Id="rId9" Type="http://schemas.openxmlformats.org/officeDocument/2006/relationships/hyperlink" Target="https://nativegov.org/a-guide-to-indigenous-land-acknowledgmen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cdc.gov/ncbddd/disabilityandhealth/infographic-disability-impacts-all.html"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www.samhsa.gov/serious-mental-illnes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ccessibility.blog.gov.uk/2016/05/16/what-we-mean-when-we-talk-about-accessibility-2/"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9ABBD-CF37-4D35-B939-F61E70BC2FF7}"/>
              </a:ext>
            </a:extLst>
          </p:cNvPr>
          <p:cNvSpPr>
            <a:spLocks noGrp="1"/>
          </p:cNvSpPr>
          <p:nvPr>
            <p:ph type="title"/>
          </p:nvPr>
        </p:nvSpPr>
        <p:spPr>
          <a:xfrm>
            <a:off x="4786616" y="695414"/>
            <a:ext cx="7157721" cy="1520974"/>
          </a:xfrm>
        </p:spPr>
        <p:txBody>
          <a:bodyPr>
            <a:normAutofit fontScale="90000"/>
          </a:bodyPr>
          <a:lstStyle/>
          <a:p>
            <a:pPr rtl="0" fontAlgn="auto">
              <a:lnSpc>
                <a:spcPct val="100000"/>
              </a:lnSpc>
            </a:pPr>
            <a:r>
              <a:rPr lang="en-US" dirty="0"/>
              <a:t>Plain Language: Accessibility Environmental Justice for All</a:t>
            </a:r>
            <a:br>
              <a:rPr lang="en-US" dirty="0"/>
            </a:br>
            <a:r>
              <a:rPr lang="en-US" sz="3600" dirty="0"/>
              <a:t> </a:t>
            </a:r>
            <a:br>
              <a:rPr lang="en-US" dirty="0"/>
            </a:br>
            <a:r>
              <a:rPr lang="en-US" altLang="en-US" spc="0" dirty="0">
                <a:ln>
                  <a:noFill/>
                </a:ln>
                <a:solidFill>
                  <a:srgbClr val="224E3E"/>
                </a:solidFill>
                <a:cs typeface="+mn-cs"/>
              </a:rPr>
              <a:t>Points of View &amp; Points to Do</a:t>
            </a:r>
            <a:br>
              <a:rPr lang="en-US" altLang="en-US" spc="0" dirty="0">
                <a:ln>
                  <a:noFill/>
                </a:ln>
                <a:solidFill>
                  <a:srgbClr val="224E3E"/>
                </a:solidFill>
                <a:cs typeface="+mn-cs"/>
              </a:rPr>
            </a:br>
            <a:r>
              <a:rPr lang="en-US" altLang="en-US" sz="2200" spc="0" dirty="0">
                <a:ln>
                  <a:noFill/>
                </a:ln>
                <a:solidFill>
                  <a:srgbClr val="224E3E"/>
                </a:solidFill>
                <a:cs typeface="+mn-cs"/>
              </a:rPr>
              <a:t>  </a:t>
            </a:r>
            <a:br>
              <a:rPr lang="en-US" altLang="en-US" spc="0" dirty="0">
                <a:ln>
                  <a:noFill/>
                </a:ln>
                <a:solidFill>
                  <a:srgbClr val="224E3E"/>
                </a:solidFill>
                <a:cs typeface="+mn-cs"/>
              </a:rPr>
            </a:br>
            <a:r>
              <a:rPr lang="en-US" sz="3600" i="0" kern="1200" cap="none" spc="-50" baseline="0" dirty="0">
                <a:ln w="3175">
                  <a:noFill/>
                </a:ln>
                <a:solidFill>
                  <a:srgbClr val="CC9900"/>
                </a:solidFill>
                <a:effectLst/>
                <a:latin typeface="+mj-lt"/>
                <a:ea typeface="+mn-ea"/>
                <a:cs typeface="Segoe UI" pitchFamily="34" charset="0"/>
              </a:rPr>
              <a:t>Angie </a:t>
            </a:r>
            <a:r>
              <a:rPr lang="en-US" sz="3600" i="0" kern="1200" cap="none" spc="-50" baseline="0" dirty="0" err="1">
                <a:ln w="3175">
                  <a:noFill/>
                </a:ln>
                <a:solidFill>
                  <a:srgbClr val="CC9900"/>
                </a:solidFill>
                <a:effectLst/>
                <a:latin typeface="+mj-lt"/>
                <a:ea typeface="+mn-ea"/>
                <a:cs typeface="Segoe UI" pitchFamily="34" charset="0"/>
              </a:rPr>
              <a:t>Luigina</a:t>
            </a:r>
            <a:r>
              <a:rPr lang="en-US" sz="3600" i="0" kern="1200" cap="none" spc="-50" baseline="0" dirty="0">
                <a:ln w="3175">
                  <a:noFill/>
                </a:ln>
                <a:solidFill>
                  <a:srgbClr val="CC9900"/>
                </a:solidFill>
                <a:effectLst/>
              </a:rPr>
              <a:t> Fuoco, </a:t>
            </a:r>
            <a:r>
              <a:rPr lang="en-US" sz="3600" i="0" kern="1200" cap="none" spc="-50" baseline="0" dirty="0" err="1">
                <a:ln w="3175">
                  <a:noFill/>
                </a:ln>
                <a:solidFill>
                  <a:srgbClr val="CC9900"/>
                </a:solidFill>
                <a:effectLst/>
              </a:rPr>
              <a:t>BSChE</a:t>
            </a:r>
            <a:r>
              <a:rPr lang="en-US" sz="3600" i="0" kern="1200" cap="none" spc="-50" baseline="0" dirty="0">
                <a:ln w="3175">
                  <a:noFill/>
                </a:ln>
                <a:solidFill>
                  <a:srgbClr val="CC9900"/>
                </a:solidFill>
                <a:effectLst/>
              </a:rPr>
              <a:t>, MPH Doctor of Public Health candidate</a:t>
            </a:r>
            <a:br>
              <a:rPr lang="en-US" sz="3600" i="0" kern="1200" cap="none" spc="-50" baseline="0" dirty="0">
                <a:ln w="3175">
                  <a:noFill/>
                </a:ln>
                <a:solidFill>
                  <a:srgbClr val="CC9900"/>
                </a:solidFill>
                <a:effectLst/>
              </a:rPr>
            </a:br>
            <a:r>
              <a:rPr lang="en-US" sz="3600" i="0" kern="1200" cap="none" spc="-50" baseline="0" dirty="0">
                <a:ln w="3175">
                  <a:noFill/>
                </a:ln>
                <a:solidFill>
                  <a:srgbClr val="CC9900"/>
                </a:solidFill>
                <a:effectLst/>
              </a:rPr>
              <a:t>at Samford University</a:t>
            </a:r>
            <a:br>
              <a:rPr lang="en-US" sz="3600" i="0" kern="1200" cap="none" spc="-50" baseline="0" dirty="0">
                <a:ln w="3175">
                  <a:noFill/>
                </a:ln>
                <a:solidFill>
                  <a:srgbClr val="CC9900"/>
                </a:solidFill>
                <a:effectLst/>
              </a:rPr>
            </a:br>
            <a:r>
              <a:rPr lang="en-US" sz="2200" i="0" kern="1200" cap="none" spc="-50" baseline="0" dirty="0">
                <a:ln w="3175">
                  <a:noFill/>
                </a:ln>
                <a:solidFill>
                  <a:srgbClr val="CC9900"/>
                </a:solidFill>
                <a:effectLst/>
              </a:rPr>
              <a:t> </a:t>
            </a:r>
            <a:br>
              <a:rPr lang="en-US" sz="3600" i="0" kern="1200" cap="none" spc="-50" baseline="0" dirty="0">
                <a:ln w="3175">
                  <a:noFill/>
                </a:ln>
                <a:solidFill>
                  <a:srgbClr val="CC9900"/>
                </a:solidFill>
                <a:effectLst/>
              </a:rPr>
            </a:br>
            <a:r>
              <a:rPr lang="en-US" sz="2200" i="0" kern="1200" cap="none" spc="-50" baseline="0" dirty="0">
                <a:ln w="3175">
                  <a:noFill/>
                </a:ln>
                <a:effectLst/>
              </a:rPr>
              <a:t>Disclaimer: Information, resources, and non-EPA links provided in this presentation represent views of this speaker and not those of the U.S. Environmental Protection Agency. No agency endorsement is given or implied to any part of this presentation.</a:t>
            </a:r>
            <a:br>
              <a:rPr lang="en-US" sz="3600" i="0" kern="1200" cap="none" spc="-50" baseline="0" dirty="0">
                <a:ln w="3175">
                  <a:noFill/>
                </a:ln>
                <a:effectLst/>
              </a:rPr>
            </a:br>
            <a:endParaRPr lang="en-US" sz="3600" dirty="0">
              <a:effectLst/>
            </a:endParaRPr>
          </a:p>
        </p:txBody>
      </p:sp>
      <p:sp>
        <p:nvSpPr>
          <p:cNvPr id="4" name="TextBox 3">
            <a:extLst>
              <a:ext uri="{FF2B5EF4-FFF2-40B4-BE49-F238E27FC236}">
                <a16:creationId xmlns:a16="http://schemas.microsoft.com/office/drawing/2014/main" id="{6E4404D8-BABC-2E44-99A9-DFA30F9EB0D8}"/>
              </a:ext>
            </a:extLst>
          </p:cNvPr>
          <p:cNvSpPr txBox="1"/>
          <p:nvPr/>
        </p:nvSpPr>
        <p:spPr>
          <a:xfrm>
            <a:off x="11526894" y="6162586"/>
            <a:ext cx="417443" cy="369332"/>
          </a:xfrm>
          <a:prstGeom prst="rect">
            <a:avLst/>
          </a:prstGeom>
          <a:noFill/>
        </p:spPr>
        <p:txBody>
          <a:bodyPr wrap="square" rtlCol="0">
            <a:spAutoFit/>
          </a:bodyPr>
          <a:lstStyle/>
          <a:p>
            <a:r>
              <a:rPr lang="en-US" dirty="0">
                <a:solidFill>
                  <a:srgbClr val="AA673C"/>
                </a:solidFill>
              </a:rPr>
              <a:t>1</a:t>
            </a:r>
          </a:p>
        </p:txBody>
      </p:sp>
    </p:spTree>
    <p:extLst>
      <p:ext uri="{BB962C8B-B14F-4D97-AF65-F5344CB8AC3E}">
        <p14:creationId xmlns:p14="http://schemas.microsoft.com/office/powerpoint/2010/main" val="365808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526189" y="354012"/>
            <a:ext cx="7535183" cy="703264"/>
          </a:xfrm>
        </p:spPr>
        <p:txBody>
          <a:bodyPr>
            <a:normAutofit/>
          </a:bodyPr>
          <a:lstStyle/>
          <a:p>
            <a:r>
              <a:rPr lang="en-US" dirty="0"/>
              <a:t>Points to Do </a:t>
            </a:r>
            <a:r>
              <a:rPr lang="en-US" sz="2700" dirty="0"/>
              <a:t>(EJ or other Kind Practices)</a:t>
            </a:r>
          </a:p>
        </p:txBody>
      </p:sp>
      <p:sp>
        <p:nvSpPr>
          <p:cNvPr id="3" name="Text Placeholder 2" descr="icon - feather">
            <a:extLst>
              <a:ext uri="{FF2B5EF4-FFF2-40B4-BE49-F238E27FC236}">
                <a16:creationId xmlns:a16="http://schemas.microsoft.com/office/drawing/2014/main" id="{EF99585A-5E1F-40FA-8E64-BB4F04611657}"/>
              </a:ext>
            </a:extLst>
          </p:cNvPr>
          <p:cNvSpPr>
            <a:spLocks noGrp="1"/>
          </p:cNvSpPr>
          <p:nvPr>
            <p:ph type="body" sz="quarter" idx="11"/>
          </p:nvPr>
        </p:nvSpPr>
        <p:spPr>
          <a:xfrm>
            <a:off x="4526189" y="1384544"/>
            <a:ext cx="7665811" cy="5564847"/>
          </a:xfrm>
        </p:spPr>
        <p:txBody>
          <a:bodyPr vert="horz" lIns="91440" tIns="45720" rIns="91440" bIns="45720" rtlCol="0" anchor="t">
            <a:normAutofit/>
          </a:bodyPr>
          <a:lstStyle/>
          <a:p>
            <a:pPr marL="342900" indent="-342900">
              <a:lnSpc>
                <a:spcPct val="100000"/>
              </a:lnSpc>
              <a:spcAft>
                <a:spcPts val="600"/>
              </a:spcAft>
              <a:buFont typeface="Wingdings" panose="05000000000000000000" pitchFamily="2" charset="2"/>
              <a:buChar char="q"/>
            </a:pPr>
            <a:r>
              <a:rPr lang="en-US" sz="2400" b="0" dirty="0"/>
              <a:t>Acknowledge Land, Community, Racial Injustices</a:t>
            </a:r>
          </a:p>
          <a:p>
            <a:pPr marL="342900" indent="-342900">
              <a:lnSpc>
                <a:spcPct val="100000"/>
              </a:lnSpc>
              <a:spcBef>
                <a:spcPts val="1200"/>
              </a:spcBef>
              <a:buFont typeface="Wingdings" panose="05000000000000000000" pitchFamily="2" charset="2"/>
              <a:buChar char="q"/>
            </a:pPr>
            <a:r>
              <a:rPr lang="en-US" sz="2400" b="0" dirty="0"/>
              <a:t>Acknowledge Situation</a:t>
            </a:r>
            <a:r>
              <a:rPr lang="en-US" b="0" dirty="0"/>
              <a:t> (we’re in a world full of crises!)</a:t>
            </a:r>
          </a:p>
          <a:p>
            <a:pPr marL="365760" indent="365760">
              <a:lnSpc>
                <a:spcPct val="110000"/>
              </a:lnSpc>
              <a:spcBef>
                <a:spcPts val="600"/>
              </a:spcBef>
              <a:buFont typeface="Wingdings" panose="05000000000000000000" pitchFamily="2" charset="2"/>
              <a:buChar char="ü"/>
            </a:pPr>
            <a:r>
              <a:rPr lang="en-US" sz="1800" b="0" dirty="0">
                <a:solidFill>
                  <a:schemeClr val="bg1"/>
                </a:solidFill>
              </a:rPr>
              <a:t>CDC Crisis &amp; Emergency Risk Communication (CERC)</a:t>
            </a:r>
          </a:p>
          <a:p>
            <a:pPr marL="365760" indent="365760">
              <a:lnSpc>
                <a:spcPct val="110000"/>
              </a:lnSpc>
              <a:spcBef>
                <a:spcPts val="600"/>
              </a:spcBef>
              <a:spcAft>
                <a:spcPts val="600"/>
              </a:spcAft>
              <a:buFont typeface="Wingdings" panose="05000000000000000000" pitchFamily="2" charset="2"/>
              <a:buChar char="ü"/>
            </a:pPr>
            <a:r>
              <a:rPr lang="en-US" sz="1800" b="0" dirty="0">
                <a:solidFill>
                  <a:schemeClr val="bg1"/>
                </a:solidFill>
              </a:rPr>
              <a:t>ATSDR Community Stress Resource Center (resilience building) </a:t>
            </a:r>
          </a:p>
          <a:p>
            <a:pPr marL="342900" indent="-342900">
              <a:lnSpc>
                <a:spcPct val="100000"/>
              </a:lnSpc>
              <a:spcBef>
                <a:spcPts val="600"/>
              </a:spcBef>
              <a:spcAft>
                <a:spcPts val="600"/>
              </a:spcAft>
              <a:buFont typeface="Wingdings" panose="05000000000000000000" pitchFamily="2" charset="2"/>
              <a:buChar char="q"/>
            </a:pPr>
            <a:r>
              <a:rPr lang="en-US" sz="2400" b="0" dirty="0"/>
              <a:t>Increase respect with order and prominence</a:t>
            </a:r>
          </a:p>
          <a:p>
            <a:pPr marL="342900" indent="-342900">
              <a:lnSpc>
                <a:spcPct val="100000"/>
              </a:lnSpc>
              <a:spcBef>
                <a:spcPts val="600"/>
              </a:spcBef>
              <a:spcAft>
                <a:spcPts val="600"/>
              </a:spcAft>
              <a:buFont typeface="Wingdings" panose="05000000000000000000" pitchFamily="2" charset="2"/>
              <a:buChar char="q"/>
            </a:pPr>
            <a:r>
              <a:rPr lang="en-US" sz="2400" b="0" dirty="0"/>
              <a:t>Use the current language of your audience</a:t>
            </a:r>
          </a:p>
          <a:p>
            <a:pPr marL="342900" indent="-342900">
              <a:lnSpc>
                <a:spcPct val="100000"/>
              </a:lnSpc>
              <a:spcBef>
                <a:spcPts val="600"/>
              </a:spcBef>
              <a:spcAft>
                <a:spcPts val="600"/>
              </a:spcAft>
              <a:buFont typeface="Wingdings" panose="05000000000000000000" pitchFamily="2" charset="2"/>
              <a:buChar char="q"/>
            </a:pPr>
            <a:r>
              <a:rPr lang="en-US" sz="2400" b="0" dirty="0"/>
              <a:t>Use ADA-recommended “people first” language</a:t>
            </a:r>
          </a:p>
          <a:p>
            <a:pPr marL="342900" indent="-342900">
              <a:lnSpc>
                <a:spcPct val="100000"/>
              </a:lnSpc>
              <a:spcBef>
                <a:spcPts val="600"/>
              </a:spcBef>
              <a:spcAft>
                <a:spcPts val="600"/>
              </a:spcAft>
              <a:buFont typeface="Wingdings" panose="05000000000000000000" pitchFamily="2" charset="2"/>
              <a:buChar char="q"/>
            </a:pPr>
            <a:r>
              <a:rPr lang="en-US" sz="2400" b="0" dirty="0"/>
              <a:t>Avoid “trigger” words and topics</a:t>
            </a:r>
          </a:p>
          <a:p>
            <a:pPr marL="0" indent="0" fontAlgn="base">
              <a:lnSpc>
                <a:spcPct val="100000"/>
              </a:lnSpc>
              <a:spcBef>
                <a:spcPts val="600"/>
              </a:spcBef>
              <a:spcAft>
                <a:spcPts val="600"/>
              </a:spcAft>
            </a:pPr>
            <a:endParaRPr lang="en-US" sz="2400" b="0" dirty="0">
              <a:solidFill>
                <a:srgbClr val="563B14"/>
              </a:solidFill>
            </a:endParaRPr>
          </a:p>
          <a:p>
            <a:pPr marL="0" indent="0" fontAlgn="base">
              <a:lnSpc>
                <a:spcPct val="110000"/>
              </a:lnSpc>
              <a:spcBef>
                <a:spcPts val="600"/>
              </a:spcBef>
              <a:spcAft>
                <a:spcPts val="600"/>
              </a:spcAft>
            </a:pPr>
            <a:r>
              <a:rPr lang="en-US" sz="2400" b="0" dirty="0">
                <a:solidFill>
                  <a:srgbClr val="563B14"/>
                </a:solidFill>
                <a:latin typeface="Segoe UI" panose="020B0502040204020203" pitchFamily="34" charset="0"/>
              </a:rPr>
              <a:t>	</a:t>
            </a:r>
          </a:p>
          <a:p>
            <a:pPr marL="0" indent="0" fontAlgn="base">
              <a:lnSpc>
                <a:spcPct val="110000"/>
              </a:lnSpc>
              <a:spcBef>
                <a:spcPts val="600"/>
              </a:spcBef>
              <a:spcAft>
                <a:spcPts val="600"/>
              </a:spcAft>
            </a:pPr>
            <a:r>
              <a:rPr lang="en-US" sz="2400" b="0" dirty="0">
                <a:solidFill>
                  <a:srgbClr val="563B14"/>
                </a:solidFill>
                <a:latin typeface="Segoe UI" panose="020B0502040204020203" pitchFamily="34" charset="0"/>
              </a:rPr>
              <a:t> 	</a:t>
            </a:r>
            <a:endParaRPr lang="en-US" sz="2400" dirty="0"/>
          </a:p>
        </p:txBody>
      </p:sp>
      <p:pic>
        <p:nvPicPr>
          <p:cNvPr id="8" name="Graphic 7" descr="Icon of a feather to represent what will be a symbol we choose to represent tribes">
            <a:extLst>
              <a:ext uri="{FF2B5EF4-FFF2-40B4-BE49-F238E27FC236}">
                <a16:creationId xmlns:a16="http://schemas.microsoft.com/office/drawing/2014/main" id="{93421BC7-7E59-48FA-B6DB-F0733A9F92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8384" y="4818136"/>
            <a:ext cx="1310640" cy="1310640"/>
          </a:xfrm>
          <a:prstGeom prst="rect">
            <a:avLst/>
          </a:prstGeom>
        </p:spPr>
      </p:pic>
      <p:pic>
        <p:nvPicPr>
          <p:cNvPr id="4" name="Picture 2" descr="Capitol dome icon">
            <a:extLst>
              <a:ext uri="{FF2B5EF4-FFF2-40B4-BE49-F238E27FC236}">
                <a16:creationId xmlns:a16="http://schemas.microsoft.com/office/drawing/2014/main" id="{92DFDA70-117C-48E2-815A-DB8C27E53D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4872" y="5145404"/>
            <a:ext cx="1310640" cy="13106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20B89A1-8EA8-CE4A-AB34-3DC0BB160C14}"/>
              </a:ext>
            </a:extLst>
          </p:cNvPr>
          <p:cNvSpPr txBox="1"/>
          <p:nvPr/>
        </p:nvSpPr>
        <p:spPr>
          <a:xfrm>
            <a:off x="11335512" y="6086712"/>
            <a:ext cx="437321" cy="369332"/>
          </a:xfrm>
          <a:prstGeom prst="rect">
            <a:avLst/>
          </a:prstGeom>
          <a:noFill/>
        </p:spPr>
        <p:txBody>
          <a:bodyPr wrap="square" rtlCol="0">
            <a:spAutoFit/>
          </a:bodyPr>
          <a:lstStyle/>
          <a:p>
            <a:r>
              <a:rPr lang="en-US" dirty="0">
                <a:solidFill>
                  <a:srgbClr val="AA673C"/>
                </a:solidFill>
              </a:rPr>
              <a:t>10</a:t>
            </a:r>
          </a:p>
        </p:txBody>
      </p:sp>
    </p:spTree>
    <p:extLst>
      <p:ext uri="{BB962C8B-B14F-4D97-AF65-F5344CB8AC3E}">
        <p14:creationId xmlns:p14="http://schemas.microsoft.com/office/powerpoint/2010/main" val="264116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526189" y="236446"/>
            <a:ext cx="7535183" cy="703264"/>
          </a:xfrm>
        </p:spPr>
        <p:txBody>
          <a:bodyPr>
            <a:normAutofit/>
          </a:bodyPr>
          <a:lstStyle/>
          <a:p>
            <a:r>
              <a:rPr lang="en-US" dirty="0"/>
              <a:t>Points to Do </a:t>
            </a:r>
            <a:r>
              <a:rPr lang="en-US" sz="2700" dirty="0"/>
              <a:t>(Accessibility)</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526189" y="1056707"/>
            <a:ext cx="7665811" cy="5801293"/>
          </a:xfrm>
        </p:spPr>
        <p:txBody>
          <a:bodyPr vert="horz" lIns="91440" tIns="45720" rIns="91440" bIns="45720" rtlCol="0" anchor="t">
            <a:normAutofit/>
          </a:bodyPr>
          <a:lstStyle/>
          <a:p>
            <a:pPr marL="342900" indent="-342900">
              <a:lnSpc>
                <a:spcPct val="100000"/>
              </a:lnSpc>
              <a:spcBef>
                <a:spcPts val="600"/>
              </a:spcBef>
              <a:spcAft>
                <a:spcPts val="600"/>
              </a:spcAft>
              <a:buFont typeface="Wingdings" panose="05000000000000000000" pitchFamily="2" charset="2"/>
              <a:buChar char="q"/>
            </a:pPr>
            <a:r>
              <a:rPr lang="en-US" sz="2400" b="0" dirty="0"/>
              <a:t>Why? </a:t>
            </a:r>
            <a:r>
              <a:rPr lang="en-US" sz="2400" b="0" dirty="0">
                <a:solidFill>
                  <a:srgbClr val="563B14"/>
                </a:solidFill>
                <a:latin typeface="Segoe UI" panose="020B0502040204020203" pitchFamily="34" charset="0"/>
              </a:rPr>
              <a:t>(CDC Vaccine Information Statements)</a:t>
            </a:r>
          </a:p>
          <a:p>
            <a:pPr marL="342900" indent="-342900">
              <a:lnSpc>
                <a:spcPct val="100000"/>
              </a:lnSpc>
              <a:spcBef>
                <a:spcPts val="600"/>
              </a:spcBef>
              <a:spcAft>
                <a:spcPts val="600"/>
              </a:spcAft>
              <a:buFont typeface="Wingdings" panose="05000000000000000000" pitchFamily="2" charset="2"/>
              <a:buChar char="q"/>
            </a:pPr>
            <a:r>
              <a:rPr lang="en-US" sz="2400" b="0" dirty="0"/>
              <a:t>Plan and advertise all access pathways same</a:t>
            </a:r>
          </a:p>
          <a:p>
            <a:pPr marL="342900" indent="-342900">
              <a:lnSpc>
                <a:spcPct val="100000"/>
              </a:lnSpc>
              <a:spcBef>
                <a:spcPts val="600"/>
              </a:spcBef>
              <a:spcAft>
                <a:spcPts val="600"/>
              </a:spcAft>
              <a:buFont typeface="Wingdings" panose="05000000000000000000" pitchFamily="2" charset="2"/>
              <a:buChar char="q"/>
            </a:pPr>
            <a:r>
              <a:rPr lang="en-US" sz="2400" b="0" dirty="0"/>
              <a:t>Online accessibility (video and audio) </a:t>
            </a:r>
          </a:p>
          <a:p>
            <a:pPr marL="365760" indent="365760">
              <a:lnSpc>
                <a:spcPct val="110000"/>
              </a:lnSpc>
              <a:spcBef>
                <a:spcPts val="600"/>
              </a:spcBef>
              <a:buFont typeface="Wingdings" panose="05000000000000000000" pitchFamily="2" charset="2"/>
              <a:buChar char="ü"/>
            </a:pPr>
            <a:r>
              <a:rPr lang="en-US" sz="1800" b="0" dirty="0">
                <a:solidFill>
                  <a:schemeClr val="bg1"/>
                </a:solidFill>
              </a:rPr>
              <a:t>Captions </a:t>
            </a:r>
            <a:r>
              <a:rPr kumimoji="0" lang="en-US" sz="1800" b="0" i="0" u="none" strike="noStrike" kern="1200" cap="none" spc="0" normalizeH="0" baseline="0" noProof="0" dirty="0">
                <a:ln>
                  <a:noFill/>
                </a:ln>
                <a:solidFill>
                  <a:schemeClr val="bg1"/>
                </a:solidFill>
                <a:effectLst/>
                <a:uLnTx/>
                <a:uFillTx/>
                <a:latin typeface="Segoe UI"/>
                <a:ea typeface="+mn-ea"/>
                <a:cs typeface="+mn-cs"/>
              </a:rPr>
              <a:t>(accurate, correct placement, not too fast - play back) </a:t>
            </a:r>
          </a:p>
          <a:p>
            <a:pPr marL="365760" indent="365760">
              <a:lnSpc>
                <a:spcPct val="110000"/>
              </a:lnSpc>
              <a:spcBef>
                <a:spcPts val="600"/>
              </a:spcBef>
              <a:spcAft>
                <a:spcPts val="600"/>
              </a:spcAft>
              <a:buFont typeface="Wingdings" panose="05000000000000000000" pitchFamily="2" charset="2"/>
              <a:buChar char="ü"/>
            </a:pPr>
            <a:r>
              <a:rPr lang="en-US" sz="1800" b="0" dirty="0">
                <a:solidFill>
                  <a:schemeClr val="bg1"/>
                </a:solidFill>
              </a:rPr>
              <a:t>Audio description - close your eyes, write what you see in script </a:t>
            </a:r>
          </a:p>
          <a:p>
            <a:pPr marL="342900" indent="-342900">
              <a:lnSpc>
                <a:spcPct val="100000"/>
              </a:lnSpc>
              <a:spcBef>
                <a:spcPts val="600"/>
              </a:spcBef>
              <a:spcAft>
                <a:spcPts val="600"/>
              </a:spcAft>
              <a:buFont typeface="Wingdings" panose="05000000000000000000" pitchFamily="2" charset="2"/>
              <a:buChar char="q"/>
            </a:pPr>
            <a:r>
              <a:rPr lang="en-US" sz="2400" b="0" dirty="0"/>
              <a:t>Turn hard concepts into Questions and Answers</a:t>
            </a:r>
          </a:p>
          <a:p>
            <a:pPr marL="342900" indent="-342900">
              <a:lnSpc>
                <a:spcPct val="100000"/>
              </a:lnSpc>
              <a:spcBef>
                <a:spcPts val="600"/>
              </a:spcBef>
              <a:spcAft>
                <a:spcPts val="600"/>
              </a:spcAft>
              <a:buFont typeface="Wingdings" panose="05000000000000000000" pitchFamily="2" charset="2"/>
              <a:buChar char="q"/>
            </a:pPr>
            <a:r>
              <a:rPr lang="en-US" sz="2400" b="0" dirty="0"/>
              <a:t>Write for </a:t>
            </a:r>
            <a:r>
              <a:rPr lang="en-US" sz="2400" i="1" dirty="0"/>
              <a:t>all abilities </a:t>
            </a:r>
            <a:r>
              <a:rPr lang="en-US" sz="2400" b="0" dirty="0"/>
              <a:t>using ADA Guidance</a:t>
            </a:r>
          </a:p>
          <a:p>
            <a:pPr marL="342900" indent="-342900">
              <a:lnSpc>
                <a:spcPct val="100000"/>
              </a:lnSpc>
              <a:spcBef>
                <a:spcPts val="600"/>
              </a:spcBef>
              <a:spcAft>
                <a:spcPts val="600"/>
              </a:spcAft>
              <a:buFont typeface="Wingdings" panose="05000000000000000000" pitchFamily="2" charset="2"/>
              <a:buChar char="q"/>
            </a:pPr>
            <a:r>
              <a:rPr lang="en-US" sz="2400" b="0" dirty="0"/>
              <a:t>ALF rules on sentences and abbreviations</a:t>
            </a:r>
          </a:p>
          <a:p>
            <a:pPr marL="342900" indent="-342900">
              <a:lnSpc>
                <a:spcPct val="100000"/>
              </a:lnSpc>
              <a:spcBef>
                <a:spcPts val="600"/>
              </a:spcBef>
              <a:spcAft>
                <a:spcPts val="600"/>
              </a:spcAft>
              <a:buFont typeface="Wingdings" panose="05000000000000000000" pitchFamily="2" charset="2"/>
              <a:buChar char="q"/>
            </a:pPr>
            <a:r>
              <a:rPr lang="en-US" sz="2400" b="0" dirty="0"/>
              <a:t>Use helpful styles and terms as you can</a:t>
            </a:r>
          </a:p>
          <a:p>
            <a:pPr marL="342900" indent="-342900">
              <a:lnSpc>
                <a:spcPct val="100000"/>
              </a:lnSpc>
              <a:spcBef>
                <a:spcPts val="600"/>
              </a:spcBef>
              <a:spcAft>
                <a:spcPts val="600"/>
              </a:spcAft>
              <a:buFont typeface="Wingdings" panose="05000000000000000000" pitchFamily="2" charset="2"/>
              <a:buChar char="q"/>
            </a:pPr>
            <a:r>
              <a:rPr lang="en-US" sz="2400" b="0" dirty="0"/>
              <a:t>“Transcript” (as a play) when possible</a:t>
            </a:r>
          </a:p>
          <a:p>
            <a:pPr marL="0" indent="0">
              <a:lnSpc>
                <a:spcPct val="100000"/>
              </a:lnSpc>
              <a:spcBef>
                <a:spcPts val="600"/>
              </a:spcBef>
              <a:spcAft>
                <a:spcPts val="600"/>
              </a:spcAft>
            </a:pPr>
            <a:r>
              <a:rPr lang="en-US" sz="2400" dirty="0"/>
              <a:t>	</a:t>
            </a:r>
          </a:p>
          <a:p>
            <a:endParaRPr lang="en-US" sz="2400" dirty="0"/>
          </a:p>
        </p:txBody>
      </p:sp>
      <p:sp>
        <p:nvSpPr>
          <p:cNvPr id="4" name="TextBox 3">
            <a:extLst>
              <a:ext uri="{FF2B5EF4-FFF2-40B4-BE49-F238E27FC236}">
                <a16:creationId xmlns:a16="http://schemas.microsoft.com/office/drawing/2014/main" id="{A1A3A475-58DF-474B-A03A-C58C24004892}"/>
              </a:ext>
            </a:extLst>
          </p:cNvPr>
          <p:cNvSpPr txBox="1"/>
          <p:nvPr/>
        </p:nvSpPr>
        <p:spPr>
          <a:xfrm>
            <a:off x="11194969" y="5993880"/>
            <a:ext cx="437321" cy="369332"/>
          </a:xfrm>
          <a:prstGeom prst="rect">
            <a:avLst/>
          </a:prstGeom>
          <a:noFill/>
        </p:spPr>
        <p:txBody>
          <a:bodyPr wrap="square" rtlCol="0">
            <a:spAutoFit/>
          </a:bodyPr>
          <a:lstStyle/>
          <a:p>
            <a:r>
              <a:rPr lang="en-US" dirty="0">
                <a:solidFill>
                  <a:srgbClr val="AA673C"/>
                </a:solidFill>
              </a:rPr>
              <a:t>11</a:t>
            </a:r>
          </a:p>
        </p:txBody>
      </p:sp>
    </p:spTree>
    <p:extLst>
      <p:ext uri="{BB962C8B-B14F-4D97-AF65-F5344CB8AC3E}">
        <p14:creationId xmlns:p14="http://schemas.microsoft.com/office/powerpoint/2010/main" val="59395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196667" y="888043"/>
            <a:ext cx="7464896" cy="5984487"/>
          </a:xfrm>
        </p:spPr>
        <p:txBody>
          <a:bodyPr vert="horz" lIns="91440" tIns="45720" rIns="91440" bIns="45720" rtlCol="0" anchor="t">
            <a:normAutofit/>
          </a:bodyPr>
          <a:lstStyle/>
          <a:p>
            <a:pPr marL="0" indent="0" fontAlgn="auto">
              <a:lnSpc>
                <a:spcPct val="110000"/>
              </a:lnSpc>
              <a:spcBef>
                <a:spcPts val="600"/>
              </a:spcBef>
              <a:spcAft>
                <a:spcPts val="0"/>
              </a:spcAft>
            </a:pPr>
            <a:r>
              <a:rPr lang="en-US" altLang="en-US" sz="1800" b="0" dirty="0"/>
              <a:t>Americans with Disabilities Act Network Guidelines for Writing About People with Disabilities </a:t>
            </a:r>
            <a:r>
              <a:rPr lang="en-US" altLang="en-US" sz="1800" b="0" dirty="0">
                <a:hlinkClick r:id="rId3"/>
              </a:rPr>
              <a:t>https://adata.org/factsheet/ADANN-writing</a:t>
            </a:r>
            <a:r>
              <a:rPr lang="en-US" altLang="en-US" sz="1800" b="0" dirty="0"/>
              <a:t> </a:t>
            </a:r>
          </a:p>
          <a:p>
            <a:pPr marL="0" indent="0" fontAlgn="auto">
              <a:lnSpc>
                <a:spcPct val="110000"/>
              </a:lnSpc>
              <a:spcBef>
                <a:spcPts val="600"/>
              </a:spcBef>
              <a:spcAft>
                <a:spcPts val="0"/>
              </a:spcAft>
            </a:pPr>
            <a:r>
              <a:rPr lang="en-US" altLang="en-US" sz="1800" b="0" dirty="0"/>
              <a:t>Dictionary.com </a:t>
            </a:r>
            <a:r>
              <a:rPr lang="en-US" altLang="en-US" sz="1800" b="0" dirty="0">
                <a:hlinkClick r:id="rId4"/>
              </a:rPr>
              <a:t>https://www.dictionary.com/browse/accessibility</a:t>
            </a:r>
            <a:r>
              <a:rPr lang="en-US" altLang="en-US" sz="1800" b="0" dirty="0"/>
              <a:t> </a:t>
            </a:r>
          </a:p>
          <a:p>
            <a:pPr marL="0" indent="0" fontAlgn="auto">
              <a:lnSpc>
                <a:spcPct val="110000"/>
              </a:lnSpc>
              <a:spcBef>
                <a:spcPts val="600"/>
              </a:spcBef>
              <a:spcAft>
                <a:spcPts val="0"/>
              </a:spcAft>
            </a:pPr>
            <a:r>
              <a:rPr lang="en-US" altLang="en-US" sz="1800" b="0" dirty="0">
                <a:solidFill>
                  <a:schemeClr val="accent6">
                    <a:lumMod val="50000"/>
                  </a:schemeClr>
                </a:solidFill>
              </a:rPr>
              <a:t>Digital.gov. </a:t>
            </a:r>
            <a:r>
              <a:rPr lang="en-US" sz="1800" b="0" dirty="0">
                <a:hlinkClick r:id="rId5"/>
              </a:rPr>
              <a:t>6 Ways Translation Glossaries Help Agencies Succeed In Sharing Information. </a:t>
            </a:r>
            <a:endParaRPr lang="en-US" altLang="en-US" sz="1800" b="0" dirty="0"/>
          </a:p>
          <a:p>
            <a:pPr marL="0" indent="0" fontAlgn="auto">
              <a:lnSpc>
                <a:spcPct val="110000"/>
              </a:lnSpc>
              <a:spcBef>
                <a:spcPts val="600"/>
              </a:spcBef>
              <a:spcAft>
                <a:spcPts val="0"/>
              </a:spcAft>
            </a:pPr>
            <a:r>
              <a:rPr lang="en-US" altLang="en-US" sz="1800" b="0" dirty="0">
                <a:solidFill>
                  <a:schemeClr val="accent6">
                    <a:lumMod val="50000"/>
                  </a:schemeClr>
                </a:solidFill>
              </a:rPr>
              <a:t>EPA</a:t>
            </a:r>
            <a:r>
              <a:rPr lang="en-US" altLang="en-US" sz="1800" b="0" dirty="0"/>
              <a:t> Environmental Justice: </a:t>
            </a:r>
            <a:r>
              <a:rPr lang="en-US" altLang="en-US" sz="1800" b="0" dirty="0">
                <a:hlinkClick r:id="rId6"/>
              </a:rPr>
              <a:t>https://www.epa.gov/environmentaljustice</a:t>
            </a:r>
            <a:endParaRPr lang="en-US" altLang="en-US" sz="1800" b="0" dirty="0"/>
          </a:p>
          <a:p>
            <a:pPr marL="0" indent="0" algn="l">
              <a:lnSpc>
                <a:spcPct val="110000"/>
              </a:lnSpc>
              <a:spcBef>
                <a:spcPts val="600"/>
              </a:spcBef>
            </a:pPr>
            <a:r>
              <a:rPr lang="en-US" sz="1800" b="0" dirty="0">
                <a:hlinkClick r:id="rId7"/>
              </a:rPr>
              <a:t>Glosario </a:t>
            </a:r>
            <a:r>
              <a:rPr lang="en-US" sz="1800" b="0" dirty="0" err="1">
                <a:hlinkClick r:id="rId7"/>
              </a:rPr>
              <a:t>ambiental</a:t>
            </a:r>
            <a:r>
              <a:rPr lang="en-US" sz="1800" b="0" dirty="0">
                <a:hlinkClick r:id="rId7"/>
              </a:rPr>
              <a:t> </a:t>
            </a:r>
            <a:r>
              <a:rPr lang="en-US" sz="1800" b="0" dirty="0" err="1">
                <a:hlinkClick r:id="rId7"/>
              </a:rPr>
              <a:t>bilingüe</a:t>
            </a:r>
            <a:r>
              <a:rPr lang="en-US" sz="1800" b="0" dirty="0">
                <a:hlinkClick r:id="rId7"/>
              </a:rPr>
              <a:t> | US EPA</a:t>
            </a:r>
            <a:endParaRPr lang="en-US" sz="1800" b="0" i="0" dirty="0">
              <a:solidFill>
                <a:srgbClr val="111111"/>
              </a:solidFill>
              <a:effectLst/>
            </a:endParaRPr>
          </a:p>
          <a:p>
            <a:pPr marL="0" indent="0" algn="l">
              <a:lnSpc>
                <a:spcPct val="110000"/>
              </a:lnSpc>
              <a:spcBef>
                <a:spcPts val="600"/>
              </a:spcBef>
            </a:pPr>
            <a:r>
              <a:rPr lang="en-US" sz="1800" b="0" i="0" dirty="0">
                <a:solidFill>
                  <a:srgbClr val="111111"/>
                </a:solidFill>
                <a:effectLst/>
              </a:rPr>
              <a:t>Hook, J., Davis, D., Owen, J. Worthington, Jr., E. L., </a:t>
            </a:r>
            <a:r>
              <a:rPr lang="en-US" sz="1800" b="0" i="0" dirty="0" err="1">
                <a:solidFill>
                  <a:srgbClr val="111111"/>
                </a:solidFill>
                <a:effectLst/>
              </a:rPr>
              <a:t>Utsey</a:t>
            </a:r>
            <a:r>
              <a:rPr lang="en-US" sz="1800" b="0" i="0" dirty="0">
                <a:solidFill>
                  <a:srgbClr val="111111"/>
                </a:solidFill>
                <a:effectLst/>
              </a:rPr>
              <a:t>, S. O., Cultural Humility: Measuring Openness to Culturally Diverse Clients (May 2013) </a:t>
            </a:r>
            <a:r>
              <a:rPr lang="en-US" sz="1800" b="0" i="1" dirty="0">
                <a:solidFill>
                  <a:srgbClr val="555555"/>
                </a:solidFill>
                <a:effectLst/>
              </a:rPr>
              <a:t>Journal of Counseling Psychology </a:t>
            </a:r>
            <a:r>
              <a:rPr lang="en-US" sz="1800" b="0" i="0" dirty="0">
                <a:solidFill>
                  <a:srgbClr val="555555"/>
                </a:solidFill>
                <a:effectLst/>
              </a:rPr>
              <a:t>60(3) DOI:</a:t>
            </a:r>
            <a:r>
              <a:rPr lang="en-US" sz="1800" b="0" i="0" u="sng" dirty="0">
                <a:solidFill>
                  <a:srgbClr val="555555"/>
                </a:solidFill>
                <a:effectLst/>
                <a:hlinkClick r:id="rId8"/>
              </a:rPr>
              <a:t>10.1037/a0032595</a:t>
            </a:r>
            <a:r>
              <a:rPr lang="en-US" altLang="en-US" sz="1800" b="0" dirty="0">
                <a:solidFill>
                  <a:schemeClr val="accent6">
                    <a:lumMod val="50000"/>
                  </a:schemeClr>
                </a:solidFill>
              </a:rPr>
              <a:t>. </a:t>
            </a:r>
          </a:p>
          <a:p>
            <a:pPr marL="0" indent="0" algn="l">
              <a:lnSpc>
                <a:spcPct val="110000"/>
              </a:lnSpc>
              <a:spcBef>
                <a:spcPts val="600"/>
              </a:spcBef>
            </a:pPr>
            <a:r>
              <a:rPr lang="en-US" altLang="en-US" sz="1800" b="0" dirty="0">
                <a:solidFill>
                  <a:schemeClr val="accent6">
                    <a:lumMod val="50000"/>
                  </a:schemeClr>
                </a:solidFill>
              </a:rPr>
              <a:t>Native Governance Center (land acknowledgement) </a:t>
            </a:r>
            <a:r>
              <a:rPr lang="en-US" sz="1800" b="0" dirty="0">
                <a:solidFill>
                  <a:schemeClr val="accent6">
                    <a:lumMod val="50000"/>
                  </a:schemeClr>
                </a:solidFill>
                <a:hlinkClick r:id="rId9"/>
              </a:rPr>
              <a:t>https://nativegov.org/a-guide-to-indigenous-land-acknowledgment/</a:t>
            </a:r>
            <a:endParaRPr lang="en-US" altLang="en-US" sz="1800" b="0" dirty="0">
              <a:solidFill>
                <a:schemeClr val="accent6">
                  <a:lumMod val="50000"/>
                </a:schemeClr>
              </a:solidFill>
            </a:endParaRPr>
          </a:p>
          <a:p>
            <a:pPr marL="0" indent="0">
              <a:lnSpc>
                <a:spcPct val="110000"/>
              </a:lnSpc>
              <a:spcBef>
                <a:spcPts val="600"/>
              </a:spcBef>
            </a:pPr>
            <a:r>
              <a:rPr lang="en-US" sz="1800" b="0" dirty="0" err="1"/>
              <a:t>Tervalon</a:t>
            </a:r>
            <a:r>
              <a:rPr lang="en-US" sz="1800" b="0" dirty="0"/>
              <a:t>, M. and Murray-Garcia, J. (May 1998). Cultural humility versus cultural competence: A critical distinction in definition </a:t>
            </a:r>
            <a:r>
              <a:rPr lang="en-US" sz="1800" b="0" dirty="0">
                <a:hlinkClick r:id="rId10"/>
              </a:rPr>
              <a:t>Journal of Health Care for the Poor and Underserved</a:t>
            </a:r>
            <a:r>
              <a:rPr lang="en-US" sz="1800" b="0" dirty="0"/>
              <a:t>; 9, 2; Research Library. pg. 117.</a:t>
            </a:r>
            <a:endParaRPr lang="en-US" sz="1800" b="0" i="0" u="sng" dirty="0">
              <a:solidFill>
                <a:srgbClr val="555555"/>
              </a:solidFill>
              <a:effectLst/>
            </a:endParaRPr>
          </a:p>
          <a:p>
            <a:pPr marL="0" indent="0" algn="l">
              <a:lnSpc>
                <a:spcPct val="110000"/>
              </a:lnSpc>
              <a:spcBef>
                <a:spcPts val="600"/>
              </a:spcBef>
            </a:pPr>
            <a:r>
              <a:rPr lang="en-US" sz="1800" b="0" i="0" dirty="0">
                <a:solidFill>
                  <a:srgbClr val="555555"/>
                </a:solidFill>
                <a:effectLst/>
              </a:rPr>
              <a:t>U.K</a:t>
            </a:r>
            <a:r>
              <a:rPr lang="en-US" sz="1800" b="0" dirty="0">
                <a:solidFill>
                  <a:srgbClr val="555555"/>
                </a:solidFill>
              </a:rPr>
              <a:t>. Blog </a:t>
            </a:r>
            <a:r>
              <a:rPr lang="en-US" sz="1800" b="0" dirty="0">
                <a:solidFill>
                  <a:srgbClr val="555555"/>
                </a:solidFill>
                <a:hlinkClick r:id="rId11"/>
              </a:rPr>
              <a:t>https://accessibility.blog.gov.uk/2016/05/16/what-we-mean-when-we-talk-about-accessibility-2/</a:t>
            </a:r>
            <a:r>
              <a:rPr lang="en-US" sz="1800" b="0" dirty="0">
                <a:solidFill>
                  <a:srgbClr val="555555"/>
                </a:solidFill>
              </a:rPr>
              <a:t> </a:t>
            </a:r>
            <a:endParaRPr lang="en-US" sz="1800" b="0" i="0" dirty="0">
              <a:solidFill>
                <a:srgbClr val="555555"/>
              </a:solidFill>
              <a:effectLst/>
            </a:endParaRPr>
          </a:p>
          <a:p>
            <a:pPr marL="285750" indent="-285750" fontAlgn="auto">
              <a:spcAft>
                <a:spcPts val="0"/>
              </a:spcAft>
              <a:buFont typeface="Arial" panose="020B0604020202020204" pitchFamily="34" charset="0"/>
              <a:buChar char="•"/>
            </a:pPr>
            <a:endParaRPr lang="en-US" altLang="en-US" sz="1800" b="0" dirty="0">
              <a:solidFill>
                <a:schemeClr val="accent6">
                  <a:lumMod val="50000"/>
                </a:schemeClr>
              </a:solidFill>
            </a:endParaRPr>
          </a:p>
        </p:txBody>
      </p:sp>
      <p:sp>
        <p:nvSpPr>
          <p:cNvPr id="3" name="Title 2">
            <a:extLst>
              <a:ext uri="{FF2B5EF4-FFF2-40B4-BE49-F238E27FC236}">
                <a16:creationId xmlns:a16="http://schemas.microsoft.com/office/drawing/2014/main" id="{BE0E2899-E48D-4DD2-A58B-F4883ED86E28}"/>
              </a:ext>
            </a:extLst>
          </p:cNvPr>
          <p:cNvSpPr>
            <a:spLocks noGrp="1"/>
          </p:cNvSpPr>
          <p:nvPr>
            <p:ph type="title"/>
          </p:nvPr>
        </p:nvSpPr>
        <p:spPr>
          <a:xfrm>
            <a:off x="196667" y="251719"/>
            <a:ext cx="6477000" cy="719454"/>
          </a:xfrm>
        </p:spPr>
        <p:txBody>
          <a:bodyPr/>
          <a:lstStyle/>
          <a:p>
            <a:r>
              <a:rPr lang="en-US" dirty="0"/>
              <a:t>References</a:t>
            </a:r>
            <a:r>
              <a:rPr lang="en-US" baseline="0" dirty="0"/>
              <a:t> and Resources</a:t>
            </a:r>
            <a:endParaRPr lang="en-US" dirty="0"/>
          </a:p>
        </p:txBody>
      </p:sp>
      <p:sp>
        <p:nvSpPr>
          <p:cNvPr id="5" name="TextBox 4">
            <a:extLst>
              <a:ext uri="{FF2B5EF4-FFF2-40B4-BE49-F238E27FC236}">
                <a16:creationId xmlns:a16="http://schemas.microsoft.com/office/drawing/2014/main" id="{D53FDCCC-6851-AF48-9D0D-7FB144A0C714}"/>
              </a:ext>
            </a:extLst>
          </p:cNvPr>
          <p:cNvSpPr txBox="1"/>
          <p:nvPr/>
        </p:nvSpPr>
        <p:spPr>
          <a:xfrm>
            <a:off x="11290853" y="6329642"/>
            <a:ext cx="437321" cy="369332"/>
          </a:xfrm>
          <a:prstGeom prst="rect">
            <a:avLst/>
          </a:prstGeom>
          <a:noFill/>
        </p:spPr>
        <p:txBody>
          <a:bodyPr wrap="square" rtlCol="0">
            <a:spAutoFit/>
          </a:bodyPr>
          <a:lstStyle/>
          <a:p>
            <a:r>
              <a:rPr lang="en-US" dirty="0">
                <a:solidFill>
                  <a:srgbClr val="AA673C"/>
                </a:solidFill>
              </a:rPr>
              <a:t>12</a:t>
            </a: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Graphic 4" descr="Icon showing people saying things in a general word cloud. This means it's time for questions, comments and discussion.">
            <a:extLst>
              <a:ext uri="{FF2B5EF4-FFF2-40B4-BE49-F238E27FC236}">
                <a16:creationId xmlns:a16="http://schemas.microsoft.com/office/drawing/2014/main" id="{70045C2D-BAC7-49BF-8397-D617DFC82E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2233" y="1201003"/>
            <a:ext cx="4107976" cy="4107976"/>
          </a:xfrm>
          <a:prstGeom prst="rect">
            <a:avLst/>
          </a:prstGeom>
        </p:spPr>
      </p:pic>
      <p:sp>
        <p:nvSpPr>
          <p:cNvPr id="2" name="Title 1">
            <a:extLst>
              <a:ext uri="{FF2B5EF4-FFF2-40B4-BE49-F238E27FC236}">
                <a16:creationId xmlns:a16="http://schemas.microsoft.com/office/drawing/2014/main" id="{6221AA64-4FF0-904A-8E21-00A91448C623}"/>
              </a:ext>
            </a:extLst>
          </p:cNvPr>
          <p:cNvSpPr>
            <a:spLocks noGrp="1"/>
          </p:cNvSpPr>
          <p:nvPr>
            <p:ph type="title"/>
          </p:nvPr>
        </p:nvSpPr>
        <p:spPr/>
        <p:txBody>
          <a:bodyPr/>
          <a:lstStyle/>
          <a:p>
            <a:r>
              <a:rPr lang="en-US" dirty="0"/>
              <a:t>Thoughts?</a:t>
            </a:r>
          </a:p>
        </p:txBody>
      </p:sp>
      <p:sp>
        <p:nvSpPr>
          <p:cNvPr id="6" name="TextBox 5">
            <a:extLst>
              <a:ext uri="{FF2B5EF4-FFF2-40B4-BE49-F238E27FC236}">
                <a16:creationId xmlns:a16="http://schemas.microsoft.com/office/drawing/2014/main" id="{D25348FE-F2AC-A542-A105-770A82AE6253}"/>
              </a:ext>
            </a:extLst>
          </p:cNvPr>
          <p:cNvSpPr txBox="1"/>
          <p:nvPr/>
        </p:nvSpPr>
        <p:spPr>
          <a:xfrm>
            <a:off x="11262205" y="6195586"/>
            <a:ext cx="437321" cy="369332"/>
          </a:xfrm>
          <a:prstGeom prst="rect">
            <a:avLst/>
          </a:prstGeom>
          <a:noFill/>
        </p:spPr>
        <p:txBody>
          <a:bodyPr wrap="square" rtlCol="0">
            <a:spAutoFit/>
          </a:bodyPr>
          <a:lstStyle/>
          <a:p>
            <a:r>
              <a:rPr lang="en-US" dirty="0">
                <a:solidFill>
                  <a:srgbClr val="AA673C"/>
                </a:solidFill>
              </a:rPr>
              <a:t>13</a:t>
            </a:r>
          </a:p>
        </p:txBody>
      </p:sp>
    </p:spTree>
    <p:extLst>
      <p:ext uri="{BB962C8B-B14F-4D97-AF65-F5344CB8AC3E}">
        <p14:creationId xmlns:p14="http://schemas.microsoft.com/office/powerpoint/2010/main" val="275822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334535" y="334912"/>
            <a:ext cx="11965260" cy="615553"/>
          </a:xfrm>
        </p:spPr>
        <p:txBody>
          <a:bodyPr/>
          <a:lstStyle/>
          <a:p>
            <a:r>
              <a:rPr lang="en-US" dirty="0">
                <a:solidFill>
                  <a:schemeClr val="accent2"/>
                </a:solidFill>
              </a:rPr>
              <a:t>Acknowledge Injustice and Ability Privilege</a:t>
            </a: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4294967295"/>
          </p:nvPr>
        </p:nvSpPr>
        <p:spPr>
          <a:xfrm>
            <a:off x="334536" y="1040809"/>
            <a:ext cx="11691210" cy="1413080"/>
          </a:xfrm>
        </p:spPr>
        <p:txBody>
          <a:bodyPr>
            <a:noAutofit/>
          </a:bodyPr>
          <a:lstStyle/>
          <a:p>
            <a:pPr marL="0" indent="0">
              <a:lnSpc>
                <a:spcPct val="110000"/>
              </a:lnSpc>
              <a:spcBef>
                <a:spcPts val="0"/>
              </a:spcBef>
              <a:buNone/>
            </a:pPr>
            <a:r>
              <a:rPr lang="en-US" altLang="en-US" sz="1800" dirty="0">
                <a:solidFill>
                  <a:schemeClr val="accent6">
                    <a:lumMod val="50000"/>
                  </a:schemeClr>
                </a:solidFill>
                <a:latin typeface="+mj-lt"/>
              </a:rPr>
              <a:t>The land on which I stand in Pittsburgh, Pennsylvania, was once possessed by the Seneca and other tribes.  Today, I honor Seneca Chief, </a:t>
            </a:r>
            <a:r>
              <a:rPr lang="en-US" altLang="en-US" sz="1800" dirty="0" err="1">
                <a:solidFill>
                  <a:schemeClr val="accent6">
                    <a:lumMod val="50000"/>
                  </a:schemeClr>
                </a:solidFill>
                <a:latin typeface="+mj-lt"/>
              </a:rPr>
              <a:t>Guyasuta</a:t>
            </a:r>
            <a:r>
              <a:rPr lang="en-US" altLang="en-US" sz="1800" dirty="0">
                <a:solidFill>
                  <a:schemeClr val="accent6">
                    <a:lumMod val="50000"/>
                  </a:schemeClr>
                </a:solidFill>
                <a:latin typeface="+mj-lt"/>
              </a:rPr>
              <a:t>.  Note his equality with George Washington in this bronze sculpture, </a:t>
            </a:r>
            <a:r>
              <a:rPr lang="en-US" altLang="en-US" sz="1800" b="1" i="1" dirty="0">
                <a:solidFill>
                  <a:schemeClr val="accent6">
                    <a:lumMod val="50000"/>
                  </a:schemeClr>
                </a:solidFill>
                <a:latin typeface="+mj-lt"/>
              </a:rPr>
              <a:t>Points of View </a:t>
            </a:r>
            <a:r>
              <a:rPr lang="en-US" altLang="en-US" sz="1800" dirty="0">
                <a:solidFill>
                  <a:schemeClr val="accent6">
                    <a:lumMod val="50000"/>
                  </a:schemeClr>
                </a:solidFill>
                <a:latin typeface="+mj-lt"/>
              </a:rPr>
              <a:t>which sits atop Mount Washington, one block from my home.  The chief lost his land, or I may be standing on Mt. </a:t>
            </a:r>
            <a:r>
              <a:rPr lang="en-US" altLang="en-US" sz="1800" dirty="0" err="1">
                <a:solidFill>
                  <a:schemeClr val="accent6">
                    <a:lumMod val="50000"/>
                  </a:schemeClr>
                </a:solidFill>
                <a:latin typeface="+mj-lt"/>
              </a:rPr>
              <a:t>Guyasuta</a:t>
            </a:r>
            <a:r>
              <a:rPr lang="en-US" altLang="en-US" sz="1800" dirty="0">
                <a:solidFill>
                  <a:schemeClr val="accent6">
                    <a:lumMod val="50000"/>
                  </a:schemeClr>
                </a:solidFill>
                <a:latin typeface="+mj-lt"/>
              </a:rPr>
              <a:t>.  I honor </a:t>
            </a:r>
            <a:r>
              <a:rPr lang="en-US" altLang="en-US" sz="1800" dirty="0" err="1">
                <a:solidFill>
                  <a:schemeClr val="accent6">
                    <a:lumMod val="50000"/>
                  </a:schemeClr>
                </a:solidFill>
                <a:latin typeface="+mj-lt"/>
              </a:rPr>
              <a:t>Guyasuta</a:t>
            </a:r>
            <a:r>
              <a:rPr lang="en-US" altLang="en-US" sz="1800" dirty="0">
                <a:solidFill>
                  <a:schemeClr val="accent6">
                    <a:lumMod val="50000"/>
                  </a:schemeClr>
                </a:solidFill>
                <a:latin typeface="+mj-lt"/>
              </a:rPr>
              <a:t> in his once-position of power and peacemaker and as brave defender of the Seneca. </a:t>
            </a:r>
          </a:p>
        </p:txBody>
      </p:sp>
      <p:pic>
        <p:nvPicPr>
          <p:cNvPr id="1026" name="Picture 2" descr="Point of View Statue atop Mount Washington overlooking the city of Pittsburgh. The statue, in bronze, is of George Washington and Seneca Chief Guyasuta staring at each other, each in his own power, posed in half-kneeling guarded stance.">
            <a:extLst>
              <a:ext uri="{FF2B5EF4-FFF2-40B4-BE49-F238E27FC236}">
                <a16:creationId xmlns:a16="http://schemas.microsoft.com/office/drawing/2014/main" id="{451AB34C-04D9-48F6-B0A6-B21AB76CE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194" y="2466952"/>
            <a:ext cx="3396475" cy="25473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Fancy gold-edged decorative oval mirror. ">
            <a:extLst>
              <a:ext uri="{FF2B5EF4-FFF2-40B4-BE49-F238E27FC236}">
                <a16:creationId xmlns:a16="http://schemas.microsoft.com/office/drawing/2014/main" id="{264F396C-4C17-41C9-97ED-D7F19FC9ED6C}"/>
              </a:ext>
            </a:extLst>
          </p:cNvPr>
          <p:cNvPicPr>
            <a:picLocks noChangeAspect="1"/>
          </p:cNvPicPr>
          <p:nvPr/>
        </p:nvPicPr>
        <p:blipFill>
          <a:blip r:embed="rId4"/>
          <a:stretch>
            <a:fillRect/>
          </a:stretch>
        </p:blipFill>
        <p:spPr>
          <a:xfrm>
            <a:off x="7703512" y="2344256"/>
            <a:ext cx="1970006" cy="3117099"/>
          </a:xfrm>
          <a:prstGeom prst="rect">
            <a:avLst/>
          </a:prstGeom>
        </p:spPr>
      </p:pic>
      <p:sp>
        <p:nvSpPr>
          <p:cNvPr id="11" name="TextBox 10" descr="Photo credit: By Leepaxton at en.wikipedia, CC BY-SA 4.0, https://commons.wikimedia.org/w/index.php?curid=16992171&#10;">
            <a:extLst>
              <a:ext uri="{FF2B5EF4-FFF2-40B4-BE49-F238E27FC236}">
                <a16:creationId xmlns:a16="http://schemas.microsoft.com/office/drawing/2014/main" id="{24A6E46F-1BB6-4AA4-98DB-1202898E661C}"/>
              </a:ext>
            </a:extLst>
          </p:cNvPr>
          <p:cNvSpPr txBox="1"/>
          <p:nvPr/>
        </p:nvSpPr>
        <p:spPr>
          <a:xfrm>
            <a:off x="2187513" y="5111800"/>
            <a:ext cx="3509835" cy="954107"/>
          </a:xfrm>
          <a:prstGeom prst="rect">
            <a:avLst/>
          </a:prstGeom>
          <a:noFill/>
        </p:spPr>
        <p:txBody>
          <a:bodyPr wrap="square">
            <a:spAutoFit/>
          </a:bodyPr>
          <a:lstStyle/>
          <a:p>
            <a:r>
              <a:rPr lang="en-US" sz="1400" dirty="0">
                <a:solidFill>
                  <a:schemeClr val="bg1"/>
                </a:solidFill>
              </a:rPr>
              <a:t>Points of View Sculpture Photo credit: </a:t>
            </a:r>
            <a:r>
              <a:rPr lang="en-US" sz="1400" dirty="0" err="1">
                <a:solidFill>
                  <a:schemeClr val="bg1"/>
                </a:solidFill>
              </a:rPr>
              <a:t>Leepaxton</a:t>
            </a:r>
            <a:r>
              <a:rPr lang="en-US" sz="1400" dirty="0">
                <a:solidFill>
                  <a:schemeClr val="bg1"/>
                </a:solidFill>
              </a:rPr>
              <a:t> at </a:t>
            </a:r>
            <a:r>
              <a:rPr lang="en-US" sz="1400" dirty="0" err="1">
                <a:solidFill>
                  <a:schemeClr val="bg1"/>
                </a:solidFill>
              </a:rPr>
              <a:t>en.wikipedia</a:t>
            </a:r>
            <a:r>
              <a:rPr lang="en-US" sz="1400" dirty="0">
                <a:solidFill>
                  <a:schemeClr val="bg1"/>
                </a:solidFill>
              </a:rPr>
              <a:t>, CC BY-SA 4.0, https://commons.wikimedia.org/w/index.php?curid=16992171</a:t>
            </a:r>
          </a:p>
        </p:txBody>
      </p:sp>
      <p:sp>
        <p:nvSpPr>
          <p:cNvPr id="3" name="TextBox 2" descr="Creative Commons image: pngimg.com">
            <a:extLst>
              <a:ext uri="{FF2B5EF4-FFF2-40B4-BE49-F238E27FC236}">
                <a16:creationId xmlns:a16="http://schemas.microsoft.com/office/drawing/2014/main" id="{4BE72042-A0E4-4DDA-8F72-8B58A98C6935}"/>
              </a:ext>
            </a:extLst>
          </p:cNvPr>
          <p:cNvSpPr txBox="1"/>
          <p:nvPr/>
        </p:nvSpPr>
        <p:spPr>
          <a:xfrm>
            <a:off x="7550332" y="5479073"/>
            <a:ext cx="2276366" cy="646331"/>
          </a:xfrm>
          <a:prstGeom prst="rect">
            <a:avLst/>
          </a:prstGeom>
          <a:noFill/>
        </p:spPr>
        <p:txBody>
          <a:bodyPr wrap="square" rtlCol="0">
            <a:spAutoFit/>
          </a:bodyPr>
          <a:lstStyle/>
          <a:p>
            <a:r>
              <a:rPr lang="en-US" dirty="0">
                <a:solidFill>
                  <a:schemeClr val="bg1"/>
                </a:solidFill>
              </a:rPr>
              <a:t>Creative Commons image: </a:t>
            </a:r>
            <a:r>
              <a:rPr lang="en-US" dirty="0" err="1">
                <a:solidFill>
                  <a:schemeClr val="bg1"/>
                </a:solidFill>
              </a:rPr>
              <a:t>pngimg.com</a:t>
            </a:r>
            <a:endParaRPr lang="en-US" dirty="0">
              <a:solidFill>
                <a:schemeClr val="bg1"/>
              </a:solidFill>
            </a:endParaRPr>
          </a:p>
        </p:txBody>
      </p:sp>
      <p:sp>
        <p:nvSpPr>
          <p:cNvPr id="5" name="TextBox 4">
            <a:extLst>
              <a:ext uri="{FF2B5EF4-FFF2-40B4-BE49-F238E27FC236}">
                <a16:creationId xmlns:a16="http://schemas.microsoft.com/office/drawing/2014/main" id="{05C0400A-FA52-FD42-B1FF-FA85C70E881A}"/>
              </a:ext>
            </a:extLst>
          </p:cNvPr>
          <p:cNvSpPr txBox="1"/>
          <p:nvPr/>
        </p:nvSpPr>
        <p:spPr>
          <a:xfrm>
            <a:off x="11410122" y="5724939"/>
            <a:ext cx="417443" cy="369332"/>
          </a:xfrm>
          <a:prstGeom prst="rect">
            <a:avLst/>
          </a:prstGeom>
          <a:noFill/>
        </p:spPr>
        <p:txBody>
          <a:bodyPr wrap="square" rtlCol="0">
            <a:spAutoFit/>
          </a:bodyPr>
          <a:lstStyle/>
          <a:p>
            <a:r>
              <a:rPr lang="en-US" dirty="0">
                <a:solidFill>
                  <a:srgbClr val="AA673C"/>
                </a:solidFill>
              </a:rPr>
              <a:t>2</a:t>
            </a:r>
          </a:p>
        </p:txBody>
      </p:sp>
    </p:spTree>
    <p:extLst>
      <p:ext uri="{BB962C8B-B14F-4D97-AF65-F5344CB8AC3E}">
        <p14:creationId xmlns:p14="http://schemas.microsoft.com/office/powerpoint/2010/main" val="354004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58A23E-D52C-4C0C-99BD-238C0DFB63A0}"/>
              </a:ext>
            </a:extLst>
          </p:cNvPr>
          <p:cNvSpPr>
            <a:spLocks noGrp="1"/>
          </p:cNvSpPr>
          <p:nvPr>
            <p:ph type="title"/>
          </p:nvPr>
        </p:nvSpPr>
        <p:spPr>
          <a:xfrm>
            <a:off x="4793673" y="715961"/>
            <a:ext cx="7148945" cy="1189037"/>
          </a:xfrm>
        </p:spPr>
        <p:txBody>
          <a:bodyPr>
            <a:normAutofit/>
          </a:bodyPr>
          <a:lstStyle/>
          <a:p>
            <a:r>
              <a:rPr lang="en-US" dirty="0"/>
              <a:t>What We’ll Talk About Today</a:t>
            </a:r>
          </a:p>
        </p:txBody>
      </p:sp>
      <p:sp>
        <p:nvSpPr>
          <p:cNvPr id="2" name="Text Placeholder 1">
            <a:extLst>
              <a:ext uri="{FF2B5EF4-FFF2-40B4-BE49-F238E27FC236}">
                <a16:creationId xmlns:a16="http://schemas.microsoft.com/office/drawing/2014/main" id="{3228123C-D5EC-48EF-AF88-8F5D5FD7E1FE}"/>
              </a:ext>
            </a:extLst>
          </p:cNvPr>
          <p:cNvSpPr>
            <a:spLocks noGrp="1"/>
          </p:cNvSpPr>
          <p:nvPr>
            <p:ph type="body" sz="quarter" idx="11"/>
          </p:nvPr>
        </p:nvSpPr>
        <p:spPr>
          <a:xfrm>
            <a:off x="4936507" y="2057399"/>
            <a:ext cx="6783426" cy="4084639"/>
          </a:xfrm>
        </p:spPr>
        <p:txBody>
          <a:bodyPr>
            <a:normAutofit/>
          </a:bodyPr>
          <a:lstStyle/>
          <a:p>
            <a:pPr marL="0" indent="0"/>
            <a:r>
              <a:rPr lang="en-US" sz="3200" b="0" dirty="0"/>
              <a:t>Points of View - guiding principles we can keep in mind as we write or speak for the federal government.</a:t>
            </a:r>
          </a:p>
          <a:p>
            <a:endParaRPr lang="en-US" sz="3200" dirty="0"/>
          </a:p>
          <a:p>
            <a:pPr lvl="1" indent="0">
              <a:buNone/>
            </a:pPr>
            <a:r>
              <a:rPr lang="en-US" sz="3000" dirty="0"/>
              <a:t>Points to Do - little things we can do to make our work and our world just a bit more accessible, kind, and healed from an onslaught of injustices.</a:t>
            </a:r>
          </a:p>
          <a:p>
            <a:pPr lvl="1" indent="0">
              <a:buNone/>
            </a:pPr>
            <a:endParaRPr lang="en-US" sz="3000" dirty="0"/>
          </a:p>
        </p:txBody>
      </p:sp>
      <p:sp>
        <p:nvSpPr>
          <p:cNvPr id="4" name="TextBox 3">
            <a:extLst>
              <a:ext uri="{FF2B5EF4-FFF2-40B4-BE49-F238E27FC236}">
                <a16:creationId xmlns:a16="http://schemas.microsoft.com/office/drawing/2014/main" id="{47CA8953-20B8-2840-840C-A8B6C8FAC42F}"/>
              </a:ext>
            </a:extLst>
          </p:cNvPr>
          <p:cNvSpPr txBox="1"/>
          <p:nvPr/>
        </p:nvSpPr>
        <p:spPr>
          <a:xfrm>
            <a:off x="11334006" y="6142038"/>
            <a:ext cx="417443" cy="369332"/>
          </a:xfrm>
          <a:prstGeom prst="rect">
            <a:avLst/>
          </a:prstGeom>
          <a:noFill/>
        </p:spPr>
        <p:txBody>
          <a:bodyPr wrap="square" rtlCol="0">
            <a:spAutoFit/>
          </a:bodyPr>
          <a:lstStyle/>
          <a:p>
            <a:r>
              <a:rPr lang="en-US" dirty="0">
                <a:solidFill>
                  <a:srgbClr val="AA673C"/>
                </a:solidFill>
              </a:rPr>
              <a:t>3</a:t>
            </a:r>
          </a:p>
        </p:txBody>
      </p:sp>
    </p:spTree>
    <p:extLst>
      <p:ext uri="{BB962C8B-B14F-4D97-AF65-F5344CB8AC3E}">
        <p14:creationId xmlns:p14="http://schemas.microsoft.com/office/powerpoint/2010/main" val="117764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357050" y="292316"/>
            <a:ext cx="11640985" cy="615553"/>
          </a:xfrm>
        </p:spPr>
        <p:txBody>
          <a:bodyPr/>
          <a:lstStyle/>
          <a:p>
            <a:r>
              <a:rPr lang="en-US" dirty="0">
                <a:solidFill>
                  <a:schemeClr val="accent2"/>
                </a:solidFill>
              </a:rPr>
              <a:t>Reasons for Accessibility &amp; Environmental Justice </a:t>
            </a:r>
          </a:p>
        </p:txBody>
      </p:sp>
      <p:graphicFrame>
        <p:nvGraphicFramePr>
          <p:cNvPr id="7" name="Group 85" descr="Chart showing public laws:">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1999861419"/>
              </p:ext>
            </p:extLst>
          </p:nvPr>
        </p:nvGraphicFramePr>
        <p:xfrm>
          <a:off x="0" y="1094509"/>
          <a:ext cx="12192000" cy="5592626"/>
        </p:xfrm>
        <a:graphic>
          <a:graphicData uri="http://schemas.openxmlformats.org/drawingml/2006/table">
            <a:tbl>
              <a:tblPr firstRow="1"/>
              <a:tblGrid>
                <a:gridCol w="2202873">
                  <a:extLst>
                    <a:ext uri="{9D8B030D-6E8A-4147-A177-3AD203B41FA5}">
                      <a16:colId xmlns:a16="http://schemas.microsoft.com/office/drawing/2014/main" val="20000"/>
                    </a:ext>
                  </a:extLst>
                </a:gridCol>
                <a:gridCol w="2050473">
                  <a:extLst>
                    <a:ext uri="{9D8B030D-6E8A-4147-A177-3AD203B41FA5}">
                      <a16:colId xmlns:a16="http://schemas.microsoft.com/office/drawing/2014/main" val="20001"/>
                    </a:ext>
                  </a:extLst>
                </a:gridCol>
                <a:gridCol w="1953490">
                  <a:extLst>
                    <a:ext uri="{9D8B030D-6E8A-4147-A177-3AD203B41FA5}">
                      <a16:colId xmlns:a16="http://schemas.microsoft.com/office/drawing/2014/main" val="20002"/>
                    </a:ext>
                  </a:extLst>
                </a:gridCol>
                <a:gridCol w="1967346">
                  <a:extLst>
                    <a:ext uri="{9D8B030D-6E8A-4147-A177-3AD203B41FA5}">
                      <a16:colId xmlns:a16="http://schemas.microsoft.com/office/drawing/2014/main" val="20003"/>
                    </a:ext>
                  </a:extLst>
                </a:gridCol>
                <a:gridCol w="1939636">
                  <a:extLst>
                    <a:ext uri="{9D8B030D-6E8A-4147-A177-3AD203B41FA5}">
                      <a16:colId xmlns:a16="http://schemas.microsoft.com/office/drawing/2014/main" val="20004"/>
                    </a:ext>
                  </a:extLst>
                </a:gridCol>
                <a:gridCol w="2078182">
                  <a:extLst>
                    <a:ext uri="{9D8B030D-6E8A-4147-A177-3AD203B41FA5}">
                      <a16:colId xmlns:a16="http://schemas.microsoft.com/office/drawing/2014/main" val="20005"/>
                    </a:ext>
                  </a:extLst>
                </a:gridCol>
              </a:tblGrid>
              <a:tr h="884717">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pPr>
                      <a:r>
                        <a:rPr kumimoji="0" lang="en-US" sz="1800" b="1" i="0" u="none" strike="noStrike" cap="none" normalizeH="0" baseline="0" dirty="0">
                          <a:ln>
                            <a:noFill/>
                          </a:ln>
                          <a:solidFill>
                            <a:srgbClr val="C00000"/>
                          </a:solidFill>
                          <a:effectLst/>
                          <a:latin typeface="+mn-lt"/>
                        </a:rPr>
                        <a:t>Public Law</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r>
                        <a:rPr kumimoji="0" lang="en-US" sz="1800" b="1" i="0" u="none" strike="noStrike" cap="none" normalizeH="0" baseline="0" dirty="0">
                          <a:ln>
                            <a:noFill/>
                          </a:ln>
                          <a:solidFill>
                            <a:srgbClr val="C00000"/>
                          </a:solidFill>
                          <a:effectLst/>
                          <a:latin typeface="+mn-lt"/>
                        </a:rPr>
                        <a:t>Public Law</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pPr>
                      <a:r>
                        <a:rPr kumimoji="0" lang="en-US" sz="1800" b="1" i="0" u="none" strike="noStrike" cap="none" normalizeH="0" baseline="0" dirty="0">
                          <a:ln>
                            <a:noFill/>
                          </a:ln>
                          <a:solidFill>
                            <a:srgbClr val="C00000"/>
                          </a:solidFill>
                          <a:effectLst/>
                          <a:latin typeface="+mn-lt"/>
                        </a:rPr>
                        <a:t>Executive Order</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r>
                        <a:rPr kumimoji="0" lang="en-US" sz="1800" b="1" i="0" u="none" strike="noStrike" cap="none" normalizeH="0" baseline="0" dirty="0">
                          <a:ln>
                            <a:noFill/>
                          </a:ln>
                          <a:solidFill>
                            <a:srgbClr val="C00000"/>
                          </a:solidFill>
                          <a:effectLst/>
                          <a:latin typeface="+mn-lt"/>
                        </a:rPr>
                        <a:t>Executive Order</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r>
                        <a:rPr kumimoji="0" lang="en-US" sz="1800" b="1" i="0" u="none" strike="noStrike" cap="none" normalizeH="0" baseline="0" dirty="0">
                          <a:ln>
                            <a:noFill/>
                          </a:ln>
                          <a:solidFill>
                            <a:srgbClr val="C00000"/>
                          </a:solidFill>
                          <a:effectLst/>
                          <a:latin typeface="+mn-lt"/>
                        </a:rPr>
                        <a:t>Executive Order</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endParaRPr kumimoji="0" lang="en-US" sz="1800" b="1" i="0" u="none" strike="noStrike" cap="none" normalizeH="0" baseline="0" dirty="0">
                        <a:ln>
                          <a:noFill/>
                        </a:ln>
                        <a:solidFill>
                          <a:srgbClr val="C00000"/>
                        </a:solidFill>
                        <a:effectLst/>
                        <a:latin typeface="+mn-lt"/>
                      </a:endParaRPr>
                    </a:p>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r>
                        <a:rPr kumimoji="0" lang="en-US" sz="1800" b="1" i="0" u="none" strike="noStrike" cap="none" normalizeH="0" baseline="0" dirty="0">
                          <a:ln>
                            <a:noFill/>
                          </a:ln>
                          <a:solidFill>
                            <a:srgbClr val="C00000"/>
                          </a:solidFill>
                          <a:effectLst/>
                          <a:latin typeface="+mn-lt"/>
                        </a:rPr>
                        <a:t>Executive Order</a:t>
                      </a:r>
                    </a:p>
                    <a:p>
                      <a:pPr marL="0" marR="0" lvl="0" indent="0" algn="ctr" defTabSz="914400" rtl="0" eaLnBrk="1" fontAlgn="base" latinLnBrk="0" hangingPunct="1">
                        <a:lnSpc>
                          <a:spcPct val="100000"/>
                        </a:lnSpc>
                        <a:spcBef>
                          <a:spcPts val="0"/>
                        </a:spcBef>
                        <a:spcAft>
                          <a:spcPct val="0"/>
                        </a:spcAft>
                        <a:buClr>
                          <a:schemeClr val="tx1"/>
                        </a:buClr>
                        <a:buSzTx/>
                        <a:buFontTx/>
                        <a:buNone/>
                        <a:tabLst/>
                      </a:pPr>
                      <a:endParaRPr kumimoji="0" lang="en-US" sz="1800" b="1" i="0" u="none" strike="noStrike" cap="none" normalizeH="0" baseline="0" dirty="0">
                        <a:ln>
                          <a:noFill/>
                        </a:ln>
                        <a:solidFill>
                          <a:srgbClr val="C00000"/>
                        </a:solidFill>
                        <a:effectLst/>
                        <a:latin typeface="+mn-lt"/>
                      </a:endParaRP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48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Sept. 26, 1973</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Oct. 13, 2010</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Feb. 11, 1994</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Aug. 11, 2000</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Jan. 20, 2021</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June 25, 2021</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9373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Rehabilitation Act</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800" b="0" i="0" u="none" strike="noStrike" cap="none" normalizeH="0" baseline="0" dirty="0">
                        <a:ln>
                          <a:noFill/>
                        </a:ln>
                        <a:solidFill>
                          <a:schemeClr val="accent6">
                            <a:lumMod val="50000"/>
                          </a:schemeClr>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accent6">
                              <a:lumMod val="50000"/>
                            </a:schemeClr>
                          </a:solidFill>
                          <a:effectLst/>
                          <a:latin typeface="+mn-lt"/>
                        </a:rPr>
                        <a:t>Federal agencies must make physical and digital spaces </a:t>
                      </a:r>
                      <a:r>
                        <a:rPr kumimoji="0" lang="en-US" sz="1800" b="1" i="0" u="none" strike="noStrike" cap="none" normalizeH="0" baseline="0" dirty="0">
                          <a:ln>
                            <a:noFill/>
                          </a:ln>
                          <a:solidFill>
                            <a:schemeClr val="accent6">
                              <a:lumMod val="50000"/>
                            </a:schemeClr>
                          </a:solidFill>
                          <a:effectLst/>
                          <a:latin typeface="+mn-lt"/>
                        </a:rPr>
                        <a:t>accessible to persons with disabilities</a:t>
                      </a:r>
                      <a:r>
                        <a:rPr kumimoji="0" lang="en-US" sz="1800" b="0" i="0" u="none" strike="noStrike" cap="none" normalizeH="0" baseline="0" dirty="0">
                          <a:ln>
                            <a:noFill/>
                          </a:ln>
                          <a:solidFill>
                            <a:schemeClr val="accent6">
                              <a:lumMod val="50000"/>
                            </a:schemeClr>
                          </a:solidFill>
                          <a:effectLst/>
                          <a:latin typeface="+mn-lt"/>
                        </a:rPr>
                        <a:t> (including the public we serve, federal employees and applicants)</a:t>
                      </a: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kumimoji="0" lang="en-US" sz="1800" b="1" i="0" u="none" strike="noStrike" kern="1200" cap="none" normalizeH="0" baseline="0" dirty="0">
                          <a:ln>
                            <a:noFill/>
                          </a:ln>
                          <a:solidFill>
                            <a:schemeClr val="accent6">
                              <a:lumMod val="50000"/>
                            </a:schemeClr>
                          </a:solidFill>
                          <a:effectLst/>
                          <a:latin typeface="+mn-lt"/>
                          <a:ea typeface="+mn-ea"/>
                          <a:cs typeface="+mn-cs"/>
                        </a:rPr>
                        <a:t>Plain Writing Act </a:t>
                      </a:r>
                      <a:endParaRPr lang="en-US" sz="1800" b="0" i="0" kern="1200" dirty="0">
                        <a:solidFill>
                          <a:schemeClr val="bg2"/>
                        </a:solidFill>
                        <a:effectLst/>
                        <a:latin typeface="+mn-lt"/>
                        <a:ea typeface="+mn-ea"/>
                        <a:cs typeface="+mn-cs"/>
                      </a:endParaRPr>
                    </a:p>
                    <a:p>
                      <a:pPr marL="0" marR="0" lvl="0" indent="0" algn="ctr" defTabSz="914400" rtl="0" eaLnBrk="1" fontAlgn="base" latinLnBrk="0" hangingPunct="1">
                        <a:lnSpc>
                          <a:spcPct val="100000"/>
                        </a:lnSpc>
                        <a:spcBef>
                          <a:spcPts val="600"/>
                        </a:spcBef>
                        <a:spcAft>
                          <a:spcPct val="0"/>
                        </a:spcAft>
                        <a:buClr>
                          <a:schemeClr val="tx1"/>
                        </a:buClr>
                        <a:buSzTx/>
                        <a:buFontTx/>
                        <a:buNone/>
                        <a:tabLst/>
                      </a:pPr>
                      <a:endParaRPr lang="en-US" sz="1800" b="0" i="0" kern="1200" dirty="0">
                        <a:solidFill>
                          <a:schemeClr val="bg2"/>
                        </a:solidFill>
                        <a:effectLst/>
                        <a:latin typeface="+mn-lt"/>
                        <a:ea typeface="+mn-ea"/>
                        <a:cs typeface="+mn-cs"/>
                      </a:endParaRPr>
                    </a:p>
                    <a:p>
                      <a:pPr marL="0" marR="0" lvl="0" indent="0" algn="ctr" defTabSz="914400" rtl="0" eaLnBrk="1" fontAlgn="base" latinLnBrk="0" hangingPunct="1">
                        <a:lnSpc>
                          <a:spcPct val="100000"/>
                        </a:lnSpc>
                        <a:spcBef>
                          <a:spcPts val="600"/>
                        </a:spcBef>
                        <a:spcAft>
                          <a:spcPct val="0"/>
                        </a:spcAft>
                        <a:buClr>
                          <a:schemeClr val="tx1"/>
                        </a:buClr>
                        <a:buSzTx/>
                        <a:buFontTx/>
                        <a:buNone/>
                        <a:tabLst/>
                      </a:pPr>
                      <a:r>
                        <a:rPr lang="en-US" sz="1800" b="0" i="0" kern="1200" dirty="0">
                          <a:solidFill>
                            <a:schemeClr val="bg2"/>
                          </a:solidFill>
                          <a:effectLst/>
                          <a:latin typeface="+mn-lt"/>
                          <a:ea typeface="+mn-ea"/>
                          <a:cs typeface="+mn-cs"/>
                        </a:rPr>
                        <a:t>Federal agencies must promote </a:t>
                      </a:r>
                      <a:r>
                        <a:rPr lang="en-US" sz="1800" b="1" i="0" kern="1200" dirty="0">
                          <a:solidFill>
                            <a:schemeClr val="bg2"/>
                          </a:solidFill>
                          <a:effectLst/>
                          <a:latin typeface="+mn-lt"/>
                          <a:ea typeface="+mn-ea"/>
                          <a:cs typeface="+mn-cs"/>
                        </a:rPr>
                        <a:t>clear Government communication that the public can understand and use</a:t>
                      </a:r>
                      <a:endParaRPr kumimoji="0" lang="en-US" sz="1800" b="1" i="0" u="none" strike="noStrike" cap="none" normalizeH="0" baseline="0" dirty="0">
                        <a:ln>
                          <a:noFill/>
                        </a:ln>
                        <a:solidFill>
                          <a:schemeClr val="bg2"/>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lang="en-US" sz="1800" b="1" dirty="0">
                          <a:solidFill>
                            <a:schemeClr val="bg2"/>
                          </a:solidFill>
                        </a:rPr>
                        <a:t>E.O. 12898</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lang="en-US" sz="1800" dirty="0">
                        <a:solidFill>
                          <a:schemeClr val="bg2"/>
                        </a:solidFill>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lang="en-US" sz="1800" dirty="0">
                          <a:solidFill>
                            <a:schemeClr val="bg2"/>
                          </a:solidFill>
                        </a:rPr>
                        <a:t>Federal Actions To Address </a:t>
                      </a:r>
                      <a:r>
                        <a:rPr lang="en-US" sz="1800" b="1" dirty="0">
                          <a:solidFill>
                            <a:schemeClr val="bg2"/>
                          </a:solidFill>
                        </a:rPr>
                        <a:t>Environmental Justice in Minority Populations and Low-Income Populations</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400" b="1" i="0" u="none" strike="noStrike" cap="none" normalizeH="0" baseline="0" dirty="0">
                        <a:ln>
                          <a:noFill/>
                        </a:ln>
                        <a:solidFill>
                          <a:schemeClr val="bg2"/>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rgbClr val="224E3E"/>
                          </a:solidFill>
                          <a:effectLst/>
                          <a:latin typeface="+mn-lt"/>
                        </a:rPr>
                        <a:t>Focus EPA &amp; Health Agencies</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lang="en-US" sz="1800" b="1" dirty="0">
                          <a:solidFill>
                            <a:schemeClr val="bg2"/>
                          </a:solidFill>
                        </a:rPr>
                        <a:t>E.O. 13166</a:t>
                      </a:r>
                    </a:p>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endParaRPr lang="en-US" sz="1800" dirty="0">
                        <a:solidFill>
                          <a:schemeClr val="bg2"/>
                        </a:solidFill>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lang="en-US" sz="1800" dirty="0">
                          <a:solidFill>
                            <a:schemeClr val="bg2"/>
                          </a:solidFill>
                        </a:rPr>
                        <a:t>Executive Order 13166, Improving </a:t>
                      </a:r>
                      <a:r>
                        <a:rPr lang="en-US" sz="1800" b="1" dirty="0">
                          <a:solidFill>
                            <a:schemeClr val="bg2"/>
                          </a:solidFill>
                        </a:rPr>
                        <a:t>Access to Services for Persons with </a:t>
                      </a:r>
                      <a:r>
                        <a:rPr lang="en-US" sz="1800" b="1" dirty="0">
                          <a:solidFill>
                            <a:srgbClr val="C00000"/>
                          </a:solidFill>
                        </a:rPr>
                        <a:t>Limited English Proficiency  </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E.O. 13990</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800" b="1" i="0" u="none" strike="noStrike" cap="none" normalizeH="0" baseline="0" dirty="0">
                        <a:ln>
                          <a:noFill/>
                        </a:ln>
                        <a:solidFill>
                          <a:schemeClr val="accent6">
                            <a:lumMod val="50000"/>
                          </a:schemeClr>
                        </a:solidFill>
                        <a:effectLst/>
                        <a:latin typeface="+mn-lt"/>
                      </a:endParaRPr>
                    </a:p>
                    <a:p>
                      <a:pPr algn="ctr"/>
                      <a:r>
                        <a:rPr lang="en-US" sz="1800" b="0" i="0" kern="1200" dirty="0">
                          <a:solidFill>
                            <a:schemeClr val="bg2"/>
                          </a:solidFill>
                          <a:effectLst/>
                          <a:latin typeface="+mn-lt"/>
                          <a:ea typeface="+mn-ea"/>
                          <a:cs typeface="+mn-cs"/>
                        </a:rPr>
                        <a:t>Executive Order on </a:t>
                      </a:r>
                      <a:r>
                        <a:rPr lang="en-US" sz="1800" b="1" i="0" kern="1200" dirty="0">
                          <a:solidFill>
                            <a:schemeClr val="bg2"/>
                          </a:solidFill>
                          <a:effectLst/>
                          <a:latin typeface="+mn-lt"/>
                          <a:ea typeface="+mn-ea"/>
                          <a:cs typeface="+mn-cs"/>
                        </a:rPr>
                        <a:t>Protecting Public Health and the Environment </a:t>
                      </a:r>
                      <a:r>
                        <a:rPr lang="en-US" sz="1800" b="0" i="0" kern="1200" dirty="0">
                          <a:solidFill>
                            <a:schemeClr val="bg2"/>
                          </a:solidFill>
                          <a:effectLst/>
                          <a:latin typeface="+mn-lt"/>
                          <a:ea typeface="+mn-ea"/>
                          <a:cs typeface="+mn-cs"/>
                        </a:rPr>
                        <a:t>and Restoring Science to Tackle the Climate Crisis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rgbClr val="224E3E"/>
                          </a:solidFill>
                          <a:effectLst/>
                          <a:latin typeface="+mn-lt"/>
                        </a:rPr>
                        <a:t>Focus: EPA &amp; Health Agencies</a:t>
                      </a:r>
                    </a:p>
                    <a:p>
                      <a:endParaRPr kumimoji="0" lang="en-US" sz="1800" b="1" i="0" u="none" strike="noStrike" cap="none" normalizeH="0" baseline="0" dirty="0">
                        <a:ln>
                          <a:noFill/>
                        </a:ln>
                        <a:solidFill>
                          <a:schemeClr val="accent6">
                            <a:lumMod val="50000"/>
                          </a:schemeClr>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E.O. 14035</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800" b="1" i="0" u="none" strike="noStrike" cap="none" normalizeH="0" baseline="0" dirty="0">
                        <a:ln>
                          <a:noFill/>
                        </a:ln>
                        <a:solidFill>
                          <a:schemeClr val="accent6">
                            <a:lumMod val="50000"/>
                          </a:schemeClr>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lang="en-US" sz="1800" b="0" i="0" kern="1200" dirty="0">
                          <a:solidFill>
                            <a:schemeClr val="bg2"/>
                          </a:solidFill>
                          <a:effectLst/>
                          <a:latin typeface="+mn-lt"/>
                          <a:ea typeface="+mn-ea"/>
                          <a:cs typeface="+mn-cs"/>
                        </a:rPr>
                        <a:t>Executive Order on </a:t>
                      </a:r>
                      <a:r>
                        <a:rPr lang="en-US" sz="1800" b="1" i="0" kern="1200" dirty="0">
                          <a:solidFill>
                            <a:schemeClr val="bg2"/>
                          </a:solidFill>
                          <a:effectLst/>
                          <a:latin typeface="+mn-lt"/>
                          <a:ea typeface="+mn-ea"/>
                          <a:cs typeface="+mn-cs"/>
                        </a:rPr>
                        <a:t>Diversity, Equity, Inclusion, and Accessibility in the Federal Workforce </a:t>
                      </a:r>
                      <a:r>
                        <a:rPr lang="en-US" sz="1800" b="0" i="0" kern="1200" dirty="0">
                          <a:solidFill>
                            <a:schemeClr val="bg2"/>
                          </a:solidFill>
                          <a:effectLst/>
                          <a:latin typeface="+mn-lt"/>
                          <a:ea typeface="+mn-ea"/>
                          <a:cs typeface="+mn-cs"/>
                        </a:rPr>
                        <a:t>(applies to federal employees and applicants)</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800" b="1" i="0" u="none" strike="noStrike" cap="none" normalizeH="0" baseline="0" dirty="0">
                        <a:ln>
                          <a:noFill/>
                        </a:ln>
                        <a:solidFill>
                          <a:schemeClr val="accent6">
                            <a:lumMod val="50000"/>
                          </a:schemeClr>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B7CF53AC-2733-DE4D-BCBF-C4D15A4626BA}"/>
              </a:ext>
            </a:extLst>
          </p:cNvPr>
          <p:cNvSpPr txBox="1"/>
          <p:nvPr/>
        </p:nvSpPr>
        <p:spPr>
          <a:xfrm>
            <a:off x="11580592" y="5763491"/>
            <a:ext cx="417443" cy="369332"/>
          </a:xfrm>
          <a:prstGeom prst="rect">
            <a:avLst/>
          </a:prstGeom>
          <a:noFill/>
        </p:spPr>
        <p:txBody>
          <a:bodyPr wrap="square" rtlCol="0">
            <a:spAutoFit/>
          </a:bodyPr>
          <a:lstStyle/>
          <a:p>
            <a:r>
              <a:rPr lang="en-US" dirty="0">
                <a:solidFill>
                  <a:srgbClr val="AA673C"/>
                </a:solidFill>
              </a:rPr>
              <a:t>4</a:t>
            </a:r>
          </a:p>
        </p:txBody>
      </p:sp>
    </p:spTree>
    <p:extLst>
      <p:ext uri="{BB962C8B-B14F-4D97-AF65-F5344CB8AC3E}">
        <p14:creationId xmlns:p14="http://schemas.microsoft.com/office/powerpoint/2010/main" val="16347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CD0E14-3D62-4048-9F66-F597222F3EB3}"/>
              </a:ext>
            </a:extLst>
          </p:cNvPr>
          <p:cNvSpPr>
            <a:spLocks noGrp="1"/>
          </p:cNvSpPr>
          <p:nvPr>
            <p:ph type="title"/>
          </p:nvPr>
        </p:nvSpPr>
        <p:spPr>
          <a:xfrm>
            <a:off x="381716" y="400975"/>
            <a:ext cx="10668000" cy="615553"/>
          </a:xfrm>
        </p:spPr>
        <p:txBody>
          <a:bodyPr/>
          <a:lstStyle/>
          <a:p>
            <a:r>
              <a:rPr lang="en-US" dirty="0"/>
              <a:t>The Best Reasons are Human Ones</a:t>
            </a:r>
          </a:p>
        </p:txBody>
      </p:sp>
      <p:sp>
        <p:nvSpPr>
          <p:cNvPr id="11" name="TextBox 10">
            <a:extLst>
              <a:ext uri="{FF2B5EF4-FFF2-40B4-BE49-F238E27FC236}">
                <a16:creationId xmlns:a16="http://schemas.microsoft.com/office/drawing/2014/main" id="{91C4F50D-E305-4E6E-994C-28C82DB071B3}"/>
              </a:ext>
            </a:extLst>
          </p:cNvPr>
          <p:cNvSpPr txBox="1"/>
          <p:nvPr/>
        </p:nvSpPr>
        <p:spPr>
          <a:xfrm>
            <a:off x="381716" y="1397553"/>
            <a:ext cx="10071819" cy="4548168"/>
          </a:xfrm>
          <a:prstGeom prst="rect">
            <a:avLst/>
          </a:prstGeom>
          <a:noFill/>
        </p:spPr>
        <p:txBody>
          <a:bodyPr wrap="square">
            <a:spAutoFit/>
          </a:bodyPr>
          <a:lstStyle/>
          <a:p>
            <a:pPr marL="342900" indent="-342900">
              <a:lnSpc>
                <a:spcPct val="110000"/>
              </a:lnSpc>
              <a:spcAft>
                <a:spcPts val="600"/>
              </a:spcAft>
              <a:buFont typeface="Wingdings" panose="05000000000000000000" pitchFamily="2" charset="2"/>
              <a:buChar char="q"/>
            </a:pPr>
            <a:r>
              <a:rPr lang="en-US" sz="240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Many environmental indicators disproportionately affect Native, low-income communities, and communities of color.</a:t>
            </a:r>
          </a:p>
          <a:p>
            <a:pPr marL="800100" lvl="1" indent="-342900">
              <a:lnSpc>
                <a:spcPct val="110000"/>
              </a:lnSpc>
              <a:spcAft>
                <a:spcPts val="0"/>
              </a:spcAft>
              <a:buFont typeface="Wingdings" panose="05000000000000000000" pitchFamily="2" charset="2"/>
              <a:buChar char="ü"/>
            </a:pPr>
            <a:r>
              <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rPr>
              <a:t>Blood lead levels in children</a:t>
            </a:r>
          </a:p>
          <a:p>
            <a:pPr marL="800100" lvl="1" indent="-342900">
              <a:lnSpc>
                <a:spcPct val="110000"/>
              </a:lnSpc>
              <a:spcAft>
                <a:spcPts val="0"/>
              </a:spcAft>
              <a:buFont typeface="Wingdings" panose="05000000000000000000" pitchFamily="2" charset="2"/>
              <a:buChar char="ü"/>
            </a:pPr>
            <a:r>
              <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rPr>
              <a:t>More of these communities live near hazardous waste sites</a:t>
            </a:r>
          </a:p>
          <a:p>
            <a:pPr marL="800100" lvl="1" indent="-342900">
              <a:lnSpc>
                <a:spcPct val="110000"/>
              </a:lnSpc>
              <a:spcAft>
                <a:spcPts val="0"/>
              </a:spcAft>
              <a:buFont typeface="Wingdings" panose="05000000000000000000" pitchFamily="2" charset="2"/>
              <a:buChar char="ü"/>
            </a:pPr>
            <a:r>
              <a:rPr lang="en-US" sz="200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Climate change indicators measure higher</a:t>
            </a:r>
          </a:p>
          <a:p>
            <a:pPr marL="800100" lvl="1" indent="-342900">
              <a:lnSpc>
                <a:spcPct val="110000"/>
              </a:lnSpc>
              <a:spcAft>
                <a:spcPts val="0"/>
              </a:spcAft>
              <a:buFont typeface="Wingdings" panose="05000000000000000000" pitchFamily="2" charset="2"/>
              <a:buChar char="ü"/>
            </a:pPr>
            <a:endPar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10000"/>
              </a:lnSpc>
              <a:spcAft>
                <a:spcPts val="600"/>
              </a:spcAft>
              <a:buFont typeface="Wingdings" panose="05000000000000000000" pitchFamily="2" charset="2"/>
              <a:buChar char="q"/>
            </a:pPr>
            <a:r>
              <a:rPr lang="en-US" sz="240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People with disabilities… how many of us are there?</a:t>
            </a:r>
          </a:p>
          <a:p>
            <a:pPr marL="800100" lvl="1" indent="-342900">
              <a:lnSpc>
                <a:spcPct val="110000"/>
              </a:lnSpc>
              <a:buFont typeface="Wingdings" panose="05000000000000000000" pitchFamily="2" charset="2"/>
              <a:buChar char="ü"/>
            </a:pP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1 in 4 , using six questions </a:t>
            </a:r>
            <a:r>
              <a:rPr lang="en-US" sz="2000" b="1" dirty="0">
                <a:solidFill>
                  <a:srgbClr val="000000"/>
                </a:solidFill>
                <a:latin typeface="Open Sans" panose="020B0606030504020204" pitchFamily="34" charset="0"/>
                <a:ea typeface="Open Sans" panose="020B0606030504020204" pitchFamily="34" charset="0"/>
                <a:cs typeface="Open Sans" panose="020B0606030504020204" pitchFamily="34" charset="0"/>
                <a:hlinkClick r:id="rId3"/>
              </a:rPr>
              <a:t>CDC</a:t>
            </a:r>
            <a:endParaRPr lang="en-US" sz="2000" b="1"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nSpc>
                <a:spcPct val="110000"/>
              </a:lnSpc>
              <a:buFont typeface="Wingdings" panose="05000000000000000000" pitchFamily="2" charset="2"/>
              <a:buChar char="ü"/>
            </a:pP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1 in 5 - mental illness (</a:t>
            </a:r>
            <a:r>
              <a:rPr lang="en-US" sz="2000" b="1" dirty="0">
                <a:solidFill>
                  <a:srgbClr val="000000"/>
                </a:solidFill>
                <a:latin typeface="Open Sans" panose="020B0606030504020204" pitchFamily="34" charset="0"/>
                <a:ea typeface="Open Sans" panose="020B0606030504020204" pitchFamily="34" charset="0"/>
                <a:cs typeface="Open Sans" panose="020B0606030504020204" pitchFamily="34" charset="0"/>
                <a:hlinkClick r:id="rId4"/>
              </a:rPr>
              <a:t>SAMHSA</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pPr marL="800100" lvl="1" indent="-342900">
              <a:lnSpc>
                <a:spcPct val="110000"/>
              </a:lnSpc>
              <a:buFont typeface="Wingdings" panose="05000000000000000000" pitchFamily="2" charset="2"/>
              <a:buChar char="ü"/>
            </a:pP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Mental illnesses increasing due to Covid-19</a:t>
            </a:r>
          </a:p>
          <a:p>
            <a:pPr marL="800100" lvl="1" indent="-342900">
              <a:lnSpc>
                <a:spcPct val="110000"/>
              </a:lnSpc>
              <a:buFont typeface="Wingdings" panose="05000000000000000000" pitchFamily="2" charset="2"/>
              <a:buChar char="ü"/>
            </a:pP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Covid-19 recognized as a possible disability</a:t>
            </a:r>
          </a:p>
          <a:p>
            <a:pPr marL="800100" lvl="1" indent="-342900">
              <a:lnSpc>
                <a:spcPct val="110000"/>
              </a:lnSpc>
              <a:buFont typeface="Wingdings" panose="05000000000000000000" pitchFamily="2" charset="2"/>
              <a:buChar char="ü"/>
            </a:pPr>
            <a:endParaRPr lang="en-US" sz="2400" dirty="0"/>
          </a:p>
        </p:txBody>
      </p:sp>
      <p:sp>
        <p:nvSpPr>
          <p:cNvPr id="4" name="TextBox 3">
            <a:extLst>
              <a:ext uri="{FF2B5EF4-FFF2-40B4-BE49-F238E27FC236}">
                <a16:creationId xmlns:a16="http://schemas.microsoft.com/office/drawing/2014/main" id="{83A0A5D4-0C43-6A42-AEE9-9ADA06077C6B}"/>
              </a:ext>
            </a:extLst>
          </p:cNvPr>
          <p:cNvSpPr txBox="1"/>
          <p:nvPr/>
        </p:nvSpPr>
        <p:spPr>
          <a:xfrm>
            <a:off x="11392841" y="5761055"/>
            <a:ext cx="417443" cy="369332"/>
          </a:xfrm>
          <a:prstGeom prst="rect">
            <a:avLst/>
          </a:prstGeom>
          <a:noFill/>
        </p:spPr>
        <p:txBody>
          <a:bodyPr wrap="square" rtlCol="0">
            <a:spAutoFit/>
          </a:bodyPr>
          <a:lstStyle/>
          <a:p>
            <a:r>
              <a:rPr lang="en-US" dirty="0">
                <a:solidFill>
                  <a:srgbClr val="AA673C"/>
                </a:solidFill>
              </a:rPr>
              <a:t>5</a:t>
            </a:r>
          </a:p>
        </p:txBody>
      </p:sp>
    </p:spTree>
    <p:extLst>
      <p:ext uri="{BB962C8B-B14F-4D97-AF65-F5344CB8AC3E}">
        <p14:creationId xmlns:p14="http://schemas.microsoft.com/office/powerpoint/2010/main" val="387590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BA3CC-2557-4DE1-BC8B-35FE14FA385B}"/>
              </a:ext>
            </a:extLst>
          </p:cNvPr>
          <p:cNvSpPr>
            <a:spLocks noGrp="1"/>
          </p:cNvSpPr>
          <p:nvPr>
            <p:ph type="title"/>
          </p:nvPr>
        </p:nvSpPr>
        <p:spPr>
          <a:xfrm>
            <a:off x="162237" y="176763"/>
            <a:ext cx="10668000" cy="543673"/>
          </a:xfrm>
        </p:spPr>
        <p:txBody>
          <a:bodyPr/>
          <a:lstStyle/>
          <a:p>
            <a:r>
              <a:rPr lang="en-US" sz="3200" dirty="0"/>
              <a:t>Accessibility</a:t>
            </a: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4294967295"/>
          </p:nvPr>
        </p:nvSpPr>
        <p:spPr>
          <a:xfrm>
            <a:off x="162237" y="784674"/>
            <a:ext cx="11659649" cy="5394057"/>
          </a:xfrm>
        </p:spPr>
        <p:txBody>
          <a:bodyPr>
            <a:normAutofit/>
          </a:bodyPr>
          <a:lstStyle/>
          <a:p>
            <a:pPr marL="0" indent="0">
              <a:lnSpc>
                <a:spcPct val="100000"/>
              </a:lnSpc>
              <a:spcBef>
                <a:spcPts val="600"/>
              </a:spcBef>
              <a:spcAft>
                <a:spcPts val="600"/>
              </a:spcAft>
              <a:buNone/>
            </a:pPr>
            <a:r>
              <a:rPr lang="en-US" altLang="en-US" sz="2000" i="1" dirty="0">
                <a:solidFill>
                  <a:srgbClr val="1A1A1A"/>
                </a:solidFill>
              </a:rPr>
              <a:t>Dictionary.com </a:t>
            </a:r>
            <a:r>
              <a:rPr lang="en-US" altLang="en-US" sz="2000" b="1" dirty="0">
                <a:solidFill>
                  <a:schemeClr val="accent6">
                    <a:lumMod val="50000"/>
                  </a:schemeClr>
                </a:solidFill>
              </a:rPr>
              <a:t>…</a:t>
            </a:r>
            <a:r>
              <a:rPr lang="en-US" sz="2000" b="1" i="0" dirty="0">
                <a:solidFill>
                  <a:srgbClr val="1A1A1A"/>
                </a:solidFill>
                <a:effectLst/>
              </a:rPr>
              <a:t>easy to approach, reach, enter, speak with, use or understand </a:t>
            </a:r>
            <a:endParaRPr lang="en-US" altLang="en-US" sz="2000" i="1" dirty="0">
              <a:solidFill>
                <a:srgbClr val="1A1A1A"/>
              </a:solidFill>
            </a:endParaRPr>
          </a:p>
          <a:p>
            <a:pPr marL="0" indent="0">
              <a:lnSpc>
                <a:spcPct val="120000"/>
              </a:lnSpc>
              <a:spcBef>
                <a:spcPts val="1200"/>
              </a:spcBef>
              <a:spcAft>
                <a:spcPts val="600"/>
              </a:spcAft>
              <a:buNone/>
            </a:pPr>
            <a:r>
              <a:rPr lang="en-US" sz="2000" i="1" dirty="0">
                <a:solidFill>
                  <a:schemeClr val="bg2"/>
                </a:solidFill>
                <a:effectLst/>
              </a:rPr>
              <a:t>E.O. 14035 </a:t>
            </a:r>
            <a:r>
              <a:rPr lang="en-US" sz="2000" b="1" dirty="0">
                <a:solidFill>
                  <a:schemeClr val="bg2"/>
                </a:solidFill>
                <a:effectLst/>
              </a:rPr>
              <a:t>…</a:t>
            </a:r>
            <a:r>
              <a:rPr lang="en-US" sz="2000" dirty="0">
                <a:solidFill>
                  <a:schemeClr val="bg2"/>
                </a:solidFill>
                <a:effectLst/>
              </a:rPr>
              <a:t>design of</a:t>
            </a:r>
            <a:r>
              <a:rPr lang="en-US" sz="2000" b="1" dirty="0">
                <a:solidFill>
                  <a:schemeClr val="bg2"/>
                </a:solidFill>
                <a:effectLst/>
              </a:rPr>
              <a:t>… information and communication technology, </a:t>
            </a:r>
            <a:r>
              <a:rPr lang="en-US" sz="2000" b="1" i="0" dirty="0">
                <a:solidFill>
                  <a:schemeClr val="bg2"/>
                </a:solidFill>
                <a:effectLst/>
              </a:rPr>
              <a:t>programs, and </a:t>
            </a:r>
            <a:r>
              <a:rPr lang="en-US" sz="2000" b="1" dirty="0">
                <a:solidFill>
                  <a:schemeClr val="bg2"/>
                </a:solidFill>
                <a:effectLst/>
              </a:rPr>
              <a:t>services</a:t>
            </a:r>
            <a:r>
              <a:rPr lang="en-US" sz="2000" b="1" i="0" dirty="0">
                <a:solidFill>
                  <a:schemeClr val="bg2"/>
                </a:solidFill>
                <a:effectLst/>
              </a:rPr>
              <a:t> </a:t>
            </a:r>
            <a:r>
              <a:rPr lang="en-US" sz="2000" i="0" dirty="0">
                <a:solidFill>
                  <a:schemeClr val="bg2"/>
                </a:solidFill>
                <a:effectLst/>
              </a:rPr>
              <a:t>so that all people, including people with disabilities, can fully and independently use them. …</a:t>
            </a:r>
            <a:r>
              <a:rPr lang="en-US" sz="2000" b="1" i="0" dirty="0">
                <a:solidFill>
                  <a:schemeClr val="bg2"/>
                </a:solidFill>
                <a:effectLst/>
              </a:rPr>
              <a:t>ensuring that people with disabilities can independently </a:t>
            </a:r>
            <a:r>
              <a:rPr lang="en-US" sz="2000" b="1" dirty="0">
                <a:solidFill>
                  <a:schemeClr val="bg2"/>
                </a:solidFill>
                <a:effectLst/>
              </a:rPr>
              <a:t>access every outward-facing and internal activity </a:t>
            </a:r>
            <a:r>
              <a:rPr lang="en-US" sz="2000" b="1" dirty="0">
                <a:solidFill>
                  <a:schemeClr val="bg2"/>
                </a:solidFill>
              </a:rPr>
              <a:t>or electronic space</a:t>
            </a:r>
            <a:r>
              <a:rPr lang="en-US" sz="2000" dirty="0">
                <a:solidFill>
                  <a:schemeClr val="bg2"/>
                </a:solidFill>
              </a:rPr>
              <a:t>, and the pursuit of best practices universal </a:t>
            </a:r>
            <a:r>
              <a:rPr lang="en-US" sz="2000" i="0" dirty="0">
                <a:solidFill>
                  <a:schemeClr val="bg2"/>
                </a:solidFill>
                <a:effectLst/>
              </a:rPr>
              <a:t>design.</a:t>
            </a:r>
          </a:p>
          <a:p>
            <a:pPr marL="0" indent="0">
              <a:lnSpc>
                <a:spcPct val="120000"/>
              </a:lnSpc>
              <a:spcBef>
                <a:spcPts val="1200"/>
              </a:spcBef>
              <a:spcAft>
                <a:spcPts val="600"/>
              </a:spcAft>
              <a:buNone/>
            </a:pPr>
            <a:r>
              <a:rPr lang="en-US" sz="2000" i="1" dirty="0">
                <a:solidFill>
                  <a:srgbClr val="0B0C0C"/>
                </a:solidFill>
                <a:effectLst/>
                <a:hlinkClick r:id="rId3"/>
              </a:rPr>
              <a:t>UK Gov Blog</a:t>
            </a:r>
            <a:r>
              <a:rPr lang="en-US" sz="2000" i="1" dirty="0">
                <a:solidFill>
                  <a:srgbClr val="0B0C0C"/>
                </a:solidFill>
                <a:effectLst/>
              </a:rPr>
              <a:t>: </a:t>
            </a:r>
            <a:r>
              <a:rPr lang="en-US" sz="2000" b="1" i="0" dirty="0">
                <a:solidFill>
                  <a:srgbClr val="0B0C0C"/>
                </a:solidFill>
                <a:effectLst/>
              </a:rPr>
              <a:t>Accessibility </a:t>
            </a:r>
            <a:r>
              <a:rPr lang="en-US" sz="2000" b="0" i="0" dirty="0">
                <a:solidFill>
                  <a:srgbClr val="0B0C0C"/>
                </a:solidFill>
                <a:effectLst/>
              </a:rPr>
              <a:t>means </a:t>
            </a:r>
            <a:r>
              <a:rPr lang="en-US" sz="2000" b="1" i="0" dirty="0">
                <a:solidFill>
                  <a:srgbClr val="0B0C0C"/>
                </a:solidFill>
                <a:effectLst/>
              </a:rPr>
              <a:t>people can do what they need to do in a similar amount of time and effort as someone that does not have a disability.</a:t>
            </a:r>
            <a:r>
              <a:rPr lang="en-US" sz="2000" b="0" i="0" dirty="0">
                <a:solidFill>
                  <a:srgbClr val="0B0C0C"/>
                </a:solidFill>
                <a:effectLst/>
              </a:rPr>
              <a:t> It means that people are empowered, can be independent, </a:t>
            </a:r>
            <a:r>
              <a:rPr lang="en-US" sz="2000" b="1" i="0" dirty="0">
                <a:solidFill>
                  <a:srgbClr val="0B0C0C"/>
                </a:solidFill>
                <a:effectLst/>
              </a:rPr>
              <a:t>and will not be frustrated by something that is poorly designed or implemented.</a:t>
            </a:r>
            <a:endParaRPr lang="en-US" sz="2000" b="1" i="0" dirty="0">
              <a:solidFill>
                <a:schemeClr val="bg2"/>
              </a:solidFill>
              <a:effectLst/>
            </a:endParaRPr>
          </a:p>
          <a:p>
            <a:pPr marL="0" indent="0">
              <a:lnSpc>
                <a:spcPct val="100000"/>
              </a:lnSpc>
              <a:spcBef>
                <a:spcPts val="1800"/>
              </a:spcBef>
              <a:spcAft>
                <a:spcPts val="600"/>
              </a:spcAft>
              <a:buNone/>
            </a:pPr>
            <a:r>
              <a:rPr lang="en-US" altLang="en-US" sz="3200" b="1" spc="-50" dirty="0">
                <a:ln w="3175">
                  <a:noFill/>
                </a:ln>
                <a:solidFill>
                  <a:srgbClr val="BB674B"/>
                </a:solidFill>
                <a:latin typeface="Segoe UI"/>
                <a:cs typeface="Segoe UI" pitchFamily="34" charset="0"/>
              </a:rPr>
              <a:t>Environmental Justice (EJ)</a:t>
            </a:r>
          </a:p>
          <a:p>
            <a:pPr marL="0" indent="0">
              <a:lnSpc>
                <a:spcPct val="120000"/>
              </a:lnSpc>
              <a:spcBef>
                <a:spcPts val="0"/>
              </a:spcBef>
              <a:spcAft>
                <a:spcPts val="600"/>
              </a:spcAft>
              <a:buNone/>
            </a:pPr>
            <a:r>
              <a:rPr lang="en-US" sz="2000" dirty="0">
                <a:solidFill>
                  <a:schemeClr val="bg2"/>
                </a:solidFill>
                <a:effectLst/>
                <a:ea typeface="Open Sans" panose="020B0606030504020204" pitchFamily="34" charset="0"/>
                <a:cs typeface="Times New Roman" panose="02020603050405020304" pitchFamily="18" charset="0"/>
              </a:rPr>
              <a:t>EPA’s definition is the </a:t>
            </a:r>
            <a:r>
              <a:rPr lang="en-US" sz="2000" b="1" dirty="0">
                <a:solidFill>
                  <a:schemeClr val="bg2"/>
                </a:solidFill>
                <a:effectLst/>
                <a:ea typeface="Open Sans" panose="020B0606030504020204" pitchFamily="34" charset="0"/>
                <a:cs typeface="Times New Roman" panose="02020603050405020304" pitchFamily="18" charset="0"/>
              </a:rPr>
              <a:t>fair treatment and meaningful involvement of all people </a:t>
            </a:r>
            <a:r>
              <a:rPr lang="en-US" sz="2000" dirty="0">
                <a:solidFill>
                  <a:schemeClr val="bg2"/>
                </a:solidFill>
                <a:effectLst/>
                <a:ea typeface="Open Sans" panose="020B0606030504020204" pitchFamily="34" charset="0"/>
                <a:cs typeface="Times New Roman" panose="02020603050405020304" pitchFamily="18" charset="0"/>
              </a:rPr>
              <a:t>regardless of race, color, national origin, or income with respect to the development, implementation and enforcement of environmental laws, regulations and policies.</a:t>
            </a:r>
            <a:r>
              <a:rPr lang="en-US" altLang="en-US" sz="2000" dirty="0">
                <a:solidFill>
                  <a:schemeClr val="bg2"/>
                </a:solidFill>
              </a:rPr>
              <a:t>	</a:t>
            </a:r>
            <a:endParaRPr lang="en-US" altLang="en-US" sz="2400" dirty="0">
              <a:solidFill>
                <a:schemeClr val="accent6">
                  <a:lumMod val="50000"/>
                </a:schemeClr>
              </a:solidFill>
            </a:endParaRPr>
          </a:p>
        </p:txBody>
      </p:sp>
      <p:sp>
        <p:nvSpPr>
          <p:cNvPr id="4" name="TextBox 3">
            <a:extLst>
              <a:ext uri="{FF2B5EF4-FFF2-40B4-BE49-F238E27FC236}">
                <a16:creationId xmlns:a16="http://schemas.microsoft.com/office/drawing/2014/main" id="{AF9DD27D-05F1-634E-88C8-02162C98F13B}"/>
              </a:ext>
            </a:extLst>
          </p:cNvPr>
          <p:cNvSpPr txBox="1"/>
          <p:nvPr/>
        </p:nvSpPr>
        <p:spPr>
          <a:xfrm>
            <a:off x="11410122" y="5724939"/>
            <a:ext cx="417443" cy="369332"/>
          </a:xfrm>
          <a:prstGeom prst="rect">
            <a:avLst/>
          </a:prstGeom>
          <a:noFill/>
        </p:spPr>
        <p:txBody>
          <a:bodyPr wrap="square" rtlCol="0">
            <a:spAutoFit/>
          </a:bodyPr>
          <a:lstStyle/>
          <a:p>
            <a:r>
              <a:rPr lang="en-US" dirty="0">
                <a:solidFill>
                  <a:srgbClr val="AA673C"/>
                </a:solidFill>
              </a:rPr>
              <a:t>6</a:t>
            </a:r>
          </a:p>
        </p:txBody>
      </p:sp>
    </p:spTree>
    <p:extLst>
      <p:ext uri="{BB962C8B-B14F-4D97-AF65-F5344CB8AC3E}">
        <p14:creationId xmlns:p14="http://schemas.microsoft.com/office/powerpoint/2010/main" val="176584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656816" y="354012"/>
            <a:ext cx="7271023" cy="703264"/>
          </a:xfrm>
        </p:spPr>
        <p:txBody>
          <a:bodyPr>
            <a:normAutofit/>
          </a:bodyPr>
          <a:lstStyle/>
          <a:p>
            <a:r>
              <a:rPr lang="en-US" sz="3200" dirty="0"/>
              <a:t>Point of View 1 - Power</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467498" y="1392556"/>
            <a:ext cx="7789817" cy="5465444"/>
          </a:xfrm>
        </p:spPr>
        <p:txBody>
          <a:bodyPr vert="horz" lIns="91440" tIns="45720" rIns="91440" bIns="45720" rtlCol="0" anchor="t">
            <a:normAutofit/>
          </a:bodyPr>
          <a:lstStyle/>
          <a:p>
            <a:pPr marL="0" indent="0"/>
            <a:r>
              <a:rPr lang="en-US" sz="2400" dirty="0"/>
              <a:t>Serve public with all their </a:t>
            </a:r>
            <a:r>
              <a:rPr lang="en-US" sz="2400" i="1" dirty="0"/>
              <a:t>beliefs</a:t>
            </a:r>
            <a:r>
              <a:rPr lang="en-US" sz="2400" dirty="0"/>
              <a:t> about our power.  </a:t>
            </a:r>
          </a:p>
          <a:p>
            <a:pPr marL="0" indent="0">
              <a:lnSpc>
                <a:spcPct val="110000"/>
              </a:lnSpc>
            </a:pPr>
            <a:r>
              <a:rPr lang="en-US" sz="1300" dirty="0">
                <a:solidFill>
                  <a:schemeClr val="accent6">
                    <a:lumMod val="50000"/>
                  </a:schemeClr>
                </a:solidFill>
              </a:rPr>
              <a:t>  </a:t>
            </a:r>
          </a:p>
          <a:p>
            <a:pPr marL="347472" indent="-347472">
              <a:lnSpc>
                <a:spcPct val="110000"/>
              </a:lnSpc>
              <a:buFont typeface="Wingdings" panose="05000000000000000000" pitchFamily="2" charset="2"/>
              <a:buChar char="q"/>
            </a:pPr>
            <a:r>
              <a:rPr lang="en-US" b="0" dirty="0">
                <a:solidFill>
                  <a:schemeClr val="accent6">
                    <a:lumMod val="50000"/>
                  </a:schemeClr>
                </a:solidFill>
              </a:rPr>
              <a:t>Power of </a:t>
            </a:r>
            <a:r>
              <a:rPr lang="en-US" b="0" dirty="0"/>
              <a:t>government</a:t>
            </a:r>
            <a:r>
              <a:rPr lang="en-US" b="0" dirty="0">
                <a:solidFill>
                  <a:schemeClr val="accent6">
                    <a:lumMod val="50000"/>
                  </a:schemeClr>
                </a:solidFill>
              </a:rPr>
              <a:t> perceived by public is usually “too high.”</a:t>
            </a:r>
          </a:p>
          <a:p>
            <a:pPr marL="347472" indent="-347472">
              <a:lnSpc>
                <a:spcPct val="110000"/>
              </a:lnSpc>
              <a:buFont typeface="Wingdings" panose="05000000000000000000" pitchFamily="2" charset="2"/>
              <a:buChar char="q"/>
            </a:pPr>
            <a:r>
              <a:rPr lang="en-US" b="0" dirty="0"/>
              <a:t>Antidote to power imbalance =&gt; cultural humility in our writing, speaking, and interactions</a:t>
            </a:r>
          </a:p>
          <a:p>
            <a:pPr marL="347472" indent="-347472">
              <a:lnSpc>
                <a:spcPct val="100000"/>
              </a:lnSpc>
              <a:buFont typeface="Wingdings" panose="05000000000000000000" pitchFamily="2" charset="2"/>
              <a:buChar char="q"/>
            </a:pPr>
            <a:r>
              <a:rPr lang="en-US" kern="1200" dirty="0">
                <a:solidFill>
                  <a:schemeClr val="bg2"/>
                </a:solidFill>
                <a:effectLst/>
                <a:latin typeface="+mn-lt"/>
                <a:ea typeface="+mn-ea"/>
                <a:cs typeface="+mn-cs"/>
              </a:rPr>
              <a:t>Cultural humility </a:t>
            </a:r>
            <a:r>
              <a:rPr lang="en-US" b="0" i="0" kern="1200" dirty="0">
                <a:solidFill>
                  <a:schemeClr val="bg2"/>
                </a:solidFill>
                <a:effectLst/>
                <a:latin typeface="+mn-lt"/>
                <a:ea typeface="+mn-ea"/>
                <a:cs typeface="+mn-cs"/>
              </a:rPr>
              <a:t>is the “ability to maintain an interpersonal stance that is other-oriented in relation to aspects of cultural identity that are most important to the [person]. (Hook, J., 2013)</a:t>
            </a:r>
            <a:endParaRPr lang="en-US" b="0" dirty="0">
              <a:solidFill>
                <a:schemeClr val="bg2"/>
              </a:solidFill>
            </a:endParaRPr>
          </a:p>
          <a:p>
            <a:pPr marL="347472" indent="-347472">
              <a:lnSpc>
                <a:spcPct val="100000"/>
              </a:lnSpc>
              <a:buFont typeface="Wingdings" panose="05000000000000000000" pitchFamily="2" charset="2"/>
              <a:buChar char="q"/>
            </a:pPr>
            <a:r>
              <a:rPr lang="en-US" b="0" dirty="0"/>
              <a:t>Part of cultural humility is to redress power imbalances that shouldn’t exist but do. (</a:t>
            </a:r>
            <a:r>
              <a:rPr lang="en-US" b="0" dirty="0" err="1"/>
              <a:t>Tervalon</a:t>
            </a:r>
            <a:r>
              <a:rPr lang="en-US" b="0" dirty="0"/>
              <a:t>, M. and Murray-Garcia, J., 1998)</a:t>
            </a:r>
          </a:p>
          <a:p>
            <a:pPr marL="285750" indent="-285750">
              <a:buFont typeface="Wingdings" panose="05000000000000000000" pitchFamily="2" charset="2"/>
              <a:buChar char="q"/>
            </a:pPr>
            <a:endParaRPr lang="en-US" b="0" dirty="0"/>
          </a:p>
          <a:p>
            <a:r>
              <a:rPr lang="en-US" sz="1800" dirty="0"/>
              <a:t>     </a:t>
            </a:r>
          </a:p>
        </p:txBody>
      </p:sp>
      <p:sp>
        <p:nvSpPr>
          <p:cNvPr id="4" name="TextBox 3">
            <a:extLst>
              <a:ext uri="{FF2B5EF4-FFF2-40B4-BE49-F238E27FC236}">
                <a16:creationId xmlns:a16="http://schemas.microsoft.com/office/drawing/2014/main" id="{D9B184B2-1CE7-2A41-9F13-E3E1F7E4524A}"/>
              </a:ext>
            </a:extLst>
          </p:cNvPr>
          <p:cNvSpPr txBox="1"/>
          <p:nvPr/>
        </p:nvSpPr>
        <p:spPr>
          <a:xfrm>
            <a:off x="11410122" y="5724939"/>
            <a:ext cx="417443" cy="369332"/>
          </a:xfrm>
          <a:prstGeom prst="rect">
            <a:avLst/>
          </a:prstGeom>
          <a:noFill/>
        </p:spPr>
        <p:txBody>
          <a:bodyPr wrap="square" rtlCol="0">
            <a:spAutoFit/>
          </a:bodyPr>
          <a:lstStyle/>
          <a:p>
            <a:r>
              <a:rPr lang="en-US" dirty="0">
                <a:solidFill>
                  <a:srgbClr val="AA673C"/>
                </a:solidFill>
              </a:rPr>
              <a:t>7</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656817" y="354012"/>
            <a:ext cx="7535184" cy="703264"/>
          </a:xfrm>
        </p:spPr>
        <p:txBody>
          <a:bodyPr>
            <a:noAutofit/>
          </a:bodyPr>
          <a:lstStyle/>
          <a:p>
            <a:r>
              <a:rPr lang="en-US" sz="3200" dirty="0"/>
              <a:t>Point of View 2 - Perception</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56817" y="1345405"/>
            <a:ext cx="7535183" cy="5441475"/>
          </a:xfrm>
        </p:spPr>
        <p:txBody>
          <a:bodyPr vert="horz" lIns="91440" tIns="45720" rIns="91440" bIns="45720" rtlCol="0" anchor="t">
            <a:normAutofit/>
          </a:bodyPr>
          <a:lstStyle/>
          <a:p>
            <a:pPr marL="0" indent="0"/>
            <a:r>
              <a:rPr lang="en-US" sz="2400" dirty="0"/>
              <a:t>Serve all the public at all </a:t>
            </a:r>
            <a:r>
              <a:rPr lang="en-US" sz="2400" i="1" dirty="0"/>
              <a:t>levels </a:t>
            </a:r>
            <a:r>
              <a:rPr lang="en-US" sz="2400" dirty="0"/>
              <a:t>of emotion.</a:t>
            </a:r>
          </a:p>
          <a:p>
            <a:pPr marL="0" indent="0"/>
            <a:endParaRPr lang="en-US" sz="2400" b="0" dirty="0"/>
          </a:p>
          <a:p>
            <a:pPr marL="0" indent="0"/>
            <a:r>
              <a:rPr lang="en-US" b="0" dirty="0"/>
              <a:t>Change the perception. Be empathetic to the public’s emotions.</a:t>
            </a:r>
          </a:p>
          <a:p>
            <a:pPr marL="0" indent="0"/>
            <a:endParaRPr lang="en-US" sz="1000" b="0" dirty="0"/>
          </a:p>
          <a:p>
            <a:pPr marL="0" indent="0">
              <a:lnSpc>
                <a:spcPct val="100000"/>
              </a:lnSpc>
            </a:pPr>
            <a:r>
              <a:rPr lang="en-US" b="0" dirty="0"/>
              <a:t>Emotional climate:</a:t>
            </a:r>
            <a:endParaRPr lang="en-US" sz="2400" b="0" dirty="0"/>
          </a:p>
          <a:p>
            <a:pPr marL="342900" indent="-342900">
              <a:lnSpc>
                <a:spcPct val="100000"/>
              </a:lnSpc>
              <a:buFont typeface="Wingdings" panose="05000000000000000000" pitchFamily="2" charset="2"/>
              <a:buChar char="q"/>
            </a:pPr>
            <a:r>
              <a:rPr lang="en-US" b="0" dirty="0"/>
              <a:t>Every community these days - risks, fear, conflict…</a:t>
            </a:r>
          </a:p>
          <a:p>
            <a:pPr marL="342900" indent="-342900">
              <a:lnSpc>
                <a:spcPct val="100000"/>
              </a:lnSpc>
              <a:buFont typeface="Wingdings" panose="05000000000000000000" pitchFamily="2" charset="2"/>
              <a:buChar char="q"/>
            </a:pPr>
            <a:r>
              <a:rPr lang="en-US" b="0" dirty="0"/>
              <a:t>Consider what’s important to that community (values)</a:t>
            </a:r>
          </a:p>
          <a:p>
            <a:pPr marL="342900" indent="-342900">
              <a:lnSpc>
                <a:spcPct val="100000"/>
              </a:lnSpc>
              <a:buFont typeface="Wingdings" panose="05000000000000000000" pitchFamily="2" charset="2"/>
              <a:buChar char="q"/>
            </a:pPr>
            <a:r>
              <a:rPr lang="en-US" b="0" dirty="0"/>
              <a:t>Consider what’s happening in the community</a:t>
            </a:r>
          </a:p>
          <a:p>
            <a:pPr marL="342900" indent="-342900">
              <a:lnSpc>
                <a:spcPct val="100000"/>
              </a:lnSpc>
              <a:buFont typeface="Wingdings" panose="05000000000000000000" pitchFamily="2" charset="2"/>
              <a:buChar char="q"/>
            </a:pPr>
            <a:r>
              <a:rPr lang="en-US" b="0" dirty="0"/>
              <a:t>Prepare for the emotions of a wider audience</a:t>
            </a:r>
          </a:p>
          <a:p>
            <a:pPr indent="-548640">
              <a:lnSpc>
                <a:spcPct val="100000"/>
              </a:lnSpc>
            </a:pPr>
            <a:r>
              <a:rPr lang="en-US" b="0" dirty="0"/>
              <a:t>		</a:t>
            </a:r>
            <a:r>
              <a:rPr lang="en-US" b="0" dirty="0">
                <a:solidFill>
                  <a:schemeClr val="accent6">
                    <a:lumMod val="50000"/>
                  </a:schemeClr>
                </a:solidFill>
              </a:rPr>
              <a:t>(…for what we say to live on and live anywhere)</a:t>
            </a:r>
          </a:p>
          <a:p>
            <a:pPr marL="0" indent="0"/>
            <a:r>
              <a:rPr lang="en-US" dirty="0"/>
              <a:t>	</a:t>
            </a:r>
            <a:endParaRPr lang="en-US" dirty="0">
              <a:solidFill>
                <a:schemeClr val="accent6">
                  <a:lumMod val="50000"/>
                </a:schemeClr>
              </a:solidFill>
            </a:endParaRPr>
          </a:p>
          <a:p>
            <a:endParaRPr lang="en-US" sz="1800" dirty="0"/>
          </a:p>
        </p:txBody>
      </p:sp>
      <p:sp>
        <p:nvSpPr>
          <p:cNvPr id="4" name="TextBox 3">
            <a:extLst>
              <a:ext uri="{FF2B5EF4-FFF2-40B4-BE49-F238E27FC236}">
                <a16:creationId xmlns:a16="http://schemas.microsoft.com/office/drawing/2014/main" id="{7F0CC710-45A0-A843-8C12-908ED8159301}"/>
              </a:ext>
            </a:extLst>
          </p:cNvPr>
          <p:cNvSpPr txBox="1"/>
          <p:nvPr/>
        </p:nvSpPr>
        <p:spPr>
          <a:xfrm>
            <a:off x="11315992" y="6134656"/>
            <a:ext cx="417443" cy="369332"/>
          </a:xfrm>
          <a:prstGeom prst="rect">
            <a:avLst/>
          </a:prstGeom>
          <a:noFill/>
        </p:spPr>
        <p:txBody>
          <a:bodyPr wrap="square" rtlCol="0">
            <a:spAutoFit/>
          </a:bodyPr>
          <a:lstStyle/>
          <a:p>
            <a:r>
              <a:rPr lang="en-US" dirty="0">
                <a:solidFill>
                  <a:srgbClr val="AA673C"/>
                </a:solidFill>
              </a:rPr>
              <a:t>8</a:t>
            </a:r>
          </a:p>
        </p:txBody>
      </p:sp>
    </p:spTree>
    <p:extLst>
      <p:ext uri="{BB962C8B-B14F-4D97-AF65-F5344CB8AC3E}">
        <p14:creationId xmlns:p14="http://schemas.microsoft.com/office/powerpoint/2010/main" val="87134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565377" y="354012"/>
            <a:ext cx="7099754" cy="703264"/>
          </a:xfrm>
        </p:spPr>
        <p:txBody>
          <a:bodyPr>
            <a:normAutofit/>
          </a:bodyPr>
          <a:lstStyle/>
          <a:p>
            <a:r>
              <a:rPr lang="en-US" sz="3200" dirty="0"/>
              <a:t>Point of View 3 - Prepare the Paths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565377" y="1265267"/>
            <a:ext cx="7626623" cy="5592733"/>
          </a:xfrm>
        </p:spPr>
        <p:txBody>
          <a:bodyPr vert="horz" lIns="91440" tIns="45720" rIns="91440" bIns="45720" rtlCol="0" anchor="t">
            <a:normAutofit/>
          </a:bodyPr>
          <a:lstStyle/>
          <a:p>
            <a:pPr marL="0" indent="0">
              <a:lnSpc>
                <a:spcPct val="110000"/>
              </a:lnSpc>
              <a:spcBef>
                <a:spcPts val="0"/>
              </a:spcBef>
            </a:pPr>
            <a:r>
              <a:rPr lang="en-US" sz="2400" dirty="0"/>
              <a:t>…for all levels of </a:t>
            </a:r>
            <a:r>
              <a:rPr lang="en-US" sz="2400" i="1" dirty="0"/>
              <a:t>ability</a:t>
            </a:r>
            <a:r>
              <a:rPr lang="en-US" sz="2400" dirty="0"/>
              <a:t> to receive and understand.</a:t>
            </a:r>
            <a:endParaRPr lang="en-US" sz="1000" dirty="0"/>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US" b="0" i="0" u="none" strike="noStrike" kern="1200" cap="none" spc="0" normalizeH="0" baseline="0" noProof="0" dirty="0">
                <a:ln>
                  <a:noFill/>
                </a:ln>
                <a:solidFill>
                  <a:srgbClr val="AC7528">
                    <a:lumMod val="50000"/>
                  </a:srgbClr>
                </a:solidFill>
                <a:effectLst/>
                <a:uLnTx/>
                <a:uFillTx/>
                <a:latin typeface="Segoe UI"/>
                <a:ea typeface="+mn-ea"/>
                <a:cs typeface="+mn-cs"/>
              </a:rPr>
              <a:t>Set up </a:t>
            </a:r>
            <a:r>
              <a:rPr lang="en-US" b="0" dirty="0">
                <a:solidFill>
                  <a:srgbClr val="AC7528">
                    <a:lumMod val="50000"/>
                  </a:srgbClr>
                </a:solidFill>
                <a:latin typeface="Segoe UI"/>
              </a:rPr>
              <a:t>files accessibly (use built-in templates)</a:t>
            </a:r>
          </a:p>
          <a:p>
            <a:pPr marL="342900" indent="-342900">
              <a:lnSpc>
                <a:spcPct val="100000"/>
              </a:lnSpc>
              <a:spcBef>
                <a:spcPts val="600"/>
              </a:spcBef>
              <a:spcAft>
                <a:spcPts val="600"/>
              </a:spcAft>
              <a:buFont typeface="Wingdings" panose="05000000000000000000" pitchFamily="2" charset="2"/>
              <a:buChar char="q"/>
              <a:defRPr/>
            </a:pPr>
            <a:r>
              <a:rPr lang="en-US" b="0" dirty="0">
                <a:solidFill>
                  <a:srgbClr val="AC7528">
                    <a:lumMod val="50000"/>
                  </a:srgbClr>
                </a:solidFill>
                <a:latin typeface="Segoe UI"/>
              </a:rPr>
              <a:t>Use Readability Checker often (built into Word)</a:t>
            </a:r>
          </a:p>
          <a:p>
            <a:pPr marL="342900" indent="-342900">
              <a:lnSpc>
                <a:spcPct val="100000"/>
              </a:lnSpc>
              <a:spcBef>
                <a:spcPts val="600"/>
              </a:spcBef>
              <a:spcAft>
                <a:spcPts val="600"/>
              </a:spcAft>
              <a:buFont typeface="Wingdings" panose="05000000000000000000" pitchFamily="2" charset="2"/>
              <a:buChar char="q"/>
              <a:defRPr/>
            </a:pPr>
            <a:r>
              <a:rPr lang="en-US" b="0" dirty="0">
                <a:solidFill>
                  <a:srgbClr val="AC7528">
                    <a:lumMod val="50000"/>
                  </a:srgbClr>
                </a:solidFill>
                <a:latin typeface="Segoe UI"/>
              </a:rPr>
              <a:t>Prepare for translations as you write (digital.gov/EPA resources)</a:t>
            </a:r>
          </a:p>
          <a:p>
            <a:pPr marL="342900" indent="-342900">
              <a:lnSpc>
                <a:spcPct val="100000"/>
              </a:lnSpc>
              <a:spcBef>
                <a:spcPts val="600"/>
              </a:spcBef>
              <a:spcAft>
                <a:spcPts val="600"/>
              </a:spcAft>
              <a:buFont typeface="Wingdings" panose="05000000000000000000" pitchFamily="2" charset="2"/>
              <a:buChar char="q"/>
              <a:defRPr/>
            </a:pPr>
            <a:r>
              <a:rPr lang="en-US" b="0" dirty="0">
                <a:solidFill>
                  <a:srgbClr val="AC7528">
                    <a:lumMod val="50000"/>
                  </a:srgbClr>
                </a:solidFill>
                <a:latin typeface="Segoe UI"/>
              </a:rPr>
              <a:t>Prepare for as many formats as possible</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lang="en-US" b="0" dirty="0"/>
              <a:t>Learn and do all you can to serve the 100% (DEIA)</a:t>
            </a:r>
          </a:p>
          <a:p>
            <a:pPr marL="365760" indent="365760">
              <a:lnSpc>
                <a:spcPct val="110000"/>
              </a:lnSpc>
              <a:spcBef>
                <a:spcPts val="600"/>
              </a:spcBef>
              <a:buFont typeface="Wingdings" panose="05000000000000000000" pitchFamily="2" charset="2"/>
              <a:buChar char="ü"/>
            </a:pPr>
            <a:r>
              <a:rPr lang="en-US" sz="1800" b="0" dirty="0">
                <a:solidFill>
                  <a:schemeClr val="bg1"/>
                </a:solidFill>
              </a:rPr>
              <a:t>Digital.gov Communities of Practice and Listservs</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Plain Language, IT Accessibility &amp; 508, Multilingual</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LEP.gov (limited English proficiency)</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Interagency Accessibility Forum (each October)</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World Institute on Disability (CEO, Marci Roth, formerly of FEMA)</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Forum on Workplace Inclusion (private, non-Gov-affiliated)</a:t>
            </a:r>
          </a:p>
          <a:p>
            <a:pPr marL="285750" marR="0" indent="-285750" rtl="0" eaLnBrk="1" fontAlgn="base" latinLnBrk="0" hangingPunct="1">
              <a:spcBef>
                <a:spcPts val="432"/>
              </a:spcBef>
              <a:spcAft>
                <a:spcPts val="0"/>
              </a:spcAft>
              <a:buFontTx/>
              <a:buChar char="-"/>
            </a:pPr>
            <a:endParaRPr lang="en-US" sz="1800" b="0" dirty="0">
              <a:solidFill>
                <a:srgbClr val="563B14"/>
              </a:solidFill>
              <a:latin typeface="Segoe UI" panose="020B0502040204020203" pitchFamily="34" charset="0"/>
            </a:endParaRPr>
          </a:p>
          <a:p>
            <a:pPr marL="57150" lvl="1" indent="-285750" fontAlgn="base">
              <a:spcBef>
                <a:spcPts val="432"/>
              </a:spcBef>
              <a:buFontTx/>
              <a:buChar char="-"/>
            </a:pPr>
            <a:endParaRPr lang="en-US" sz="1000" u="none" strike="noStrike" kern="1200" baseline="0" dirty="0">
              <a:ln>
                <a:noFill/>
              </a:ln>
              <a:solidFill>
                <a:srgbClr val="563B14"/>
              </a:solidFill>
              <a:effectLst/>
            </a:endParaRPr>
          </a:p>
          <a:p>
            <a:pPr marL="0" indent="0"/>
            <a:endParaRPr lang="en-US" dirty="0">
              <a:solidFill>
                <a:schemeClr val="accent6">
                  <a:lumMod val="50000"/>
                </a:schemeClr>
              </a:solidFill>
            </a:endParaRPr>
          </a:p>
          <a:p>
            <a:endParaRPr lang="en-US" sz="1800" dirty="0"/>
          </a:p>
        </p:txBody>
      </p:sp>
      <p:sp>
        <p:nvSpPr>
          <p:cNvPr id="4" name="TextBox 3">
            <a:extLst>
              <a:ext uri="{FF2B5EF4-FFF2-40B4-BE49-F238E27FC236}">
                <a16:creationId xmlns:a16="http://schemas.microsoft.com/office/drawing/2014/main" id="{0CE988D4-1D8A-5947-8429-A04D11E2EEFE}"/>
              </a:ext>
            </a:extLst>
          </p:cNvPr>
          <p:cNvSpPr txBox="1"/>
          <p:nvPr/>
        </p:nvSpPr>
        <p:spPr>
          <a:xfrm>
            <a:off x="11456409" y="6134656"/>
            <a:ext cx="417443" cy="369332"/>
          </a:xfrm>
          <a:prstGeom prst="rect">
            <a:avLst/>
          </a:prstGeom>
          <a:noFill/>
        </p:spPr>
        <p:txBody>
          <a:bodyPr wrap="square" rtlCol="0">
            <a:spAutoFit/>
          </a:bodyPr>
          <a:lstStyle/>
          <a:p>
            <a:r>
              <a:rPr lang="en-US" dirty="0">
                <a:solidFill>
                  <a:srgbClr val="AA673C"/>
                </a:solidFill>
              </a:rPr>
              <a:t>9</a:t>
            </a:r>
          </a:p>
        </p:txBody>
      </p:sp>
    </p:spTree>
    <p:extLst>
      <p:ext uri="{BB962C8B-B14F-4D97-AF65-F5344CB8AC3E}">
        <p14:creationId xmlns:p14="http://schemas.microsoft.com/office/powerpoint/2010/main" val="168923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58">
      <a:dk1>
        <a:srgbClr val="000000"/>
      </a:dk1>
      <a:lt1>
        <a:srgbClr val="FFFFFF"/>
      </a:lt1>
      <a:dk2>
        <a:srgbClr val="000000"/>
      </a:dk2>
      <a:lt2>
        <a:srgbClr val="E6E6E6"/>
      </a:lt2>
      <a:accent1>
        <a:srgbClr val="F0E6DC"/>
      </a:accent1>
      <a:accent2>
        <a:srgbClr val="BB674B"/>
      </a:accent2>
      <a:accent3>
        <a:srgbClr val="516673"/>
      </a:accent3>
      <a:accent4>
        <a:srgbClr val="CE9061"/>
      </a:accent4>
      <a:accent5>
        <a:srgbClr val="B6B9AE"/>
      </a:accent5>
      <a:accent6>
        <a:srgbClr val="AC7528"/>
      </a:accent6>
      <a:hlink>
        <a:srgbClr val="DDAE6D"/>
      </a:hlink>
      <a:folHlink>
        <a:srgbClr val="C8882E"/>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ive American Heritage_TM10238373_WAC_LW_v4" id="{CD8DBC1F-6103-47D5-9C71-DE12184EFD6C}" vid="{2507BD49-7026-4E8F-85EA-549F820D09D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7694BC-F79F-405B-BC53-DDA5DE16E747}">
  <ds:schemaRefs>
    <ds:schemaRef ds:uri="http://purl.org/dc/terms/"/>
    <ds:schemaRef ds:uri="http://schemas.microsoft.com/office/2006/metadata/properties"/>
    <ds:schemaRef ds:uri="16c05727-aa75-4e4a-9b5f-8a80a1165891"/>
    <ds:schemaRef ds:uri="http://purl.org/dc/elements/1.1/"/>
    <ds:schemaRef ds:uri="http://schemas.microsoft.com/office/2006/documentManagement/types"/>
    <ds:schemaRef ds:uri="http://www.w3.org/XML/1998/namespace"/>
    <ds:schemaRef ds:uri="71af3243-3dd4-4a8d-8c0d-dd76da1f02a5"/>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FF48AAC1-C4CE-4FF3-AA8D-E74D22748061}">
  <ds:schemaRefs>
    <ds:schemaRef ds:uri="http://schemas.microsoft.com/sharepoint/v3/contenttype/forms"/>
  </ds:schemaRefs>
</ds:datastoreItem>
</file>

<file path=customXml/itemProps3.xml><?xml version="1.0" encoding="utf-8"?>
<ds:datastoreItem xmlns:ds="http://schemas.openxmlformats.org/officeDocument/2006/customXml" ds:itemID="{6372964D-908E-485C-B8D2-CB277C005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Native American Heritage Month presentation</Template>
  <TotalTime>1887</TotalTime>
  <Words>1447</Words>
  <Application>Microsoft Macintosh PowerPoint</Application>
  <PresentationFormat>Widescreen</PresentationFormat>
  <Paragraphs>159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Open Sans</vt:lpstr>
      <vt:lpstr>Segoe UI</vt:lpstr>
      <vt:lpstr>Wingdings</vt:lpstr>
      <vt:lpstr>Office Theme</vt:lpstr>
      <vt:lpstr>Plain Language: Accessibility Environmental Justice for All   Points of View &amp; Points to Do    Angie Luigina Fuoco, BSChE, MPH Doctor of Public Health candidate at Samford University   Disclaimer: Information, resources, and non-EPA links provided in this presentation represent views of this speaker and not those of the U.S. Environmental Protection Agency. No agency endorsement is given or implied to any part of this presentation. </vt:lpstr>
      <vt:lpstr>Acknowledge Injustice and Ability Privilege</vt:lpstr>
      <vt:lpstr>What We’ll Talk About Today</vt:lpstr>
      <vt:lpstr>Reasons for Accessibility &amp; Environmental Justice </vt:lpstr>
      <vt:lpstr>The Best Reasons are Human Ones</vt:lpstr>
      <vt:lpstr>Accessibility</vt:lpstr>
      <vt:lpstr>Point of View 1 - Power</vt:lpstr>
      <vt:lpstr>Point of View 2 - Perception</vt:lpstr>
      <vt:lpstr>Point of View 3 - Prepare the Paths</vt:lpstr>
      <vt:lpstr>Points to Do (EJ or other Kind Practices)</vt:lpstr>
      <vt:lpstr>Points to Do (Accessibility)</vt:lpstr>
      <vt:lpstr>References and Resources</vt:lpstr>
      <vt:lpstr>Thoughts?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 and Environmental Justice for All:  Pillars and             Points of Light</dc:title>
  <dc:subject/>
  <dc:creator>Fuoco, Angie</dc:creator>
  <cp:keywords/>
  <dc:description/>
  <cp:lastModifiedBy>Microsoft Office User</cp:lastModifiedBy>
  <cp:revision>144</cp:revision>
  <dcterms:created xsi:type="dcterms:W3CDTF">2021-09-13T14:35:42Z</dcterms:created>
  <dcterms:modified xsi:type="dcterms:W3CDTF">2021-09-17T16:20:17Z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