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 id="2147483686" r:id="rId5"/>
  </p:sldMasterIdLst>
  <p:notesMasterIdLst>
    <p:notesMasterId r:id="rId54"/>
  </p:notesMasterIdLst>
  <p:sldIdLst>
    <p:sldId id="281" r:id="rId6"/>
    <p:sldId id="864" r:id="rId7"/>
    <p:sldId id="257" r:id="rId8"/>
    <p:sldId id="259" r:id="rId9"/>
    <p:sldId id="908" r:id="rId10"/>
    <p:sldId id="912" r:id="rId11"/>
    <p:sldId id="911" r:id="rId12"/>
    <p:sldId id="913" r:id="rId13"/>
    <p:sldId id="260" r:id="rId14"/>
    <p:sldId id="265" r:id="rId15"/>
    <p:sldId id="888" r:id="rId16"/>
    <p:sldId id="261" r:id="rId17"/>
    <p:sldId id="266" r:id="rId18"/>
    <p:sldId id="901" r:id="rId19"/>
    <p:sldId id="889" r:id="rId20"/>
    <p:sldId id="871" r:id="rId21"/>
    <p:sldId id="902" r:id="rId22"/>
    <p:sldId id="903" r:id="rId23"/>
    <p:sldId id="872" r:id="rId24"/>
    <p:sldId id="904" r:id="rId25"/>
    <p:sldId id="905" r:id="rId26"/>
    <p:sldId id="886" r:id="rId27"/>
    <p:sldId id="890" r:id="rId28"/>
    <p:sldId id="874" r:id="rId29"/>
    <p:sldId id="875" r:id="rId30"/>
    <p:sldId id="887" r:id="rId31"/>
    <p:sldId id="876" r:id="rId32"/>
    <p:sldId id="877" r:id="rId33"/>
    <p:sldId id="878" r:id="rId34"/>
    <p:sldId id="891" r:id="rId35"/>
    <p:sldId id="262" r:id="rId36"/>
    <p:sldId id="879" r:id="rId37"/>
    <p:sldId id="880" r:id="rId38"/>
    <p:sldId id="881" r:id="rId39"/>
    <p:sldId id="898" r:id="rId40"/>
    <p:sldId id="899" r:id="rId41"/>
    <p:sldId id="883" r:id="rId42"/>
    <p:sldId id="884" r:id="rId43"/>
    <p:sldId id="885" r:id="rId44"/>
    <p:sldId id="900" r:id="rId45"/>
    <p:sldId id="907" r:id="rId46"/>
    <p:sldId id="264" r:id="rId47"/>
    <p:sldId id="892" r:id="rId48"/>
    <p:sldId id="893" r:id="rId49"/>
    <p:sldId id="894" r:id="rId50"/>
    <p:sldId id="895" r:id="rId51"/>
    <p:sldId id="896" r:id="rId52"/>
    <p:sldId id="873" r:id="rId53"/>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505050"/>
    <a:srgbClr val="006699"/>
    <a:srgbClr val="003366"/>
    <a:srgbClr val="999999"/>
    <a:srgbClr val="339900"/>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868" autoAdjust="0"/>
    <p:restoredTop sz="86411" autoAdjust="0"/>
  </p:normalViewPr>
  <p:slideViewPr>
    <p:cSldViewPr>
      <p:cViewPr varScale="1">
        <p:scale>
          <a:sx n="124" d="100"/>
          <a:sy n="124" d="100"/>
        </p:scale>
        <p:origin x="176" y="296"/>
      </p:cViewPr>
      <p:guideLst>
        <p:guide orient="horz" pos="1620"/>
        <p:guide pos="2880"/>
      </p:guideLst>
    </p:cSldViewPr>
  </p:slideViewPr>
  <p:outlineViewPr>
    <p:cViewPr>
      <p:scale>
        <a:sx n="33" d="100"/>
        <a:sy n="33" d="100"/>
      </p:scale>
      <p:origin x="0" y="-12568"/>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presProps" Target="pres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tableStyles" Target="tableStyles.xml"/><Relationship Id="rId5" Type="http://schemas.openxmlformats.org/officeDocument/2006/relationships/slideMaster" Target="slideMasters/slideMaster2.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viewProps" Target="viewProps.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theme" Target="theme/theme1.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9C95944-CCF7-4020-87C0-24A08E55C440}" type="datetimeFigureOut">
              <a:rPr lang="en-US" smtClean="0"/>
              <a:t>8/23/22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658CFF1-88C1-4F05-9E8D-385B3BCF7A02}" type="slidenum">
              <a:rPr lang="en-US" smtClean="0"/>
              <a:t>‹#›</a:t>
            </a:fld>
            <a:endParaRPr lang="en-US"/>
          </a:p>
        </p:txBody>
      </p:sp>
    </p:spTree>
    <p:extLst>
      <p:ext uri="{BB962C8B-B14F-4D97-AF65-F5344CB8AC3E}">
        <p14:creationId xmlns:p14="http://schemas.microsoft.com/office/powerpoint/2010/main" val="33783979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658CFF1-88C1-4F05-9E8D-385B3BCF7A02}" type="slidenum">
              <a:rPr lang="en-US" smtClean="0"/>
              <a:t>2</a:t>
            </a:fld>
            <a:endParaRPr lang="en-US"/>
          </a:p>
        </p:txBody>
      </p:sp>
    </p:spTree>
    <p:extLst>
      <p:ext uri="{BB962C8B-B14F-4D97-AF65-F5344CB8AC3E}">
        <p14:creationId xmlns:p14="http://schemas.microsoft.com/office/powerpoint/2010/main" val="33202246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658CFF1-88C1-4F05-9E8D-385B3BCF7A02}" type="slidenum">
              <a:rPr lang="en-US" smtClean="0"/>
              <a:t>7</a:t>
            </a:fld>
            <a:endParaRPr lang="en-US"/>
          </a:p>
        </p:txBody>
      </p:sp>
    </p:spTree>
    <p:extLst>
      <p:ext uri="{BB962C8B-B14F-4D97-AF65-F5344CB8AC3E}">
        <p14:creationId xmlns:p14="http://schemas.microsoft.com/office/powerpoint/2010/main" val="31990434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658CFF1-88C1-4F05-9E8D-385B3BCF7A02}" type="slidenum">
              <a:rPr lang="en-US" smtClean="0"/>
              <a:t>8</a:t>
            </a:fld>
            <a:endParaRPr lang="en-US"/>
          </a:p>
        </p:txBody>
      </p:sp>
    </p:spTree>
    <p:extLst>
      <p:ext uri="{BB962C8B-B14F-4D97-AF65-F5344CB8AC3E}">
        <p14:creationId xmlns:p14="http://schemas.microsoft.com/office/powerpoint/2010/main" val="6938555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Is it the right amount of work?</a:t>
            </a:r>
          </a:p>
          <a:p>
            <a:r>
              <a:rPr lang="en-US"/>
              <a:t>Is it the right kind of work?</a:t>
            </a:r>
          </a:p>
          <a:p>
            <a:endParaRPr lang="en-US"/>
          </a:p>
        </p:txBody>
      </p:sp>
      <p:sp>
        <p:nvSpPr>
          <p:cNvPr id="4" name="Slide Number Placeholder 3"/>
          <p:cNvSpPr>
            <a:spLocks noGrp="1"/>
          </p:cNvSpPr>
          <p:nvPr>
            <p:ph type="sldNum" sz="quarter" idx="5"/>
          </p:nvPr>
        </p:nvSpPr>
        <p:spPr/>
        <p:txBody>
          <a:bodyPr/>
          <a:lstStyle/>
          <a:p>
            <a:fld id="{B9AC6F82-32A6-4E4E-A20C-32CA3F47690D}" type="slidenum">
              <a:rPr lang="en-US" smtClean="0"/>
              <a:t>43</a:t>
            </a:fld>
            <a:endParaRPr lang="en-US"/>
          </a:p>
        </p:txBody>
      </p:sp>
    </p:spTree>
    <p:extLst>
      <p:ext uri="{BB962C8B-B14F-4D97-AF65-F5344CB8AC3E}">
        <p14:creationId xmlns:p14="http://schemas.microsoft.com/office/powerpoint/2010/main" val="35842092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Is it the right amount of work?</a:t>
            </a:r>
          </a:p>
          <a:p>
            <a:r>
              <a:rPr lang="en-US" dirty="0"/>
              <a:t>Is it the right kind of work?</a:t>
            </a:r>
          </a:p>
          <a:p>
            <a:endParaRPr lang="en-US" dirty="0"/>
          </a:p>
        </p:txBody>
      </p:sp>
      <p:sp>
        <p:nvSpPr>
          <p:cNvPr id="4" name="Slide Number Placeholder 3"/>
          <p:cNvSpPr>
            <a:spLocks noGrp="1"/>
          </p:cNvSpPr>
          <p:nvPr>
            <p:ph type="sldNum" sz="quarter" idx="5"/>
          </p:nvPr>
        </p:nvSpPr>
        <p:spPr/>
        <p:txBody>
          <a:bodyPr/>
          <a:lstStyle/>
          <a:p>
            <a:fld id="{B9AC6F82-32A6-4E4E-A20C-32CA3F47690D}" type="slidenum">
              <a:rPr lang="en-US" smtClean="0"/>
              <a:t>44</a:t>
            </a:fld>
            <a:endParaRPr lang="en-US"/>
          </a:p>
        </p:txBody>
      </p:sp>
    </p:spTree>
    <p:extLst>
      <p:ext uri="{BB962C8B-B14F-4D97-AF65-F5344CB8AC3E}">
        <p14:creationId xmlns:p14="http://schemas.microsoft.com/office/powerpoint/2010/main" val="27003828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Is it the right amount of work?</a:t>
            </a:r>
          </a:p>
          <a:p>
            <a:r>
              <a:rPr lang="en-US" dirty="0"/>
              <a:t>Is it the right kind of work?</a:t>
            </a:r>
          </a:p>
          <a:p>
            <a:endParaRPr lang="en-US" dirty="0"/>
          </a:p>
        </p:txBody>
      </p:sp>
      <p:sp>
        <p:nvSpPr>
          <p:cNvPr id="4" name="Slide Number Placeholder 3"/>
          <p:cNvSpPr>
            <a:spLocks noGrp="1"/>
          </p:cNvSpPr>
          <p:nvPr>
            <p:ph type="sldNum" sz="quarter" idx="5"/>
          </p:nvPr>
        </p:nvSpPr>
        <p:spPr/>
        <p:txBody>
          <a:bodyPr/>
          <a:lstStyle/>
          <a:p>
            <a:fld id="{B9AC6F82-32A6-4E4E-A20C-32CA3F47690D}" type="slidenum">
              <a:rPr lang="en-US" smtClean="0"/>
              <a:t>45</a:t>
            </a:fld>
            <a:endParaRPr lang="en-US"/>
          </a:p>
        </p:txBody>
      </p:sp>
    </p:spTree>
    <p:extLst>
      <p:ext uri="{BB962C8B-B14F-4D97-AF65-F5344CB8AC3E}">
        <p14:creationId xmlns:p14="http://schemas.microsoft.com/office/powerpoint/2010/main" val="36919222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Is it the right amount of work?</a:t>
            </a:r>
          </a:p>
          <a:p>
            <a:r>
              <a:rPr lang="en-US" dirty="0"/>
              <a:t>Is it the right kind of work?</a:t>
            </a:r>
          </a:p>
          <a:p>
            <a:endParaRPr lang="en-US" dirty="0"/>
          </a:p>
        </p:txBody>
      </p:sp>
      <p:sp>
        <p:nvSpPr>
          <p:cNvPr id="4" name="Slide Number Placeholder 3"/>
          <p:cNvSpPr>
            <a:spLocks noGrp="1"/>
          </p:cNvSpPr>
          <p:nvPr>
            <p:ph type="sldNum" sz="quarter" idx="5"/>
          </p:nvPr>
        </p:nvSpPr>
        <p:spPr/>
        <p:txBody>
          <a:bodyPr/>
          <a:lstStyle/>
          <a:p>
            <a:fld id="{B9AC6F82-32A6-4E4E-A20C-32CA3F47690D}" type="slidenum">
              <a:rPr lang="en-US" smtClean="0"/>
              <a:t>46</a:t>
            </a:fld>
            <a:endParaRPr lang="en-US"/>
          </a:p>
        </p:txBody>
      </p:sp>
    </p:spTree>
    <p:extLst>
      <p:ext uri="{BB962C8B-B14F-4D97-AF65-F5344CB8AC3E}">
        <p14:creationId xmlns:p14="http://schemas.microsoft.com/office/powerpoint/2010/main" val="2766347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Full Titl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286000" y="1657351"/>
            <a:ext cx="5943600" cy="1600199"/>
          </a:xfrm>
          <a:prstGeom prst="rect">
            <a:avLst/>
          </a:prstGeom>
        </p:spPr>
        <p:txBody>
          <a:bodyPr wrap="square" lIns="0" anchor="ctr" anchorCtr="0">
            <a:normAutofit/>
          </a:bodyPr>
          <a:lstStyle>
            <a:lvl1pPr algn="l">
              <a:defRPr sz="4000" b="1" baseline="0">
                <a:solidFill>
                  <a:srgbClr val="003366"/>
                </a:solidFill>
                <a:latin typeface="Source Sans Pro" pitchFamily="34" charset="0"/>
              </a:defRPr>
            </a:lvl1pPr>
          </a:lstStyle>
          <a:p>
            <a:r>
              <a:rPr lang="en-US" dirty="0"/>
              <a:t>FULL TITLE</a:t>
            </a:r>
            <a:br>
              <a:rPr lang="en-US" dirty="0"/>
            </a:br>
            <a:r>
              <a:rPr lang="en-US" dirty="0"/>
              <a:t>OF PRESENTATION</a:t>
            </a:r>
            <a:br>
              <a:rPr lang="en-US" dirty="0"/>
            </a:br>
            <a:r>
              <a:rPr lang="en-US" dirty="0"/>
              <a:t>GOES HERE</a:t>
            </a:r>
          </a:p>
        </p:txBody>
      </p:sp>
      <p:pic>
        <p:nvPicPr>
          <p:cNvPr id="11" name="Picture 10" descr="Liberty Flame Lg Web.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600200" y="2266950"/>
            <a:ext cx="599313" cy="990600"/>
          </a:xfrm>
          <a:prstGeom prst="rect">
            <a:avLst/>
          </a:prstGeom>
        </p:spPr>
      </p:pic>
      <p:sp>
        <p:nvSpPr>
          <p:cNvPr id="10" name="Content Placeholder 5"/>
          <p:cNvSpPr>
            <a:spLocks noGrp="1"/>
          </p:cNvSpPr>
          <p:nvPr>
            <p:ph sz="quarter" idx="11"/>
          </p:nvPr>
        </p:nvSpPr>
        <p:spPr>
          <a:xfrm>
            <a:off x="2270760" y="1581150"/>
            <a:ext cx="4206240" cy="6096"/>
          </a:xfrm>
          <a:prstGeom prst="rect">
            <a:avLst/>
          </a:prstGeom>
          <a:solidFill>
            <a:srgbClr val="999999"/>
          </a:solidFill>
        </p:spPr>
        <p:txBody>
          <a:bodyPr>
            <a:noAutofit/>
          </a:bodyPr>
          <a:lstStyle>
            <a:lvl1pPr marL="0" indent="0">
              <a:buNone/>
              <a:defRPr sz="400"/>
            </a:lvl1pPr>
          </a:lstStyle>
          <a:p>
            <a:pPr lvl="0"/>
            <a:r>
              <a:rPr lang="en-US"/>
              <a:t>Click to edit Master text styles</a:t>
            </a:r>
          </a:p>
        </p:txBody>
      </p:sp>
      <p:sp>
        <p:nvSpPr>
          <p:cNvPr id="13" name="Content Placeholder 5"/>
          <p:cNvSpPr>
            <a:spLocks noGrp="1"/>
          </p:cNvSpPr>
          <p:nvPr>
            <p:ph sz="quarter" idx="12"/>
          </p:nvPr>
        </p:nvSpPr>
        <p:spPr>
          <a:xfrm>
            <a:off x="2286000" y="3333750"/>
            <a:ext cx="4206240" cy="6096"/>
          </a:xfrm>
          <a:prstGeom prst="rect">
            <a:avLst/>
          </a:prstGeom>
          <a:solidFill>
            <a:srgbClr val="999999"/>
          </a:solidFill>
        </p:spPr>
        <p:txBody>
          <a:bodyPr>
            <a:noAutofit/>
          </a:bodyPr>
          <a:lstStyle>
            <a:lvl1pPr marL="0" indent="0">
              <a:buNone/>
              <a:defRPr sz="400"/>
            </a:lvl1pPr>
          </a:lstStyle>
          <a:p>
            <a:pPr lvl="0"/>
            <a:r>
              <a:rPr lang="en-US"/>
              <a:t>Click to edit Master text styles</a:t>
            </a:r>
          </a:p>
        </p:txBody>
      </p:sp>
      <p:sp>
        <p:nvSpPr>
          <p:cNvPr id="7" name="Text Placeholder 6"/>
          <p:cNvSpPr>
            <a:spLocks noGrp="1"/>
          </p:cNvSpPr>
          <p:nvPr>
            <p:ph type="body" sz="quarter" idx="13" hasCustomPrompt="1"/>
          </p:nvPr>
        </p:nvSpPr>
        <p:spPr>
          <a:xfrm>
            <a:off x="2286000" y="3409950"/>
            <a:ext cx="2971800" cy="304800"/>
          </a:xfrm>
          <a:prstGeom prst="rect">
            <a:avLst/>
          </a:prstGeom>
        </p:spPr>
        <p:txBody>
          <a:bodyPr/>
          <a:lstStyle>
            <a:lvl1pPr marL="0" indent="0">
              <a:buNone/>
              <a:defRPr sz="1400">
                <a:solidFill>
                  <a:schemeClr val="tx1">
                    <a:lumMod val="85000"/>
                    <a:lumOff val="15000"/>
                  </a:schemeClr>
                </a:solidFill>
              </a:defRPr>
            </a:lvl1pPr>
            <a:lvl2pPr marL="457200" indent="0">
              <a:buNone/>
              <a:defRPr sz="1400">
                <a:solidFill>
                  <a:schemeClr val="tx1">
                    <a:lumMod val="85000"/>
                    <a:lumOff val="15000"/>
                  </a:schemeClr>
                </a:solidFill>
              </a:defRPr>
            </a:lvl2pPr>
            <a:lvl3pPr marL="914400" indent="0">
              <a:buNone/>
              <a:defRPr sz="1400">
                <a:solidFill>
                  <a:schemeClr val="tx1">
                    <a:lumMod val="85000"/>
                    <a:lumOff val="15000"/>
                  </a:schemeClr>
                </a:solidFill>
              </a:defRPr>
            </a:lvl3pPr>
            <a:lvl4pPr marL="1371600" indent="0">
              <a:buNone/>
              <a:defRPr sz="1400">
                <a:solidFill>
                  <a:schemeClr val="tx1">
                    <a:lumMod val="85000"/>
                    <a:lumOff val="15000"/>
                  </a:schemeClr>
                </a:solidFill>
              </a:defRPr>
            </a:lvl4pPr>
            <a:lvl5pPr marL="1828800" indent="0">
              <a:buNone/>
              <a:defRPr sz="1400">
                <a:solidFill>
                  <a:schemeClr val="tx1">
                    <a:lumMod val="85000"/>
                    <a:lumOff val="15000"/>
                  </a:schemeClr>
                </a:solidFill>
              </a:defRPr>
            </a:lvl5pPr>
          </a:lstStyle>
          <a:p>
            <a:pPr lvl="0"/>
            <a:r>
              <a:rPr lang="en-US" dirty="0"/>
              <a:t>10/01/2016</a:t>
            </a:r>
          </a:p>
        </p:txBody>
      </p:sp>
    </p:spTree>
    <p:extLst>
      <p:ext uri="{BB962C8B-B14F-4D97-AF65-F5344CB8AC3E}">
        <p14:creationId xmlns:p14="http://schemas.microsoft.com/office/powerpoint/2010/main" val="11008581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TITLE CAN HAVE</a:t>
            </a:r>
            <a:br>
              <a:rPr lang="en-US" dirty="0"/>
            </a:br>
            <a:r>
              <a:rPr lang="en-US" dirty="0"/>
              <a:t>TWO LINES OF TEXT</a:t>
            </a:r>
          </a:p>
        </p:txBody>
      </p:sp>
      <p:sp>
        <p:nvSpPr>
          <p:cNvPr id="8" name="Slide Number Placeholder 5"/>
          <p:cNvSpPr>
            <a:spLocks noGrp="1"/>
          </p:cNvSpPr>
          <p:nvPr>
            <p:ph type="sldNum" sz="quarter" idx="4"/>
          </p:nvPr>
        </p:nvSpPr>
        <p:spPr>
          <a:xfrm>
            <a:off x="6553200" y="4857750"/>
            <a:ext cx="2133600" cy="184150"/>
          </a:xfrm>
          <a:prstGeom prst="rect">
            <a:avLst/>
          </a:prstGeom>
        </p:spPr>
        <p:txBody>
          <a:bodyPr vert="horz" lIns="0" tIns="0" rIns="0" bIns="0" rtlCol="0" anchor="b" anchorCtr="0"/>
          <a:lstStyle>
            <a:lvl1pPr algn="r">
              <a:defRPr sz="1100">
                <a:solidFill>
                  <a:schemeClr val="tx1">
                    <a:lumMod val="75000"/>
                    <a:lumOff val="25000"/>
                  </a:schemeClr>
                </a:solidFill>
                <a:latin typeface="Source Sans Pro" pitchFamily="34" charset="0"/>
              </a:defRPr>
            </a:lvl1pPr>
          </a:lstStyle>
          <a:p>
            <a:fld id="{24C9DA1E-468E-46AD-91A4-D305899C73D2}" type="slidenum">
              <a:rPr lang="en-US" smtClean="0"/>
              <a:pPr/>
              <a:t>‹#›</a:t>
            </a:fld>
            <a:endParaRPr lang="en-US"/>
          </a:p>
        </p:txBody>
      </p:sp>
      <p:sp>
        <p:nvSpPr>
          <p:cNvPr id="9" name="Footer Placeholder 4"/>
          <p:cNvSpPr>
            <a:spLocks noGrp="1"/>
          </p:cNvSpPr>
          <p:nvPr>
            <p:ph type="ftr" sz="quarter" idx="3"/>
          </p:nvPr>
        </p:nvSpPr>
        <p:spPr>
          <a:xfrm>
            <a:off x="457200" y="4857750"/>
            <a:ext cx="6096000" cy="182108"/>
          </a:xfrm>
          <a:prstGeom prst="rect">
            <a:avLst/>
          </a:prstGeom>
        </p:spPr>
        <p:txBody>
          <a:bodyPr vert="horz" wrap="none" lIns="0" tIns="0" rIns="0" bIns="0" rtlCol="0" anchor="ctr"/>
          <a:lstStyle>
            <a:lvl1pPr algn="l">
              <a:defRPr sz="1000">
                <a:solidFill>
                  <a:schemeClr val="tx1">
                    <a:lumMod val="75000"/>
                    <a:lumOff val="25000"/>
                  </a:schemeClr>
                </a:solidFill>
                <a:latin typeface="Source Sans Pro" pitchFamily="34" charset="0"/>
              </a:defRPr>
            </a:lvl1pPr>
          </a:lstStyle>
          <a:p>
            <a:endParaRPr lang="en-US"/>
          </a:p>
        </p:txBody>
      </p:sp>
    </p:spTree>
    <p:extLst>
      <p:ext uri="{BB962C8B-B14F-4D97-AF65-F5344CB8AC3E}">
        <p14:creationId xmlns:p14="http://schemas.microsoft.com/office/powerpoint/2010/main" val="39451645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Slide Number Placeholder 5"/>
          <p:cNvSpPr>
            <a:spLocks noGrp="1"/>
          </p:cNvSpPr>
          <p:nvPr>
            <p:ph type="sldNum" sz="quarter" idx="4"/>
          </p:nvPr>
        </p:nvSpPr>
        <p:spPr>
          <a:xfrm>
            <a:off x="6553200" y="4857750"/>
            <a:ext cx="2133600" cy="184150"/>
          </a:xfrm>
          <a:prstGeom prst="rect">
            <a:avLst/>
          </a:prstGeom>
        </p:spPr>
        <p:txBody>
          <a:bodyPr vert="horz" lIns="0" tIns="0" rIns="0" bIns="0" rtlCol="0" anchor="b" anchorCtr="0"/>
          <a:lstStyle>
            <a:lvl1pPr algn="r">
              <a:defRPr sz="1100">
                <a:solidFill>
                  <a:schemeClr val="tx1">
                    <a:lumMod val="75000"/>
                    <a:lumOff val="25000"/>
                  </a:schemeClr>
                </a:solidFill>
                <a:latin typeface="Source Sans Pro" pitchFamily="34" charset="0"/>
              </a:defRPr>
            </a:lvl1pPr>
          </a:lstStyle>
          <a:p>
            <a:fld id="{24C9DA1E-468E-46AD-91A4-D305899C73D2}" type="slidenum">
              <a:rPr lang="en-US" smtClean="0"/>
              <a:pPr/>
              <a:t>‹#›</a:t>
            </a:fld>
            <a:endParaRPr lang="en-US"/>
          </a:p>
        </p:txBody>
      </p:sp>
      <p:sp>
        <p:nvSpPr>
          <p:cNvPr id="6" name="Footer Placeholder 4"/>
          <p:cNvSpPr>
            <a:spLocks noGrp="1"/>
          </p:cNvSpPr>
          <p:nvPr>
            <p:ph type="ftr" sz="quarter" idx="3"/>
          </p:nvPr>
        </p:nvSpPr>
        <p:spPr>
          <a:xfrm>
            <a:off x="457200" y="4857750"/>
            <a:ext cx="6096000" cy="182108"/>
          </a:xfrm>
          <a:prstGeom prst="rect">
            <a:avLst/>
          </a:prstGeom>
        </p:spPr>
        <p:txBody>
          <a:bodyPr vert="horz" wrap="none" lIns="0" tIns="0" rIns="0" bIns="0" rtlCol="0" anchor="ctr"/>
          <a:lstStyle>
            <a:lvl1pPr algn="l">
              <a:defRPr sz="1000">
                <a:solidFill>
                  <a:schemeClr val="tx1">
                    <a:lumMod val="75000"/>
                    <a:lumOff val="25000"/>
                  </a:schemeClr>
                </a:solidFill>
                <a:latin typeface="Source Sans Pro" pitchFamily="34" charset="0"/>
              </a:defRPr>
            </a:lvl1pPr>
          </a:lstStyle>
          <a:p>
            <a:endParaRPr lang="en-US"/>
          </a:p>
        </p:txBody>
      </p:sp>
    </p:spTree>
    <p:extLst>
      <p:ext uri="{BB962C8B-B14F-4D97-AF65-F5344CB8AC3E}">
        <p14:creationId xmlns:p14="http://schemas.microsoft.com/office/powerpoint/2010/main" val="30549422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6294F-4815-ED99-641A-0E99B3DD8EC6}"/>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47972B22-7EA4-3300-82FC-66512D368297}"/>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ABA1D12-BEC9-D81C-EDA2-0CDE7FDD1CDC}"/>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CB90009B-C3DF-BA26-1641-05AFC4BA44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5DEA66-DC8B-B6BD-3679-6313EAF26581}"/>
              </a:ext>
            </a:extLst>
          </p:cNvPr>
          <p:cNvSpPr>
            <a:spLocks noGrp="1"/>
          </p:cNvSpPr>
          <p:nvPr>
            <p:ph type="sldNum" sz="quarter" idx="12"/>
          </p:nvPr>
        </p:nvSpPr>
        <p:spPr/>
        <p:txBody>
          <a:bodyPr/>
          <a:lstStyle/>
          <a:p>
            <a:fld id="{027BF9A6-4153-CD4E-8F55-8E0136569F8B}" type="slidenum">
              <a:rPr lang="en-US" smtClean="0"/>
              <a:t>‹#›</a:t>
            </a:fld>
            <a:endParaRPr lang="en-US"/>
          </a:p>
        </p:txBody>
      </p:sp>
    </p:spTree>
    <p:extLst>
      <p:ext uri="{BB962C8B-B14F-4D97-AF65-F5344CB8AC3E}">
        <p14:creationId xmlns:p14="http://schemas.microsoft.com/office/powerpoint/2010/main" val="15475521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77316-835B-7445-88DB-63C0F460F2C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CD091B2-733E-39B7-5BE4-A35269626F0A}"/>
              </a:ext>
            </a:extLst>
          </p:cNvPr>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AC8FB68-AB7E-934B-4380-7A64B1BD1DB5}"/>
              </a:ext>
            </a:extLst>
          </p:cNvPr>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DC28B50-E857-9DCD-ADC7-E0F96B805D99}"/>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B1848F77-36B2-D73E-B23B-6EEEF07422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F99F4B-7164-F028-47C9-200692D87EB3}"/>
              </a:ext>
            </a:extLst>
          </p:cNvPr>
          <p:cNvSpPr>
            <a:spLocks noGrp="1"/>
          </p:cNvSpPr>
          <p:nvPr>
            <p:ph type="sldNum" sz="quarter" idx="12"/>
          </p:nvPr>
        </p:nvSpPr>
        <p:spPr/>
        <p:txBody>
          <a:bodyPr/>
          <a:lstStyle/>
          <a:p>
            <a:fld id="{027BF9A6-4153-CD4E-8F55-8E0136569F8B}" type="slidenum">
              <a:rPr lang="en-US" smtClean="0"/>
              <a:t>‹#›</a:t>
            </a:fld>
            <a:endParaRPr lang="en-US"/>
          </a:p>
        </p:txBody>
      </p:sp>
    </p:spTree>
    <p:extLst>
      <p:ext uri="{BB962C8B-B14F-4D97-AF65-F5344CB8AC3E}">
        <p14:creationId xmlns:p14="http://schemas.microsoft.com/office/powerpoint/2010/main" val="2561044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Full Title with SubTitl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286000" y="1276351"/>
            <a:ext cx="5943600" cy="1600199"/>
          </a:xfrm>
          <a:prstGeom prst="rect">
            <a:avLst/>
          </a:prstGeom>
        </p:spPr>
        <p:txBody>
          <a:bodyPr lIns="0" anchor="ctr" anchorCtr="0">
            <a:normAutofit/>
          </a:bodyPr>
          <a:lstStyle>
            <a:lvl1pPr algn="l">
              <a:defRPr sz="4000" b="1" baseline="0">
                <a:solidFill>
                  <a:srgbClr val="003366"/>
                </a:solidFill>
                <a:latin typeface="Source Sans Pro" pitchFamily="34" charset="0"/>
              </a:defRPr>
            </a:lvl1pPr>
          </a:lstStyle>
          <a:p>
            <a:r>
              <a:rPr lang="en-US" dirty="0"/>
              <a:t>FULL TITLE</a:t>
            </a:r>
            <a:br>
              <a:rPr lang="en-US" dirty="0"/>
            </a:br>
            <a:r>
              <a:rPr lang="en-US" dirty="0"/>
              <a:t>OF PRESENTATION</a:t>
            </a:r>
            <a:br>
              <a:rPr lang="en-US" dirty="0"/>
            </a:br>
            <a:r>
              <a:rPr lang="en-US" dirty="0"/>
              <a:t>GOES HERE</a:t>
            </a:r>
          </a:p>
        </p:txBody>
      </p:sp>
      <p:sp>
        <p:nvSpPr>
          <p:cNvPr id="3" name="Subtitle 2"/>
          <p:cNvSpPr>
            <a:spLocks noGrp="1"/>
          </p:cNvSpPr>
          <p:nvPr>
            <p:ph type="subTitle" idx="1" hasCustomPrompt="1"/>
          </p:nvPr>
        </p:nvSpPr>
        <p:spPr>
          <a:xfrm>
            <a:off x="2286000" y="3028950"/>
            <a:ext cx="5943600" cy="762000"/>
          </a:xfrm>
          <a:prstGeom prst="rect">
            <a:avLst/>
          </a:prstGeom>
        </p:spPr>
        <p:txBody>
          <a:bodyPr lIns="0" anchor="ctr" anchorCtr="0">
            <a:noAutofit/>
          </a:bodyPr>
          <a:lstStyle>
            <a:lvl1pPr marL="0" indent="0" algn="l">
              <a:buNone/>
              <a:defRPr sz="2600" b="1" baseline="0">
                <a:solidFill>
                  <a:srgbClr val="505050"/>
                </a:solidFill>
                <a:latin typeface="Source Sans Pro"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SUBTITLE GOES HERE</a:t>
            </a:r>
            <a:br>
              <a:rPr lang="en-US" dirty="0"/>
            </a:br>
            <a:r>
              <a:rPr lang="en-US" dirty="0"/>
              <a:t>TWO LINE TEXT</a:t>
            </a:r>
          </a:p>
        </p:txBody>
      </p:sp>
      <p:pic>
        <p:nvPicPr>
          <p:cNvPr id="10" name="Picture 9" descr="Liberty Flame Lg Web.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828800" y="3105150"/>
            <a:ext cx="381000" cy="629753"/>
          </a:xfrm>
          <a:prstGeom prst="rect">
            <a:avLst/>
          </a:prstGeom>
        </p:spPr>
      </p:pic>
      <p:sp>
        <p:nvSpPr>
          <p:cNvPr id="6" name="Content Placeholder 5"/>
          <p:cNvSpPr>
            <a:spLocks noGrp="1"/>
          </p:cNvSpPr>
          <p:nvPr>
            <p:ph sz="quarter" idx="11"/>
          </p:nvPr>
        </p:nvSpPr>
        <p:spPr>
          <a:xfrm>
            <a:off x="2270760" y="2946654"/>
            <a:ext cx="4206240" cy="6096"/>
          </a:xfrm>
          <a:prstGeom prst="rect">
            <a:avLst/>
          </a:prstGeom>
          <a:solidFill>
            <a:srgbClr val="999999"/>
          </a:solidFill>
        </p:spPr>
        <p:txBody>
          <a:bodyPr>
            <a:noAutofit/>
          </a:bodyPr>
          <a:lstStyle>
            <a:lvl1pPr marL="0" indent="0">
              <a:buNone/>
              <a:defRPr sz="400"/>
            </a:lvl1pPr>
          </a:lstStyle>
          <a:p>
            <a:pPr lvl="0"/>
            <a:r>
              <a:rPr lang="en-US"/>
              <a:t>Click to edit Master text styles</a:t>
            </a:r>
          </a:p>
        </p:txBody>
      </p:sp>
      <p:sp>
        <p:nvSpPr>
          <p:cNvPr id="13" name="Content Placeholder 5"/>
          <p:cNvSpPr>
            <a:spLocks noGrp="1"/>
          </p:cNvSpPr>
          <p:nvPr>
            <p:ph sz="quarter" idx="12"/>
          </p:nvPr>
        </p:nvSpPr>
        <p:spPr>
          <a:xfrm>
            <a:off x="2286000" y="3861054"/>
            <a:ext cx="4206240" cy="6096"/>
          </a:xfrm>
          <a:prstGeom prst="rect">
            <a:avLst/>
          </a:prstGeom>
          <a:solidFill>
            <a:srgbClr val="999999"/>
          </a:solidFill>
        </p:spPr>
        <p:txBody>
          <a:bodyPr>
            <a:noAutofit/>
          </a:bodyPr>
          <a:lstStyle>
            <a:lvl1pPr marL="0" indent="0">
              <a:buNone/>
              <a:defRPr sz="400"/>
            </a:lvl1pPr>
          </a:lstStyle>
          <a:p>
            <a:pPr lvl="0"/>
            <a:r>
              <a:rPr lang="en-US"/>
              <a:t>Click to edit Master text styles</a:t>
            </a:r>
          </a:p>
        </p:txBody>
      </p:sp>
      <p:sp>
        <p:nvSpPr>
          <p:cNvPr id="7" name="Text Placeholder 6"/>
          <p:cNvSpPr>
            <a:spLocks noGrp="1"/>
          </p:cNvSpPr>
          <p:nvPr>
            <p:ph type="body" sz="quarter" idx="13" hasCustomPrompt="1"/>
          </p:nvPr>
        </p:nvSpPr>
        <p:spPr>
          <a:xfrm>
            <a:off x="2286000" y="3943350"/>
            <a:ext cx="2971800" cy="304800"/>
          </a:xfrm>
          <a:prstGeom prst="rect">
            <a:avLst/>
          </a:prstGeom>
        </p:spPr>
        <p:txBody>
          <a:bodyPr/>
          <a:lstStyle>
            <a:lvl1pPr marL="0" indent="0">
              <a:buNone/>
              <a:defRPr sz="1400">
                <a:solidFill>
                  <a:schemeClr val="tx1">
                    <a:lumMod val="85000"/>
                    <a:lumOff val="15000"/>
                  </a:schemeClr>
                </a:solidFill>
              </a:defRPr>
            </a:lvl1pPr>
            <a:lvl2pPr marL="457200" indent="0">
              <a:buNone/>
              <a:defRPr sz="1400">
                <a:solidFill>
                  <a:schemeClr val="tx1">
                    <a:lumMod val="85000"/>
                    <a:lumOff val="15000"/>
                  </a:schemeClr>
                </a:solidFill>
              </a:defRPr>
            </a:lvl2pPr>
            <a:lvl3pPr marL="914400" indent="0">
              <a:buNone/>
              <a:defRPr sz="1400">
                <a:solidFill>
                  <a:schemeClr val="tx1">
                    <a:lumMod val="85000"/>
                    <a:lumOff val="15000"/>
                  </a:schemeClr>
                </a:solidFill>
              </a:defRPr>
            </a:lvl3pPr>
            <a:lvl4pPr marL="1371600" indent="0">
              <a:buNone/>
              <a:defRPr sz="1400">
                <a:solidFill>
                  <a:schemeClr val="tx1">
                    <a:lumMod val="85000"/>
                    <a:lumOff val="15000"/>
                  </a:schemeClr>
                </a:solidFill>
              </a:defRPr>
            </a:lvl4pPr>
            <a:lvl5pPr marL="1828800" indent="0">
              <a:buNone/>
              <a:defRPr sz="1400">
                <a:solidFill>
                  <a:schemeClr val="tx1">
                    <a:lumMod val="85000"/>
                    <a:lumOff val="15000"/>
                  </a:schemeClr>
                </a:solidFill>
              </a:defRPr>
            </a:lvl5pPr>
          </a:lstStyle>
          <a:p>
            <a:pPr lvl="0"/>
            <a:r>
              <a:rPr lang="en-US" dirty="0"/>
              <a:t>10/01/2016</a:t>
            </a:r>
          </a:p>
        </p:txBody>
      </p:sp>
    </p:spTree>
    <p:extLst>
      <p:ext uri="{BB962C8B-B14F-4D97-AF65-F5344CB8AC3E}">
        <p14:creationId xmlns:p14="http://schemas.microsoft.com/office/powerpoint/2010/main" val="29614798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Full Title No Torch">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286000" y="1657351"/>
            <a:ext cx="5943600" cy="1600199"/>
          </a:xfrm>
          <a:prstGeom prst="rect">
            <a:avLst/>
          </a:prstGeom>
        </p:spPr>
        <p:txBody>
          <a:bodyPr wrap="square" lIns="0" anchor="ctr" anchorCtr="0">
            <a:normAutofit/>
          </a:bodyPr>
          <a:lstStyle>
            <a:lvl1pPr algn="l">
              <a:defRPr sz="4000" b="1" baseline="0">
                <a:solidFill>
                  <a:srgbClr val="003366"/>
                </a:solidFill>
                <a:latin typeface="Source Sans Pro" pitchFamily="34" charset="0"/>
              </a:defRPr>
            </a:lvl1pPr>
          </a:lstStyle>
          <a:p>
            <a:r>
              <a:rPr lang="en-US" dirty="0"/>
              <a:t>FULL TITLE</a:t>
            </a:r>
            <a:br>
              <a:rPr lang="en-US" dirty="0"/>
            </a:br>
            <a:r>
              <a:rPr lang="en-US" dirty="0"/>
              <a:t>OF PRESENTATION</a:t>
            </a:r>
            <a:br>
              <a:rPr lang="en-US" dirty="0"/>
            </a:br>
            <a:r>
              <a:rPr lang="en-US" dirty="0"/>
              <a:t>GOES HERE</a:t>
            </a:r>
          </a:p>
        </p:txBody>
      </p:sp>
      <p:sp>
        <p:nvSpPr>
          <p:cNvPr id="10" name="Content Placeholder 5"/>
          <p:cNvSpPr>
            <a:spLocks noGrp="1"/>
          </p:cNvSpPr>
          <p:nvPr>
            <p:ph sz="quarter" idx="11"/>
          </p:nvPr>
        </p:nvSpPr>
        <p:spPr>
          <a:xfrm>
            <a:off x="2270760" y="1581150"/>
            <a:ext cx="4206240" cy="6096"/>
          </a:xfrm>
          <a:prstGeom prst="rect">
            <a:avLst/>
          </a:prstGeom>
          <a:solidFill>
            <a:srgbClr val="999999"/>
          </a:solidFill>
        </p:spPr>
        <p:txBody>
          <a:bodyPr>
            <a:noAutofit/>
          </a:bodyPr>
          <a:lstStyle>
            <a:lvl1pPr marL="0" indent="0">
              <a:buNone/>
              <a:defRPr sz="400"/>
            </a:lvl1pPr>
          </a:lstStyle>
          <a:p>
            <a:pPr lvl="0"/>
            <a:r>
              <a:rPr lang="en-US"/>
              <a:t>Click to edit Master text styles</a:t>
            </a:r>
          </a:p>
        </p:txBody>
      </p:sp>
      <p:sp>
        <p:nvSpPr>
          <p:cNvPr id="13" name="Content Placeholder 5"/>
          <p:cNvSpPr>
            <a:spLocks noGrp="1"/>
          </p:cNvSpPr>
          <p:nvPr>
            <p:ph sz="quarter" idx="12"/>
          </p:nvPr>
        </p:nvSpPr>
        <p:spPr>
          <a:xfrm>
            <a:off x="2286000" y="3333750"/>
            <a:ext cx="4206240" cy="6096"/>
          </a:xfrm>
          <a:prstGeom prst="rect">
            <a:avLst/>
          </a:prstGeom>
          <a:solidFill>
            <a:srgbClr val="999999"/>
          </a:solidFill>
        </p:spPr>
        <p:txBody>
          <a:bodyPr>
            <a:noAutofit/>
          </a:bodyPr>
          <a:lstStyle>
            <a:lvl1pPr marL="0" indent="0">
              <a:buNone/>
              <a:defRPr sz="400"/>
            </a:lvl1pPr>
          </a:lstStyle>
          <a:p>
            <a:pPr lvl="0"/>
            <a:r>
              <a:rPr lang="en-US"/>
              <a:t>Click to edit Master text styles</a:t>
            </a:r>
          </a:p>
        </p:txBody>
      </p:sp>
      <p:sp>
        <p:nvSpPr>
          <p:cNvPr id="6" name="Text Placeholder 6"/>
          <p:cNvSpPr>
            <a:spLocks noGrp="1"/>
          </p:cNvSpPr>
          <p:nvPr>
            <p:ph type="body" sz="quarter" idx="13" hasCustomPrompt="1"/>
          </p:nvPr>
        </p:nvSpPr>
        <p:spPr>
          <a:xfrm>
            <a:off x="2286000" y="3409950"/>
            <a:ext cx="2971800" cy="304800"/>
          </a:xfrm>
          <a:prstGeom prst="rect">
            <a:avLst/>
          </a:prstGeom>
        </p:spPr>
        <p:txBody>
          <a:bodyPr/>
          <a:lstStyle>
            <a:lvl1pPr marL="0" indent="0">
              <a:buNone/>
              <a:defRPr sz="1400">
                <a:solidFill>
                  <a:schemeClr val="tx1">
                    <a:lumMod val="85000"/>
                    <a:lumOff val="15000"/>
                  </a:schemeClr>
                </a:solidFill>
              </a:defRPr>
            </a:lvl1pPr>
            <a:lvl2pPr marL="457200" indent="0">
              <a:buNone/>
              <a:defRPr sz="1400">
                <a:solidFill>
                  <a:schemeClr val="tx1">
                    <a:lumMod val="85000"/>
                    <a:lumOff val="15000"/>
                  </a:schemeClr>
                </a:solidFill>
              </a:defRPr>
            </a:lvl2pPr>
            <a:lvl3pPr marL="914400" indent="0">
              <a:buNone/>
              <a:defRPr sz="1400">
                <a:solidFill>
                  <a:schemeClr val="tx1">
                    <a:lumMod val="85000"/>
                    <a:lumOff val="15000"/>
                  </a:schemeClr>
                </a:solidFill>
              </a:defRPr>
            </a:lvl3pPr>
            <a:lvl4pPr marL="1371600" indent="0">
              <a:buNone/>
              <a:defRPr sz="1400">
                <a:solidFill>
                  <a:schemeClr val="tx1">
                    <a:lumMod val="85000"/>
                    <a:lumOff val="15000"/>
                  </a:schemeClr>
                </a:solidFill>
              </a:defRPr>
            </a:lvl4pPr>
            <a:lvl5pPr marL="1828800" indent="0">
              <a:buNone/>
              <a:defRPr sz="1400">
                <a:solidFill>
                  <a:schemeClr val="tx1">
                    <a:lumMod val="85000"/>
                    <a:lumOff val="15000"/>
                  </a:schemeClr>
                </a:solidFill>
              </a:defRPr>
            </a:lvl5pPr>
          </a:lstStyle>
          <a:p>
            <a:pPr lvl="0"/>
            <a:r>
              <a:rPr lang="en-US" dirty="0"/>
              <a:t>10/01/2016</a:t>
            </a:r>
          </a:p>
        </p:txBody>
      </p:sp>
    </p:spTree>
    <p:extLst>
      <p:ext uri="{BB962C8B-B14F-4D97-AF65-F5344CB8AC3E}">
        <p14:creationId xmlns:p14="http://schemas.microsoft.com/office/powerpoint/2010/main" val="12030739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Full Title with SubTitle No Torch">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286000" y="1276351"/>
            <a:ext cx="5943600" cy="1600199"/>
          </a:xfrm>
          <a:prstGeom prst="rect">
            <a:avLst/>
          </a:prstGeom>
        </p:spPr>
        <p:txBody>
          <a:bodyPr lIns="0" anchor="ctr" anchorCtr="0">
            <a:normAutofit/>
          </a:bodyPr>
          <a:lstStyle>
            <a:lvl1pPr algn="l">
              <a:defRPr sz="4000" b="1" baseline="0">
                <a:solidFill>
                  <a:srgbClr val="003366"/>
                </a:solidFill>
                <a:latin typeface="Source Sans Pro" pitchFamily="34" charset="0"/>
              </a:defRPr>
            </a:lvl1pPr>
          </a:lstStyle>
          <a:p>
            <a:r>
              <a:rPr lang="en-US" dirty="0"/>
              <a:t>FULL TITLE</a:t>
            </a:r>
            <a:br>
              <a:rPr lang="en-US" dirty="0"/>
            </a:br>
            <a:r>
              <a:rPr lang="en-US" dirty="0"/>
              <a:t>OF PRESENTATION</a:t>
            </a:r>
            <a:br>
              <a:rPr lang="en-US" dirty="0"/>
            </a:br>
            <a:r>
              <a:rPr lang="en-US" dirty="0"/>
              <a:t>GOES HERE</a:t>
            </a:r>
          </a:p>
        </p:txBody>
      </p:sp>
      <p:sp>
        <p:nvSpPr>
          <p:cNvPr id="3" name="Subtitle 2"/>
          <p:cNvSpPr>
            <a:spLocks noGrp="1"/>
          </p:cNvSpPr>
          <p:nvPr>
            <p:ph type="subTitle" idx="1" hasCustomPrompt="1"/>
          </p:nvPr>
        </p:nvSpPr>
        <p:spPr>
          <a:xfrm>
            <a:off x="2286000" y="3028950"/>
            <a:ext cx="5943600" cy="762000"/>
          </a:xfrm>
          <a:prstGeom prst="rect">
            <a:avLst/>
          </a:prstGeom>
        </p:spPr>
        <p:txBody>
          <a:bodyPr lIns="0" anchor="ctr" anchorCtr="0">
            <a:noAutofit/>
          </a:bodyPr>
          <a:lstStyle>
            <a:lvl1pPr marL="0" indent="0" algn="l">
              <a:buNone/>
              <a:defRPr sz="2600" b="1" baseline="0">
                <a:solidFill>
                  <a:srgbClr val="006699"/>
                </a:solidFill>
                <a:latin typeface="Source Sans Pro"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SUBTITLE GOES HERE</a:t>
            </a:r>
            <a:br>
              <a:rPr lang="en-US" dirty="0"/>
            </a:br>
            <a:r>
              <a:rPr lang="en-US" dirty="0"/>
              <a:t>TWO LINE TEXT</a:t>
            </a:r>
          </a:p>
        </p:txBody>
      </p:sp>
      <p:sp>
        <p:nvSpPr>
          <p:cNvPr id="6" name="Content Placeholder 5"/>
          <p:cNvSpPr>
            <a:spLocks noGrp="1"/>
          </p:cNvSpPr>
          <p:nvPr>
            <p:ph sz="quarter" idx="11"/>
          </p:nvPr>
        </p:nvSpPr>
        <p:spPr>
          <a:xfrm>
            <a:off x="2270760" y="2946654"/>
            <a:ext cx="4206240" cy="6096"/>
          </a:xfrm>
          <a:prstGeom prst="rect">
            <a:avLst/>
          </a:prstGeom>
          <a:solidFill>
            <a:srgbClr val="999999"/>
          </a:solidFill>
        </p:spPr>
        <p:txBody>
          <a:bodyPr>
            <a:noAutofit/>
          </a:bodyPr>
          <a:lstStyle>
            <a:lvl1pPr marL="0" indent="0">
              <a:buNone/>
              <a:defRPr sz="400"/>
            </a:lvl1pPr>
          </a:lstStyle>
          <a:p>
            <a:pPr lvl="0"/>
            <a:r>
              <a:rPr lang="en-US"/>
              <a:t>Click to edit Master text styles</a:t>
            </a:r>
          </a:p>
        </p:txBody>
      </p:sp>
      <p:sp>
        <p:nvSpPr>
          <p:cNvPr id="13" name="Content Placeholder 5"/>
          <p:cNvSpPr>
            <a:spLocks noGrp="1"/>
          </p:cNvSpPr>
          <p:nvPr>
            <p:ph sz="quarter" idx="12"/>
          </p:nvPr>
        </p:nvSpPr>
        <p:spPr>
          <a:xfrm>
            <a:off x="2286000" y="3861054"/>
            <a:ext cx="4206240" cy="6096"/>
          </a:xfrm>
          <a:prstGeom prst="rect">
            <a:avLst/>
          </a:prstGeom>
          <a:solidFill>
            <a:srgbClr val="999999"/>
          </a:solidFill>
        </p:spPr>
        <p:txBody>
          <a:bodyPr>
            <a:noAutofit/>
          </a:bodyPr>
          <a:lstStyle>
            <a:lvl1pPr marL="0" indent="0">
              <a:buNone/>
              <a:defRPr sz="400"/>
            </a:lvl1pPr>
          </a:lstStyle>
          <a:p>
            <a:pPr lvl="0"/>
            <a:r>
              <a:rPr lang="en-US"/>
              <a:t>Click to edit Master text styles</a:t>
            </a:r>
          </a:p>
        </p:txBody>
      </p:sp>
      <p:sp>
        <p:nvSpPr>
          <p:cNvPr id="8" name="Text Placeholder 6"/>
          <p:cNvSpPr>
            <a:spLocks noGrp="1"/>
          </p:cNvSpPr>
          <p:nvPr>
            <p:ph type="body" sz="quarter" idx="13" hasCustomPrompt="1"/>
          </p:nvPr>
        </p:nvSpPr>
        <p:spPr>
          <a:xfrm>
            <a:off x="2286000" y="3867150"/>
            <a:ext cx="2971800" cy="304800"/>
          </a:xfrm>
          <a:prstGeom prst="rect">
            <a:avLst/>
          </a:prstGeom>
        </p:spPr>
        <p:txBody>
          <a:bodyPr/>
          <a:lstStyle>
            <a:lvl1pPr marL="0" indent="0">
              <a:buNone/>
              <a:defRPr sz="1400">
                <a:solidFill>
                  <a:schemeClr val="tx1">
                    <a:lumMod val="85000"/>
                    <a:lumOff val="15000"/>
                  </a:schemeClr>
                </a:solidFill>
              </a:defRPr>
            </a:lvl1pPr>
            <a:lvl2pPr marL="457200" indent="0">
              <a:buNone/>
              <a:defRPr sz="1400">
                <a:solidFill>
                  <a:schemeClr val="tx1">
                    <a:lumMod val="85000"/>
                    <a:lumOff val="15000"/>
                  </a:schemeClr>
                </a:solidFill>
              </a:defRPr>
            </a:lvl2pPr>
            <a:lvl3pPr marL="914400" indent="0">
              <a:buNone/>
              <a:defRPr sz="1400">
                <a:solidFill>
                  <a:schemeClr val="tx1">
                    <a:lumMod val="85000"/>
                    <a:lumOff val="15000"/>
                  </a:schemeClr>
                </a:solidFill>
              </a:defRPr>
            </a:lvl3pPr>
            <a:lvl4pPr marL="1371600" indent="0">
              <a:buNone/>
              <a:defRPr sz="1400">
                <a:solidFill>
                  <a:schemeClr val="tx1">
                    <a:lumMod val="85000"/>
                    <a:lumOff val="15000"/>
                  </a:schemeClr>
                </a:solidFill>
              </a:defRPr>
            </a:lvl4pPr>
            <a:lvl5pPr marL="1828800" indent="0">
              <a:buNone/>
              <a:defRPr sz="1400">
                <a:solidFill>
                  <a:schemeClr val="tx1">
                    <a:lumMod val="85000"/>
                    <a:lumOff val="15000"/>
                  </a:schemeClr>
                </a:solidFill>
              </a:defRPr>
            </a:lvl5pPr>
          </a:lstStyle>
          <a:p>
            <a:pPr lvl="0"/>
            <a:r>
              <a:rPr lang="en-US" dirty="0"/>
              <a:t>10/01/2016</a:t>
            </a:r>
          </a:p>
        </p:txBody>
      </p:sp>
    </p:spTree>
    <p:extLst>
      <p:ext uri="{BB962C8B-B14F-4D97-AF65-F5344CB8AC3E}">
        <p14:creationId xmlns:p14="http://schemas.microsoft.com/office/powerpoint/2010/main" val="7286891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Content - Blue and Gra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TITLE CAN HAVE</a:t>
            </a:r>
            <a:br>
              <a:rPr lang="en-US" dirty="0"/>
            </a:br>
            <a:r>
              <a:rPr lang="en-US" dirty="0"/>
              <a:t>TWO LINES OF TEXT</a:t>
            </a:r>
          </a:p>
        </p:txBody>
      </p:sp>
      <p:sp>
        <p:nvSpPr>
          <p:cNvPr id="3" name="Content Placeholder 2"/>
          <p:cNvSpPr>
            <a:spLocks noGrp="1"/>
          </p:cNvSpPr>
          <p:nvPr>
            <p:ph idx="1"/>
          </p:nvPr>
        </p:nvSpPr>
        <p:spPr/>
        <p:txBody>
          <a:bodyPr/>
          <a:lstStyle>
            <a:lvl1pPr>
              <a:lnSpc>
                <a:spcPct val="120000"/>
              </a:lnSpc>
              <a:spcBef>
                <a:spcPts val="800"/>
              </a:spcBef>
              <a:defRPr b="0">
                <a:solidFill>
                  <a:schemeClr val="tx1">
                    <a:lumMod val="75000"/>
                    <a:lumOff val="25000"/>
                  </a:schemeClr>
                </a:solidFill>
                <a:latin typeface="Source Sans Pro Semibold" pitchFamily="34" charset="0"/>
              </a:defRPr>
            </a:lvl1pPr>
            <a:lvl2pPr>
              <a:lnSpc>
                <a:spcPct val="120000"/>
              </a:lnSpc>
              <a:spcBef>
                <a:spcPts val="800"/>
              </a:spcBef>
              <a:defRPr>
                <a:solidFill>
                  <a:schemeClr val="tx1">
                    <a:lumMod val="75000"/>
                    <a:lumOff val="25000"/>
                  </a:schemeClr>
                </a:solidFill>
                <a:latin typeface="Source Sans Pro Semibold" pitchFamily="34" charset="0"/>
              </a:defRPr>
            </a:lvl2pPr>
            <a:lvl3pPr>
              <a:lnSpc>
                <a:spcPct val="120000"/>
              </a:lnSpc>
              <a:spcBef>
                <a:spcPts val="800"/>
              </a:spcBef>
              <a:defRPr>
                <a:solidFill>
                  <a:schemeClr val="tx1">
                    <a:lumMod val="75000"/>
                    <a:lumOff val="25000"/>
                  </a:schemeClr>
                </a:solidFill>
                <a:latin typeface="Source Sans Pro Semibold" pitchFamily="34" charset="0"/>
              </a:defRPr>
            </a:lvl3pPr>
            <a:lvl4pPr>
              <a:lnSpc>
                <a:spcPct val="120000"/>
              </a:lnSpc>
              <a:spcBef>
                <a:spcPts val="800"/>
              </a:spcBef>
              <a:defRPr>
                <a:solidFill>
                  <a:schemeClr val="tx1">
                    <a:lumMod val="75000"/>
                    <a:lumOff val="25000"/>
                  </a:schemeClr>
                </a:solidFill>
                <a:latin typeface="Source Sans Pro Semibold" pitchFamily="34" charset="0"/>
              </a:defRPr>
            </a:lvl4pPr>
            <a:lvl5pPr>
              <a:lnSpc>
                <a:spcPct val="120000"/>
              </a:lnSpc>
              <a:spcBef>
                <a:spcPts val="800"/>
              </a:spcBef>
              <a:defRPr>
                <a:solidFill>
                  <a:schemeClr val="tx1">
                    <a:lumMod val="75000"/>
                    <a:lumOff val="25000"/>
                  </a:schemeClr>
                </a:solidFill>
                <a:latin typeface="Source Sans Pro Semibold"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Slide Number Placeholder 5"/>
          <p:cNvSpPr>
            <a:spLocks noGrp="1"/>
          </p:cNvSpPr>
          <p:nvPr>
            <p:ph type="sldNum" sz="quarter" idx="4"/>
          </p:nvPr>
        </p:nvSpPr>
        <p:spPr>
          <a:xfrm>
            <a:off x="6553200" y="4857750"/>
            <a:ext cx="2133600" cy="184150"/>
          </a:xfrm>
          <a:prstGeom prst="rect">
            <a:avLst/>
          </a:prstGeom>
        </p:spPr>
        <p:txBody>
          <a:bodyPr vert="horz" lIns="0" tIns="0" rIns="0" bIns="0" rtlCol="0" anchor="b" anchorCtr="0"/>
          <a:lstStyle>
            <a:lvl1pPr algn="r">
              <a:defRPr sz="1100">
                <a:solidFill>
                  <a:schemeClr val="tx1">
                    <a:lumMod val="75000"/>
                    <a:lumOff val="25000"/>
                  </a:schemeClr>
                </a:solidFill>
                <a:latin typeface="Source Sans Pro" pitchFamily="34" charset="0"/>
              </a:defRPr>
            </a:lvl1pPr>
          </a:lstStyle>
          <a:p>
            <a:fld id="{24C9DA1E-468E-46AD-91A4-D305899C73D2}" type="slidenum">
              <a:rPr lang="en-US" smtClean="0"/>
              <a:pPr/>
              <a:t>‹#›</a:t>
            </a:fld>
            <a:endParaRPr lang="en-US"/>
          </a:p>
        </p:txBody>
      </p:sp>
      <p:sp>
        <p:nvSpPr>
          <p:cNvPr id="12" name="Footer Placeholder 4"/>
          <p:cNvSpPr>
            <a:spLocks noGrp="1"/>
          </p:cNvSpPr>
          <p:nvPr>
            <p:ph type="ftr" sz="quarter" idx="3"/>
          </p:nvPr>
        </p:nvSpPr>
        <p:spPr>
          <a:xfrm>
            <a:off x="457200" y="4857750"/>
            <a:ext cx="6096000" cy="182108"/>
          </a:xfrm>
          <a:prstGeom prst="rect">
            <a:avLst/>
          </a:prstGeom>
        </p:spPr>
        <p:txBody>
          <a:bodyPr vert="horz" wrap="none" lIns="0" tIns="0" rIns="0" bIns="0" rtlCol="0" anchor="ctr"/>
          <a:lstStyle>
            <a:lvl1pPr algn="l">
              <a:defRPr sz="1000">
                <a:solidFill>
                  <a:schemeClr val="tx1">
                    <a:lumMod val="75000"/>
                    <a:lumOff val="25000"/>
                  </a:schemeClr>
                </a:solidFill>
                <a:latin typeface="Source Sans Pro" pitchFamily="34" charset="0"/>
              </a:defRPr>
            </a:lvl1pPr>
          </a:lstStyle>
          <a:p>
            <a:endParaRPr lang="en-US" dirty="0"/>
          </a:p>
        </p:txBody>
      </p:sp>
    </p:spTree>
    <p:extLst>
      <p:ext uri="{BB962C8B-B14F-4D97-AF65-F5344CB8AC3E}">
        <p14:creationId xmlns:p14="http://schemas.microsoft.com/office/powerpoint/2010/main" val="32385179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ontent - Blu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TITLE OF SLIDE</a:t>
            </a:r>
          </a:p>
        </p:txBody>
      </p:sp>
      <p:sp>
        <p:nvSpPr>
          <p:cNvPr id="3" name="Content Placeholder 2"/>
          <p:cNvSpPr>
            <a:spLocks noGrp="1"/>
          </p:cNvSpPr>
          <p:nvPr>
            <p:ph idx="1"/>
          </p:nvPr>
        </p:nvSpPr>
        <p:spPr/>
        <p:txBody>
          <a:bodyPr/>
          <a:lstStyle>
            <a:lvl1pPr>
              <a:lnSpc>
                <a:spcPct val="120000"/>
              </a:lnSpc>
              <a:spcBef>
                <a:spcPts val="600"/>
              </a:spcBef>
              <a:defRPr/>
            </a:lvl1pPr>
            <a:lvl2pPr>
              <a:lnSpc>
                <a:spcPct val="120000"/>
              </a:lnSpc>
              <a:spcBef>
                <a:spcPts val="600"/>
              </a:spcBef>
              <a:defRPr>
                <a:solidFill>
                  <a:srgbClr val="003366"/>
                </a:solidFill>
                <a:latin typeface="Source Sans Pro Semibold" pitchFamily="34" charset="0"/>
              </a:defRPr>
            </a:lvl2pPr>
            <a:lvl3pPr>
              <a:lnSpc>
                <a:spcPct val="120000"/>
              </a:lnSpc>
              <a:spcBef>
                <a:spcPts val="600"/>
              </a:spcBef>
              <a:defRPr>
                <a:solidFill>
                  <a:srgbClr val="003366"/>
                </a:solidFill>
                <a:latin typeface="Source Sans Pro Semibold" pitchFamily="34" charset="0"/>
              </a:defRPr>
            </a:lvl3pPr>
            <a:lvl4pPr>
              <a:lnSpc>
                <a:spcPct val="120000"/>
              </a:lnSpc>
              <a:spcBef>
                <a:spcPts val="600"/>
              </a:spcBef>
              <a:defRPr>
                <a:solidFill>
                  <a:srgbClr val="003366"/>
                </a:solidFill>
                <a:latin typeface="Source Sans Pro Semibold" pitchFamily="34" charset="0"/>
              </a:defRPr>
            </a:lvl4pPr>
            <a:lvl5pPr>
              <a:lnSpc>
                <a:spcPct val="120000"/>
              </a:lnSpc>
              <a:spcBef>
                <a:spcPts val="600"/>
              </a:spcBef>
              <a:defRPr>
                <a:solidFill>
                  <a:srgbClr val="003366"/>
                </a:solidFill>
                <a:latin typeface="Source Sans Pro Semibold"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5"/>
          <p:cNvSpPr>
            <a:spLocks noGrp="1"/>
          </p:cNvSpPr>
          <p:nvPr>
            <p:ph type="sldNum" sz="quarter" idx="4"/>
          </p:nvPr>
        </p:nvSpPr>
        <p:spPr>
          <a:xfrm>
            <a:off x="6553200" y="4857750"/>
            <a:ext cx="2133600" cy="184150"/>
          </a:xfrm>
          <a:prstGeom prst="rect">
            <a:avLst/>
          </a:prstGeom>
        </p:spPr>
        <p:txBody>
          <a:bodyPr vert="horz" lIns="0" tIns="0" rIns="0" bIns="0" rtlCol="0" anchor="b" anchorCtr="0"/>
          <a:lstStyle>
            <a:lvl1pPr algn="r">
              <a:defRPr sz="1100">
                <a:solidFill>
                  <a:schemeClr val="tx1">
                    <a:lumMod val="75000"/>
                    <a:lumOff val="25000"/>
                  </a:schemeClr>
                </a:solidFill>
                <a:latin typeface="Source Sans Pro" pitchFamily="34" charset="0"/>
              </a:defRPr>
            </a:lvl1pPr>
          </a:lstStyle>
          <a:p>
            <a:fld id="{24C9DA1E-468E-46AD-91A4-D305899C73D2}" type="slidenum">
              <a:rPr lang="en-US" smtClean="0"/>
              <a:pPr/>
              <a:t>‹#›</a:t>
            </a:fld>
            <a:endParaRPr lang="en-US"/>
          </a:p>
        </p:txBody>
      </p:sp>
      <p:sp>
        <p:nvSpPr>
          <p:cNvPr id="8" name="Footer Placeholder 4"/>
          <p:cNvSpPr>
            <a:spLocks noGrp="1"/>
          </p:cNvSpPr>
          <p:nvPr>
            <p:ph type="ftr" sz="quarter" idx="3"/>
          </p:nvPr>
        </p:nvSpPr>
        <p:spPr>
          <a:xfrm>
            <a:off x="457200" y="4857750"/>
            <a:ext cx="6096000" cy="182108"/>
          </a:xfrm>
          <a:prstGeom prst="rect">
            <a:avLst/>
          </a:prstGeom>
        </p:spPr>
        <p:txBody>
          <a:bodyPr vert="horz" wrap="none" lIns="0" tIns="0" rIns="0" bIns="0" rtlCol="0" anchor="ctr"/>
          <a:lstStyle>
            <a:lvl1pPr algn="l">
              <a:defRPr sz="1000">
                <a:solidFill>
                  <a:schemeClr val="tx1">
                    <a:lumMod val="75000"/>
                    <a:lumOff val="25000"/>
                  </a:schemeClr>
                </a:solidFill>
                <a:latin typeface="Source Sans Pro" pitchFamily="34" charset="0"/>
              </a:defRPr>
            </a:lvl1pPr>
          </a:lstStyle>
          <a:p>
            <a:endParaRPr lang="en-US" dirty="0"/>
          </a:p>
        </p:txBody>
      </p:sp>
    </p:spTree>
    <p:extLst>
      <p:ext uri="{BB962C8B-B14F-4D97-AF65-F5344CB8AC3E}">
        <p14:creationId xmlns:p14="http://schemas.microsoft.com/office/powerpoint/2010/main" val="327443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One Sub-Head with Torch">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57200" y="361951"/>
            <a:ext cx="6781800" cy="762000"/>
          </a:xfrm>
        </p:spPr>
        <p:txBody>
          <a:bodyPr/>
          <a:lstStyle/>
          <a:p>
            <a:r>
              <a:rPr lang="en-US" dirty="0"/>
              <a:t>TITLE OF SLIDE</a:t>
            </a:r>
          </a:p>
        </p:txBody>
      </p:sp>
      <p:sp>
        <p:nvSpPr>
          <p:cNvPr id="3" name="Subtitle 2"/>
          <p:cNvSpPr>
            <a:spLocks noGrp="1"/>
          </p:cNvSpPr>
          <p:nvPr>
            <p:ph type="subTitle" idx="1" hasCustomPrompt="1"/>
          </p:nvPr>
        </p:nvSpPr>
        <p:spPr>
          <a:xfrm>
            <a:off x="685800" y="1809750"/>
            <a:ext cx="7924800" cy="1066800"/>
          </a:xfrm>
        </p:spPr>
        <p:txBody>
          <a:bodyPr>
            <a:noAutofit/>
          </a:bodyPr>
          <a:lstStyle>
            <a:lvl1pPr marL="0" indent="0" algn="l">
              <a:buNone/>
              <a:defRPr sz="2000" b="0" baseline="0">
                <a:solidFill>
                  <a:schemeClr val="tx1">
                    <a:lumMod val="75000"/>
                    <a:lumOff val="25000"/>
                  </a:schemeClr>
                </a:solidFill>
                <a:latin typeface="Source Sans Pro"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Tell us the facts in plain language. Short and sweet is the key. Do not add too much content – talk to your audience not the presentation. Your audience will thank you.</a:t>
            </a:r>
          </a:p>
        </p:txBody>
      </p:sp>
      <p:pic>
        <p:nvPicPr>
          <p:cNvPr id="7" name="Picture 6" descr="Liberty Flame Lg Web.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1353297"/>
            <a:ext cx="190500" cy="314877"/>
          </a:xfrm>
          <a:prstGeom prst="rect">
            <a:avLst/>
          </a:prstGeom>
        </p:spPr>
      </p:pic>
      <p:sp>
        <p:nvSpPr>
          <p:cNvPr id="9" name="Text Placeholder 22"/>
          <p:cNvSpPr>
            <a:spLocks noGrp="1"/>
          </p:cNvSpPr>
          <p:nvPr>
            <p:ph type="body" sz="quarter" idx="14" hasCustomPrompt="1"/>
          </p:nvPr>
        </p:nvSpPr>
        <p:spPr>
          <a:xfrm>
            <a:off x="685800" y="1352550"/>
            <a:ext cx="7924800" cy="315912"/>
          </a:xfrm>
          <a:solidFill>
            <a:srgbClr val="006699"/>
          </a:solidFill>
        </p:spPr>
        <p:txBody>
          <a:bodyPr lIns="91440" rIns="0" anchor="ctr" anchorCtr="0"/>
          <a:lstStyle>
            <a:lvl1pPr>
              <a:defRPr b="1">
                <a:solidFill>
                  <a:schemeClr val="bg1"/>
                </a:solidFill>
              </a:defRPr>
            </a:lvl1pPr>
          </a:lstStyle>
          <a:p>
            <a:pPr lvl="0"/>
            <a:r>
              <a:rPr lang="en-US" dirty="0"/>
              <a:t>LONG HEADER TEXT</a:t>
            </a:r>
          </a:p>
        </p:txBody>
      </p:sp>
      <p:sp>
        <p:nvSpPr>
          <p:cNvPr id="8" name="Slide Number Placeholder 5"/>
          <p:cNvSpPr>
            <a:spLocks noGrp="1"/>
          </p:cNvSpPr>
          <p:nvPr>
            <p:ph type="sldNum" sz="quarter" idx="4"/>
          </p:nvPr>
        </p:nvSpPr>
        <p:spPr>
          <a:xfrm>
            <a:off x="6553200" y="4857750"/>
            <a:ext cx="2133600" cy="184150"/>
          </a:xfrm>
          <a:prstGeom prst="rect">
            <a:avLst/>
          </a:prstGeom>
        </p:spPr>
        <p:txBody>
          <a:bodyPr vert="horz" lIns="0" tIns="0" rIns="0" bIns="0" rtlCol="0" anchor="b" anchorCtr="0"/>
          <a:lstStyle>
            <a:lvl1pPr algn="r">
              <a:defRPr sz="1100">
                <a:solidFill>
                  <a:schemeClr val="tx1">
                    <a:lumMod val="75000"/>
                    <a:lumOff val="25000"/>
                  </a:schemeClr>
                </a:solidFill>
                <a:latin typeface="Source Sans Pro" pitchFamily="34" charset="0"/>
              </a:defRPr>
            </a:lvl1pPr>
          </a:lstStyle>
          <a:p>
            <a:fld id="{24C9DA1E-468E-46AD-91A4-D305899C73D2}" type="slidenum">
              <a:rPr lang="en-US" smtClean="0"/>
              <a:pPr/>
              <a:t>‹#›</a:t>
            </a:fld>
            <a:endParaRPr lang="en-US"/>
          </a:p>
        </p:txBody>
      </p:sp>
      <p:sp>
        <p:nvSpPr>
          <p:cNvPr id="10" name="Footer Placeholder 4"/>
          <p:cNvSpPr>
            <a:spLocks noGrp="1"/>
          </p:cNvSpPr>
          <p:nvPr>
            <p:ph type="ftr" sz="quarter" idx="3"/>
          </p:nvPr>
        </p:nvSpPr>
        <p:spPr>
          <a:xfrm>
            <a:off x="457200" y="4857750"/>
            <a:ext cx="6096000" cy="182108"/>
          </a:xfrm>
          <a:prstGeom prst="rect">
            <a:avLst/>
          </a:prstGeom>
        </p:spPr>
        <p:txBody>
          <a:bodyPr vert="horz" wrap="none" lIns="0" tIns="0" rIns="0" bIns="0" rtlCol="0" anchor="ctr"/>
          <a:lstStyle>
            <a:lvl1pPr algn="l">
              <a:defRPr sz="1000">
                <a:solidFill>
                  <a:schemeClr val="tx1">
                    <a:lumMod val="75000"/>
                    <a:lumOff val="25000"/>
                  </a:schemeClr>
                </a:solidFill>
                <a:latin typeface="Source Sans Pro" pitchFamily="34" charset="0"/>
              </a:defRPr>
            </a:lvl1pPr>
          </a:lstStyle>
          <a:p>
            <a:endParaRPr lang="en-US"/>
          </a:p>
        </p:txBody>
      </p:sp>
    </p:spTree>
    <p:extLst>
      <p:ext uri="{BB962C8B-B14F-4D97-AF65-F5344CB8AC3E}">
        <p14:creationId xmlns:p14="http://schemas.microsoft.com/office/powerpoint/2010/main" val="21518020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Sub-Head with Torch">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57200" y="361951"/>
            <a:ext cx="6781800" cy="762000"/>
          </a:xfrm>
        </p:spPr>
        <p:txBody>
          <a:bodyPr/>
          <a:lstStyle/>
          <a:p>
            <a:r>
              <a:rPr lang="en-US" dirty="0"/>
              <a:t>TITLE OF SLIDE</a:t>
            </a:r>
          </a:p>
        </p:txBody>
      </p:sp>
      <p:sp>
        <p:nvSpPr>
          <p:cNvPr id="3" name="Subtitle 2"/>
          <p:cNvSpPr>
            <a:spLocks noGrp="1"/>
          </p:cNvSpPr>
          <p:nvPr>
            <p:ph type="subTitle" idx="1" hasCustomPrompt="1"/>
          </p:nvPr>
        </p:nvSpPr>
        <p:spPr>
          <a:xfrm>
            <a:off x="685800" y="1809750"/>
            <a:ext cx="7620000" cy="1066800"/>
          </a:xfrm>
        </p:spPr>
        <p:txBody>
          <a:bodyPr>
            <a:noAutofit/>
          </a:bodyPr>
          <a:lstStyle>
            <a:lvl1pPr marL="0" indent="0" algn="l">
              <a:buNone/>
              <a:defRPr sz="2000" b="0" baseline="0">
                <a:solidFill>
                  <a:schemeClr val="tx1">
                    <a:lumMod val="75000"/>
                    <a:lumOff val="25000"/>
                  </a:schemeClr>
                </a:solidFill>
                <a:latin typeface="Source Sans Pro"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Tell us the facts in plain language. Short and sweet is the key. Do not add too much content – talk to your audience not the presentation. Your audience will thank you.</a:t>
            </a:r>
          </a:p>
        </p:txBody>
      </p:sp>
      <p:pic>
        <p:nvPicPr>
          <p:cNvPr id="7" name="Picture 6" descr="Liberty Flame Lg Web.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1353297"/>
            <a:ext cx="190500" cy="314877"/>
          </a:xfrm>
          <a:prstGeom prst="rect">
            <a:avLst/>
          </a:prstGeom>
        </p:spPr>
      </p:pic>
      <p:sp>
        <p:nvSpPr>
          <p:cNvPr id="9" name="Text Placeholder 22"/>
          <p:cNvSpPr>
            <a:spLocks noGrp="1"/>
          </p:cNvSpPr>
          <p:nvPr>
            <p:ph type="body" sz="quarter" idx="14" hasCustomPrompt="1"/>
          </p:nvPr>
        </p:nvSpPr>
        <p:spPr>
          <a:xfrm>
            <a:off x="685800" y="1352550"/>
            <a:ext cx="7924800" cy="315912"/>
          </a:xfrm>
          <a:solidFill>
            <a:srgbClr val="006699"/>
          </a:solidFill>
        </p:spPr>
        <p:txBody>
          <a:bodyPr wrap="none" lIns="91440" rIns="0" anchor="ctr" anchorCtr="0"/>
          <a:lstStyle>
            <a:lvl1pPr>
              <a:defRPr b="1">
                <a:solidFill>
                  <a:schemeClr val="bg1"/>
                </a:solidFill>
              </a:defRPr>
            </a:lvl1pPr>
          </a:lstStyle>
          <a:p>
            <a:pPr lvl="0"/>
            <a:r>
              <a:rPr lang="en-US" dirty="0"/>
              <a:t>LONG HEADER TEXT</a:t>
            </a:r>
          </a:p>
        </p:txBody>
      </p:sp>
      <p:pic>
        <p:nvPicPr>
          <p:cNvPr id="11" name="Picture 10" descr="Liberty Flame Lg Web.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3105897"/>
            <a:ext cx="190500" cy="314877"/>
          </a:xfrm>
          <a:prstGeom prst="rect">
            <a:avLst/>
          </a:prstGeom>
        </p:spPr>
      </p:pic>
      <p:sp>
        <p:nvSpPr>
          <p:cNvPr id="12" name="Text Placeholder 22"/>
          <p:cNvSpPr>
            <a:spLocks noGrp="1"/>
          </p:cNvSpPr>
          <p:nvPr>
            <p:ph type="body" sz="quarter" idx="15" hasCustomPrompt="1"/>
          </p:nvPr>
        </p:nvSpPr>
        <p:spPr>
          <a:xfrm>
            <a:off x="685800" y="3105150"/>
            <a:ext cx="7924800" cy="315912"/>
          </a:xfrm>
          <a:solidFill>
            <a:srgbClr val="006699"/>
          </a:solidFill>
        </p:spPr>
        <p:txBody>
          <a:bodyPr wrap="none" lIns="91440" rIns="0" anchor="ctr" anchorCtr="0"/>
          <a:lstStyle>
            <a:lvl1pPr>
              <a:defRPr b="1">
                <a:solidFill>
                  <a:schemeClr val="bg1"/>
                </a:solidFill>
              </a:defRPr>
            </a:lvl1pPr>
          </a:lstStyle>
          <a:p>
            <a:pPr lvl="0"/>
            <a:r>
              <a:rPr lang="en-US" dirty="0"/>
              <a:t>LONG HEADER TEXT</a:t>
            </a:r>
          </a:p>
        </p:txBody>
      </p:sp>
      <p:sp>
        <p:nvSpPr>
          <p:cNvPr id="13" name="Text Placeholder 12"/>
          <p:cNvSpPr>
            <a:spLocks noGrp="1"/>
          </p:cNvSpPr>
          <p:nvPr>
            <p:ph type="body" sz="quarter" idx="16" hasCustomPrompt="1"/>
          </p:nvPr>
        </p:nvSpPr>
        <p:spPr>
          <a:xfrm>
            <a:off x="685800" y="3562350"/>
            <a:ext cx="7620000" cy="1066800"/>
          </a:xfrm>
        </p:spPr>
        <p:txBody>
          <a:bodyPr>
            <a:noAutofit/>
          </a:bodyPr>
          <a:lstStyle>
            <a:lvl1pPr>
              <a:defRPr sz="2000" b="0" baseline="0">
                <a:solidFill>
                  <a:schemeClr val="tx1">
                    <a:lumMod val="75000"/>
                    <a:lumOff val="25000"/>
                  </a:schemeClr>
                </a:solidFill>
              </a:defRPr>
            </a:lvl1pPr>
            <a:lvl5pPr>
              <a:defRPr/>
            </a:lvl5pPr>
          </a:lstStyle>
          <a:p>
            <a:r>
              <a:rPr lang="en-US" dirty="0"/>
              <a:t>Tell us the facts in plain language. Short and sweet is the key. Do not add too much content – talk to your audience not the presentation. Your audience will thank you.</a:t>
            </a:r>
          </a:p>
        </p:txBody>
      </p:sp>
      <p:sp>
        <p:nvSpPr>
          <p:cNvPr id="14" name="Slide Number Placeholder 5"/>
          <p:cNvSpPr>
            <a:spLocks noGrp="1"/>
          </p:cNvSpPr>
          <p:nvPr>
            <p:ph type="sldNum" sz="quarter" idx="4"/>
          </p:nvPr>
        </p:nvSpPr>
        <p:spPr>
          <a:xfrm>
            <a:off x="6553200" y="4857750"/>
            <a:ext cx="2133600" cy="184150"/>
          </a:xfrm>
          <a:prstGeom prst="rect">
            <a:avLst/>
          </a:prstGeom>
        </p:spPr>
        <p:txBody>
          <a:bodyPr vert="horz" lIns="0" tIns="0" rIns="0" bIns="0" rtlCol="0" anchor="b" anchorCtr="0"/>
          <a:lstStyle>
            <a:lvl1pPr algn="r">
              <a:defRPr sz="1100">
                <a:solidFill>
                  <a:schemeClr val="tx1">
                    <a:lumMod val="75000"/>
                    <a:lumOff val="25000"/>
                  </a:schemeClr>
                </a:solidFill>
                <a:latin typeface="Source Sans Pro" pitchFamily="34" charset="0"/>
              </a:defRPr>
            </a:lvl1pPr>
          </a:lstStyle>
          <a:p>
            <a:fld id="{24C9DA1E-468E-46AD-91A4-D305899C73D2}" type="slidenum">
              <a:rPr lang="en-US" smtClean="0"/>
              <a:pPr/>
              <a:t>‹#›</a:t>
            </a:fld>
            <a:endParaRPr lang="en-US"/>
          </a:p>
        </p:txBody>
      </p:sp>
      <p:sp>
        <p:nvSpPr>
          <p:cNvPr id="15" name="Footer Placeholder 4"/>
          <p:cNvSpPr>
            <a:spLocks noGrp="1"/>
          </p:cNvSpPr>
          <p:nvPr>
            <p:ph type="ftr" sz="quarter" idx="3"/>
          </p:nvPr>
        </p:nvSpPr>
        <p:spPr>
          <a:xfrm>
            <a:off x="457200" y="4857750"/>
            <a:ext cx="6096000" cy="182108"/>
          </a:xfrm>
          <a:prstGeom prst="rect">
            <a:avLst/>
          </a:prstGeom>
        </p:spPr>
        <p:txBody>
          <a:bodyPr vert="horz" wrap="none" lIns="0" tIns="0" rIns="0" bIns="0" rtlCol="0" anchor="ctr"/>
          <a:lstStyle>
            <a:lvl1pPr algn="l">
              <a:defRPr sz="1000">
                <a:solidFill>
                  <a:schemeClr val="tx1">
                    <a:lumMod val="75000"/>
                    <a:lumOff val="25000"/>
                  </a:schemeClr>
                </a:solidFill>
                <a:latin typeface="Source Sans Pro" pitchFamily="34" charset="0"/>
              </a:defRPr>
            </a:lvl1pPr>
          </a:lstStyle>
          <a:p>
            <a:endParaRPr lang="en-US"/>
          </a:p>
        </p:txBody>
      </p:sp>
    </p:spTree>
    <p:extLst>
      <p:ext uri="{BB962C8B-B14F-4D97-AF65-F5344CB8AC3E}">
        <p14:creationId xmlns:p14="http://schemas.microsoft.com/office/powerpoint/2010/main" val="21226625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57200" y="361951"/>
            <a:ext cx="6781800" cy="762000"/>
          </a:xfrm>
        </p:spPr>
        <p:txBody>
          <a:bodyPr/>
          <a:lstStyle/>
          <a:p>
            <a:r>
              <a:rPr lang="en-US" dirty="0"/>
              <a:t>TITLE OF SLIDE</a:t>
            </a:r>
          </a:p>
        </p:txBody>
      </p:sp>
      <p:sp>
        <p:nvSpPr>
          <p:cNvPr id="3" name="Subtitle 2"/>
          <p:cNvSpPr>
            <a:spLocks noGrp="1"/>
          </p:cNvSpPr>
          <p:nvPr>
            <p:ph type="subTitle" idx="1" hasCustomPrompt="1"/>
          </p:nvPr>
        </p:nvSpPr>
        <p:spPr>
          <a:xfrm>
            <a:off x="457200" y="1962150"/>
            <a:ext cx="8077200" cy="1066800"/>
          </a:xfrm>
        </p:spPr>
        <p:txBody>
          <a:bodyPr>
            <a:noAutofit/>
          </a:bodyPr>
          <a:lstStyle>
            <a:lvl1pPr marL="0" indent="0" algn="l">
              <a:buNone/>
              <a:defRPr sz="2000" b="0" baseline="0">
                <a:solidFill>
                  <a:schemeClr val="tx1">
                    <a:lumMod val="75000"/>
                    <a:lumOff val="25000"/>
                  </a:schemeClr>
                </a:solidFill>
                <a:latin typeface="Source Sans Pro"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Tell us the facts in plain language. Short and sweet is the key. Do not add too much content – talk to your audience not the presentation. Your audience will thank you.</a:t>
            </a:r>
          </a:p>
        </p:txBody>
      </p:sp>
      <p:sp>
        <p:nvSpPr>
          <p:cNvPr id="8" name="Text Placeholder 7"/>
          <p:cNvSpPr>
            <a:spLocks noGrp="1"/>
          </p:cNvSpPr>
          <p:nvPr>
            <p:ph type="body" sz="quarter" idx="13" hasCustomPrompt="1"/>
          </p:nvPr>
        </p:nvSpPr>
        <p:spPr>
          <a:xfrm>
            <a:off x="457200" y="1428750"/>
            <a:ext cx="8077200" cy="381000"/>
          </a:xfrm>
        </p:spPr>
        <p:txBody>
          <a:bodyPr>
            <a:noAutofit/>
          </a:bodyPr>
          <a:lstStyle>
            <a:lvl1pPr>
              <a:defRPr/>
            </a:lvl1pPr>
          </a:lstStyle>
          <a:p>
            <a:pPr lvl="0"/>
            <a:r>
              <a:rPr lang="en-US" dirty="0"/>
              <a:t>HEADER TEXT</a:t>
            </a:r>
          </a:p>
        </p:txBody>
      </p:sp>
      <p:sp>
        <p:nvSpPr>
          <p:cNvPr id="7" name="Slide Number Placeholder 5"/>
          <p:cNvSpPr>
            <a:spLocks noGrp="1"/>
          </p:cNvSpPr>
          <p:nvPr>
            <p:ph type="sldNum" sz="quarter" idx="4"/>
          </p:nvPr>
        </p:nvSpPr>
        <p:spPr>
          <a:xfrm>
            <a:off x="6553200" y="4857750"/>
            <a:ext cx="2133600" cy="184150"/>
          </a:xfrm>
          <a:prstGeom prst="rect">
            <a:avLst/>
          </a:prstGeom>
        </p:spPr>
        <p:txBody>
          <a:bodyPr vert="horz" lIns="0" tIns="0" rIns="0" bIns="0" rtlCol="0" anchor="b" anchorCtr="0"/>
          <a:lstStyle>
            <a:lvl1pPr algn="r">
              <a:defRPr sz="1100">
                <a:solidFill>
                  <a:schemeClr val="tx1">
                    <a:lumMod val="75000"/>
                    <a:lumOff val="25000"/>
                  </a:schemeClr>
                </a:solidFill>
                <a:latin typeface="Source Sans Pro" pitchFamily="34" charset="0"/>
              </a:defRPr>
            </a:lvl1pPr>
          </a:lstStyle>
          <a:p>
            <a:fld id="{24C9DA1E-468E-46AD-91A4-D305899C73D2}" type="slidenum">
              <a:rPr lang="en-US" smtClean="0"/>
              <a:pPr/>
              <a:t>‹#›</a:t>
            </a:fld>
            <a:endParaRPr lang="en-US"/>
          </a:p>
        </p:txBody>
      </p:sp>
      <p:sp>
        <p:nvSpPr>
          <p:cNvPr id="9" name="Footer Placeholder 4"/>
          <p:cNvSpPr>
            <a:spLocks noGrp="1"/>
          </p:cNvSpPr>
          <p:nvPr>
            <p:ph type="ftr" sz="quarter" idx="3"/>
          </p:nvPr>
        </p:nvSpPr>
        <p:spPr>
          <a:xfrm>
            <a:off x="457200" y="4857750"/>
            <a:ext cx="6096000" cy="182108"/>
          </a:xfrm>
          <a:prstGeom prst="rect">
            <a:avLst/>
          </a:prstGeom>
        </p:spPr>
        <p:txBody>
          <a:bodyPr vert="horz" wrap="none" lIns="0" tIns="0" rIns="0" bIns="0" rtlCol="0" anchor="ctr"/>
          <a:lstStyle>
            <a:lvl1pPr algn="l">
              <a:defRPr sz="1000">
                <a:solidFill>
                  <a:schemeClr val="tx1">
                    <a:lumMod val="75000"/>
                    <a:lumOff val="25000"/>
                  </a:schemeClr>
                </a:solidFill>
                <a:latin typeface="Source Sans Pro" pitchFamily="34" charset="0"/>
              </a:defRPr>
            </a:lvl1pPr>
          </a:lstStyle>
          <a:p>
            <a:endParaRPr lang="en-US"/>
          </a:p>
        </p:txBody>
      </p:sp>
    </p:spTree>
    <p:extLst>
      <p:ext uri="{BB962C8B-B14F-4D97-AF65-F5344CB8AC3E}">
        <p14:creationId xmlns:p14="http://schemas.microsoft.com/office/powerpoint/2010/main" val="3313712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3" Type="http://schemas.openxmlformats.org/officeDocument/2006/relationships/slideLayout" Target="../slideLayouts/slideLayout7.xml"/><Relationship Id="rId7" Type="http://schemas.openxmlformats.org/officeDocument/2006/relationships/slideLayout" Target="../slideLayouts/slideLayout11.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image" Target="../media/image1.png"/><Relationship Id="rId5" Type="http://schemas.openxmlformats.org/officeDocument/2006/relationships/slideLayout" Target="../slideLayouts/slideLayout9.xml"/><Relationship Id="rId10" Type="http://schemas.openxmlformats.org/officeDocument/2006/relationships/theme" Target="../theme/theme2.xml"/><Relationship Id="rId4" Type="http://schemas.openxmlformats.org/officeDocument/2006/relationships/slideLayout" Target="../slideLayouts/slideLayout8.xml"/><Relationship Id="rId9"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6">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9141334"/>
      </p:ext>
    </p:extLst>
  </p:cSld>
  <p:clrMap bg1="lt1" tx1="dk1" bg2="lt2" tx2="dk2" accent1="accent1" accent2="accent2" accent3="accent3" accent4="accent4" accent5="accent5" accent6="accent6" hlink="hlink" folHlink="folHlink"/>
  <p:sldLayoutIdLst>
    <p:sldLayoutId id="2147483660" r:id="rId1"/>
    <p:sldLayoutId id="2147483649" r:id="rId2"/>
    <p:sldLayoutId id="2147483697" r:id="rId3"/>
    <p:sldLayoutId id="2147483698" r:id="rId4"/>
  </p:sldLayoutIdLst>
  <p:hf hdr="0" dt="0"/>
  <p:txStyles>
    <p:titleStyle>
      <a:lvl1pPr algn="l" defTabSz="914400" rtl="0" eaLnBrk="1" latinLnBrk="0" hangingPunct="1">
        <a:spcBef>
          <a:spcPct val="0"/>
        </a:spcBef>
        <a:buNone/>
        <a:defRPr sz="4000" b="1" kern="1200" baseline="0">
          <a:solidFill>
            <a:srgbClr val="003366"/>
          </a:solidFill>
          <a:latin typeface="Source Sans Pro" pitchFamily="34"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rgbClr val="003366"/>
          </a:solidFill>
          <a:latin typeface="Source Sans Pro" pitchFamily="34"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rgbClr val="003366"/>
          </a:solidFill>
          <a:latin typeface="Source Sans Pro" pitchFamily="34"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rgbClr val="003366"/>
          </a:solidFill>
          <a:latin typeface="Source Sans Pro"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003366"/>
          </a:solidFill>
          <a:latin typeface="Source Sans Pro"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003366"/>
          </a:solidFill>
          <a:latin typeface="Source Sans Pro"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61949"/>
            <a:ext cx="6781800" cy="762001"/>
          </a:xfrm>
          <a:prstGeom prst="rect">
            <a:avLst/>
          </a:prstGeom>
        </p:spPr>
        <p:txBody>
          <a:bodyPr vert="horz" wrap="none" lIns="0" tIns="0" rIns="0" bIns="0" rtlCol="0" anchor="ctr">
            <a:noAutofit/>
          </a:bodyPr>
          <a:lstStyle/>
          <a:p>
            <a:r>
              <a:rPr lang="en-US" dirty="0"/>
              <a:t>TEXT SLIDE</a:t>
            </a:r>
          </a:p>
        </p:txBody>
      </p:sp>
      <p:sp>
        <p:nvSpPr>
          <p:cNvPr id="3" name="Text Placeholder 2"/>
          <p:cNvSpPr>
            <a:spLocks noGrp="1"/>
          </p:cNvSpPr>
          <p:nvPr>
            <p:ph type="body" idx="1"/>
          </p:nvPr>
        </p:nvSpPr>
        <p:spPr>
          <a:xfrm>
            <a:off x="457200" y="1200150"/>
            <a:ext cx="8229600" cy="3394075"/>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6553200" y="4857750"/>
            <a:ext cx="2133600" cy="184150"/>
          </a:xfrm>
          <a:prstGeom prst="rect">
            <a:avLst/>
          </a:prstGeom>
        </p:spPr>
        <p:txBody>
          <a:bodyPr vert="horz" lIns="0" tIns="0" rIns="0" bIns="0" rtlCol="0" anchor="b" anchorCtr="0"/>
          <a:lstStyle>
            <a:lvl1pPr algn="r">
              <a:defRPr sz="1100">
                <a:solidFill>
                  <a:schemeClr val="tx1">
                    <a:lumMod val="75000"/>
                    <a:lumOff val="25000"/>
                  </a:schemeClr>
                </a:solidFill>
                <a:latin typeface="Source Sans Pro" pitchFamily="34" charset="0"/>
              </a:defRPr>
            </a:lvl1pPr>
          </a:lstStyle>
          <a:p>
            <a:fld id="{24C9DA1E-468E-46AD-91A4-D305899C73D2}" type="slidenum">
              <a:rPr lang="en-US" smtClean="0"/>
              <a:pPr/>
              <a:t>‹#›</a:t>
            </a:fld>
            <a:endParaRPr lang="en-US"/>
          </a:p>
        </p:txBody>
      </p:sp>
      <p:sp>
        <p:nvSpPr>
          <p:cNvPr id="5" name="Footer Placeholder 4"/>
          <p:cNvSpPr>
            <a:spLocks noGrp="1"/>
          </p:cNvSpPr>
          <p:nvPr>
            <p:ph type="ftr" sz="quarter" idx="3"/>
          </p:nvPr>
        </p:nvSpPr>
        <p:spPr>
          <a:xfrm>
            <a:off x="457200" y="4857750"/>
            <a:ext cx="6096000" cy="182108"/>
          </a:xfrm>
          <a:prstGeom prst="rect">
            <a:avLst/>
          </a:prstGeom>
        </p:spPr>
        <p:txBody>
          <a:bodyPr vert="horz" wrap="none" lIns="0" tIns="0" rIns="0" bIns="0" rtlCol="0" anchor="ctr"/>
          <a:lstStyle>
            <a:lvl1pPr algn="l">
              <a:defRPr sz="1000">
                <a:solidFill>
                  <a:schemeClr val="tx1">
                    <a:lumMod val="75000"/>
                    <a:lumOff val="25000"/>
                  </a:schemeClr>
                </a:solidFill>
                <a:latin typeface="Source Sans Pro" pitchFamily="34" charset="0"/>
              </a:defRPr>
            </a:lvl1pPr>
          </a:lstStyle>
          <a:p>
            <a:endParaRPr lang="en-US"/>
          </a:p>
        </p:txBody>
      </p:sp>
    </p:spTree>
    <p:extLst>
      <p:ext uri="{BB962C8B-B14F-4D97-AF65-F5344CB8AC3E}">
        <p14:creationId xmlns:p14="http://schemas.microsoft.com/office/powerpoint/2010/main" val="1023235530"/>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687" r:id="rId3"/>
    <p:sldLayoutId id="2147483706" r:id="rId4"/>
    <p:sldLayoutId id="2147483703" r:id="rId5"/>
    <p:sldLayoutId id="2147483692" r:id="rId6"/>
    <p:sldLayoutId id="2147483693" r:id="rId7"/>
    <p:sldLayoutId id="2147483708" r:id="rId8"/>
    <p:sldLayoutId id="2147483709" r:id="rId9"/>
  </p:sldLayoutIdLst>
  <p:hf hdr="0" dt="0"/>
  <p:txStyles>
    <p:titleStyle>
      <a:lvl1pPr algn="l" defTabSz="914400" rtl="0" eaLnBrk="1" latinLnBrk="0" hangingPunct="1">
        <a:lnSpc>
          <a:spcPct val="90000"/>
        </a:lnSpc>
        <a:spcBef>
          <a:spcPct val="0"/>
        </a:spcBef>
        <a:buNone/>
        <a:defRPr sz="3200" b="1" kern="1200" baseline="0">
          <a:solidFill>
            <a:srgbClr val="003366"/>
          </a:solidFill>
          <a:latin typeface="Source Sans Pro" pitchFamily="34" charset="0"/>
          <a:ea typeface="+mj-ea"/>
          <a:cs typeface="+mj-cs"/>
        </a:defRPr>
      </a:lvl1pPr>
    </p:titleStyle>
    <p:bodyStyle>
      <a:lvl1pPr marL="0" indent="0" algn="l" defTabSz="914400" rtl="0" eaLnBrk="1" latinLnBrk="0" hangingPunct="1">
        <a:lnSpc>
          <a:spcPct val="120000"/>
        </a:lnSpc>
        <a:spcBef>
          <a:spcPts val="600"/>
        </a:spcBef>
        <a:buFont typeface="Arial" panose="020B0604020202020204" pitchFamily="34" charset="0"/>
        <a:buNone/>
        <a:defRPr sz="2400" b="1" kern="1200">
          <a:solidFill>
            <a:srgbClr val="003366"/>
          </a:solidFill>
          <a:latin typeface="Source Sans Pro" pitchFamily="34" charset="0"/>
          <a:ea typeface="+mn-ea"/>
          <a:cs typeface="+mn-cs"/>
        </a:defRPr>
      </a:lvl1pPr>
      <a:lvl2pPr marL="365760" indent="-182880" algn="l" defTabSz="914400" rtl="0" eaLnBrk="1" latinLnBrk="0" hangingPunct="1">
        <a:lnSpc>
          <a:spcPct val="120000"/>
        </a:lnSpc>
        <a:spcBef>
          <a:spcPts val="600"/>
        </a:spcBef>
        <a:buFont typeface="Arial" panose="020B0604020202020204" pitchFamily="34" charset="0"/>
        <a:buChar char="•"/>
        <a:defRPr sz="2000" kern="1200">
          <a:solidFill>
            <a:srgbClr val="003366"/>
          </a:solidFill>
          <a:latin typeface="Source Sans Pro" pitchFamily="34" charset="0"/>
          <a:ea typeface="+mn-ea"/>
          <a:cs typeface="+mn-cs"/>
        </a:defRPr>
      </a:lvl2pPr>
      <a:lvl3pPr marL="640080" indent="-228600" algn="l" defTabSz="914400" rtl="0" eaLnBrk="1" latinLnBrk="0" hangingPunct="1">
        <a:lnSpc>
          <a:spcPct val="120000"/>
        </a:lnSpc>
        <a:spcBef>
          <a:spcPts val="600"/>
        </a:spcBef>
        <a:buFont typeface="+mj-lt"/>
        <a:buAutoNum type="arabicPeriod"/>
        <a:defRPr sz="2000" kern="1200">
          <a:solidFill>
            <a:srgbClr val="003366"/>
          </a:solidFill>
          <a:latin typeface="Source Sans Pro" pitchFamily="34" charset="0"/>
          <a:ea typeface="+mn-ea"/>
          <a:cs typeface="+mn-cs"/>
        </a:defRPr>
      </a:lvl3pPr>
      <a:lvl4pPr marL="822960" indent="-228600" algn="l" defTabSz="914400" rtl="0" eaLnBrk="1" latinLnBrk="0" hangingPunct="1">
        <a:lnSpc>
          <a:spcPct val="120000"/>
        </a:lnSpc>
        <a:spcBef>
          <a:spcPts val="600"/>
        </a:spcBef>
        <a:buFont typeface="+mj-lt"/>
        <a:buAutoNum type="alphaUcPeriod"/>
        <a:defRPr sz="2000" kern="1200">
          <a:solidFill>
            <a:srgbClr val="003366"/>
          </a:solidFill>
          <a:latin typeface="Source Sans Pro" pitchFamily="34" charset="0"/>
          <a:ea typeface="+mn-ea"/>
          <a:cs typeface="+mn-cs"/>
        </a:defRPr>
      </a:lvl4pPr>
      <a:lvl5pPr marL="1097280" indent="-228600" algn="l" defTabSz="914400" rtl="0" eaLnBrk="1" latinLnBrk="0" hangingPunct="1">
        <a:lnSpc>
          <a:spcPct val="120000"/>
        </a:lnSpc>
        <a:spcBef>
          <a:spcPts val="600"/>
        </a:spcBef>
        <a:buFont typeface="+mj-lt"/>
        <a:buAutoNum type="romanLcPeriod"/>
        <a:defRPr sz="2000" kern="1200">
          <a:solidFill>
            <a:srgbClr val="003366"/>
          </a:solidFill>
          <a:latin typeface="Source Sans Pro"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3" Type="http://schemas.openxmlformats.org/officeDocument/2006/relationships/hyperlink" Target="mailto:amanda.f.damewood@uscis.dhs.gov?subject=Following%20Up-ROI%20of%20CX%20Prresentation" TargetMode="External"/><Relationship Id="rId2" Type="http://schemas.openxmlformats.org/officeDocument/2006/relationships/image" Target="../media/image4.jpe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1276351"/>
            <a:ext cx="6248400" cy="1600199"/>
          </a:xfrm>
        </p:spPr>
        <p:txBody>
          <a:bodyPr>
            <a:normAutofit fontScale="90000"/>
          </a:bodyPr>
          <a:lstStyle/>
          <a:p>
            <a:r>
              <a:rPr lang="en-US" dirty="0"/>
              <a:t>You Are The User: Recognizing Systemic Challenges for the Content Team of One</a:t>
            </a:r>
          </a:p>
        </p:txBody>
      </p:sp>
      <p:sp>
        <p:nvSpPr>
          <p:cNvPr id="3" name="Subtitle 2"/>
          <p:cNvSpPr>
            <a:spLocks noGrp="1"/>
          </p:cNvSpPr>
          <p:nvPr>
            <p:ph type="subTitle" idx="1"/>
          </p:nvPr>
        </p:nvSpPr>
        <p:spPr>
          <a:xfrm>
            <a:off x="2286000" y="3170766"/>
            <a:ext cx="5943600" cy="762000"/>
          </a:xfrm>
        </p:spPr>
        <p:txBody>
          <a:bodyPr/>
          <a:lstStyle/>
          <a:p>
            <a:r>
              <a:rPr lang="en-US" dirty="0"/>
              <a:t>Amanda Damewood</a:t>
            </a:r>
          </a:p>
          <a:p>
            <a:r>
              <a:rPr lang="en-US" dirty="0"/>
              <a:t>Acting Director of UX, OIT</a:t>
            </a:r>
          </a:p>
        </p:txBody>
      </p:sp>
      <p:sp>
        <p:nvSpPr>
          <p:cNvPr id="6" name="Text Placeholder 5"/>
          <p:cNvSpPr>
            <a:spLocks noGrp="1"/>
          </p:cNvSpPr>
          <p:nvPr>
            <p:ph type="body" sz="quarter" idx="13"/>
          </p:nvPr>
        </p:nvSpPr>
        <p:spPr>
          <a:xfrm>
            <a:off x="2286000" y="4074582"/>
            <a:ext cx="2971800" cy="304800"/>
          </a:xfrm>
        </p:spPr>
        <p:txBody>
          <a:bodyPr/>
          <a:lstStyle/>
          <a:p>
            <a:r>
              <a:rPr lang="en-US" dirty="0"/>
              <a:t>08/24/2022</a:t>
            </a:r>
          </a:p>
        </p:txBody>
      </p:sp>
      <p:sp>
        <p:nvSpPr>
          <p:cNvPr id="5" name="Rectangle 4" descr="U.S. Citizenship and Immigration Services logo">
            <a:extLst>
              <a:ext uri="{FF2B5EF4-FFF2-40B4-BE49-F238E27FC236}">
                <a16:creationId xmlns:a16="http://schemas.microsoft.com/office/drawing/2014/main" id="{0BBEF6FF-EB40-9243-1118-8D3290350E7B}"/>
              </a:ext>
            </a:extLst>
          </p:cNvPr>
          <p:cNvSpPr/>
          <p:nvPr/>
        </p:nvSpPr>
        <p:spPr>
          <a:xfrm>
            <a:off x="7315200" y="361950"/>
            <a:ext cx="1828800" cy="7725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descr="Animated image of flame torch">
            <a:extLst>
              <a:ext uri="{FF2B5EF4-FFF2-40B4-BE49-F238E27FC236}">
                <a16:creationId xmlns:a16="http://schemas.microsoft.com/office/drawing/2014/main" id="{F191D923-8607-B7DE-6BF5-D4FA4F64C95E}"/>
              </a:ext>
            </a:extLst>
          </p:cNvPr>
          <p:cNvSpPr/>
          <p:nvPr/>
        </p:nvSpPr>
        <p:spPr>
          <a:xfrm>
            <a:off x="1752600" y="2952750"/>
            <a:ext cx="533400" cy="9143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393432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BC852-DA21-97AB-D024-ABCF68BA6184}"/>
              </a:ext>
            </a:extLst>
          </p:cNvPr>
          <p:cNvSpPr>
            <a:spLocks noGrp="1"/>
          </p:cNvSpPr>
          <p:nvPr>
            <p:ph type="title"/>
          </p:nvPr>
        </p:nvSpPr>
        <p:spPr/>
        <p:txBody>
          <a:bodyPr/>
          <a:lstStyle/>
          <a:p>
            <a:r>
              <a:rPr lang="en-US" dirty="0"/>
              <a:t>Where do you work?</a:t>
            </a:r>
          </a:p>
        </p:txBody>
      </p:sp>
      <p:sp>
        <p:nvSpPr>
          <p:cNvPr id="3" name="Content Placeholder 2">
            <a:extLst>
              <a:ext uri="{FF2B5EF4-FFF2-40B4-BE49-F238E27FC236}">
                <a16:creationId xmlns:a16="http://schemas.microsoft.com/office/drawing/2014/main" id="{240A2DB5-86B0-1231-7809-5A5ADD3B71E8}"/>
              </a:ext>
            </a:extLst>
          </p:cNvPr>
          <p:cNvSpPr>
            <a:spLocks noGrp="1"/>
          </p:cNvSpPr>
          <p:nvPr>
            <p:ph idx="1"/>
          </p:nvPr>
        </p:nvSpPr>
        <p:spPr/>
        <p:txBody>
          <a:bodyPr/>
          <a:lstStyle/>
          <a:p>
            <a:pPr marL="342900" indent="-342900">
              <a:buFont typeface="Arial" panose="020B0604020202020204" pitchFamily="34" charset="0"/>
              <a:buChar char="•"/>
            </a:pPr>
            <a:r>
              <a:rPr lang="en-US" dirty="0"/>
              <a:t>How big is the org?</a:t>
            </a:r>
          </a:p>
          <a:p>
            <a:pPr marL="342900" indent="-342900">
              <a:buFont typeface="Arial" panose="020B0604020202020204" pitchFamily="34" charset="0"/>
              <a:buChar char="•"/>
            </a:pPr>
            <a:r>
              <a:rPr lang="en-US" dirty="0"/>
              <a:t>Why design now?</a:t>
            </a:r>
          </a:p>
          <a:p>
            <a:pPr marL="342900" indent="-342900">
              <a:buFont typeface="Arial" panose="020B0604020202020204" pitchFamily="34" charset="0"/>
              <a:buChar char="•"/>
            </a:pPr>
            <a:r>
              <a:rPr lang="en-US" dirty="0"/>
              <a:t>Who is the executive sponsor for this role?</a:t>
            </a:r>
          </a:p>
          <a:p>
            <a:pPr marL="342900" indent="-342900">
              <a:buFont typeface="Arial" panose="020B0604020202020204" pitchFamily="34" charset="0"/>
              <a:buChar char="•"/>
            </a:pPr>
            <a:r>
              <a:rPr lang="en-US" dirty="0"/>
              <a:t>Does this organization have design experience?</a:t>
            </a:r>
          </a:p>
          <a:p>
            <a:pPr marL="342900" indent="-342900">
              <a:buFont typeface="Arial" panose="020B0604020202020204" pitchFamily="34" charset="0"/>
              <a:buChar char="•"/>
            </a:pPr>
            <a:r>
              <a:rPr lang="en-US" dirty="0"/>
              <a:t>How do they make decisions?</a:t>
            </a:r>
          </a:p>
        </p:txBody>
      </p:sp>
      <p:sp>
        <p:nvSpPr>
          <p:cNvPr id="4" name="Slide Number Placeholder 4">
            <a:extLst>
              <a:ext uri="{FF2B5EF4-FFF2-40B4-BE49-F238E27FC236}">
                <a16:creationId xmlns:a16="http://schemas.microsoft.com/office/drawing/2014/main" id="{FF862234-F478-61EF-AAE3-2984690CB30F}"/>
              </a:ext>
            </a:extLst>
          </p:cNvPr>
          <p:cNvSpPr txBox="1">
            <a:spLocks/>
          </p:cNvSpPr>
          <p:nvPr/>
        </p:nvSpPr>
        <p:spPr>
          <a:xfrm>
            <a:off x="6553200" y="4857750"/>
            <a:ext cx="2133600" cy="18415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027BF9A6-4153-CD4E-8F55-8E0136569F8B}" type="slidenum">
              <a:rPr lang="en-US" smtClean="0"/>
              <a:pPr algn="r"/>
              <a:t>10</a:t>
            </a:fld>
            <a:endParaRPr lang="en-US" dirty="0"/>
          </a:p>
        </p:txBody>
      </p:sp>
    </p:spTree>
    <p:extLst>
      <p:ext uri="{BB962C8B-B14F-4D97-AF65-F5344CB8AC3E}">
        <p14:creationId xmlns:p14="http://schemas.microsoft.com/office/powerpoint/2010/main" val="40873372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38E0A-6CDF-F35A-9B6B-EDFF6A804740}"/>
              </a:ext>
            </a:extLst>
          </p:cNvPr>
          <p:cNvSpPr>
            <a:spLocks noGrp="1"/>
          </p:cNvSpPr>
          <p:nvPr>
            <p:ph type="title"/>
          </p:nvPr>
        </p:nvSpPr>
        <p:spPr/>
        <p:txBody>
          <a:bodyPr/>
          <a:lstStyle/>
          <a:p>
            <a:r>
              <a:rPr lang="en-US" dirty="0"/>
              <a:t>Solo designers:</a:t>
            </a:r>
          </a:p>
        </p:txBody>
      </p:sp>
      <p:sp>
        <p:nvSpPr>
          <p:cNvPr id="3" name="Content Placeholder 2">
            <a:extLst>
              <a:ext uri="{FF2B5EF4-FFF2-40B4-BE49-F238E27FC236}">
                <a16:creationId xmlns:a16="http://schemas.microsoft.com/office/drawing/2014/main" id="{D418A1FE-E283-C2E9-3A00-62135B8690DC}"/>
              </a:ext>
            </a:extLst>
          </p:cNvPr>
          <p:cNvSpPr>
            <a:spLocks noGrp="1"/>
          </p:cNvSpPr>
          <p:nvPr>
            <p:ph sz="half" idx="1"/>
          </p:nvPr>
        </p:nvSpPr>
        <p:spPr>
          <a:xfrm>
            <a:off x="628650" y="1123950"/>
            <a:ext cx="3886200" cy="3263504"/>
          </a:xfrm>
        </p:spPr>
        <p:txBody>
          <a:bodyPr/>
          <a:lstStyle/>
          <a:p>
            <a:r>
              <a:rPr lang="en-US" sz="1800" dirty="0"/>
              <a:t>Founder Model</a:t>
            </a:r>
          </a:p>
          <a:p>
            <a:pPr marL="342900" indent="-342900">
              <a:buFont typeface="Arial" panose="020B0604020202020204" pitchFamily="34" charset="0"/>
              <a:buChar char="•"/>
            </a:pPr>
            <a:r>
              <a:rPr lang="en-US" sz="1800" dirty="0"/>
              <a:t>Team is small</a:t>
            </a:r>
          </a:p>
          <a:p>
            <a:pPr marL="342900" indent="-342900">
              <a:buFont typeface="Arial" panose="020B0604020202020204" pitchFamily="34" charset="0"/>
              <a:buChar char="•"/>
            </a:pPr>
            <a:r>
              <a:rPr lang="en-US" sz="1800" dirty="0"/>
              <a:t>They do it all because they have to</a:t>
            </a:r>
          </a:p>
          <a:p>
            <a:pPr marL="342900" indent="-342900">
              <a:buFont typeface="Arial" panose="020B0604020202020204" pitchFamily="34" charset="0"/>
              <a:buChar char="•"/>
            </a:pPr>
            <a:r>
              <a:rPr lang="en-US" sz="1800" dirty="0"/>
              <a:t>Might be working with a design experienced team but few resources or</a:t>
            </a:r>
          </a:p>
          <a:p>
            <a:pPr marL="342900" indent="-342900">
              <a:buFont typeface="Arial" panose="020B0604020202020204" pitchFamily="34" charset="0"/>
              <a:buChar char="•"/>
            </a:pPr>
            <a:r>
              <a:rPr lang="en-US" sz="1800" dirty="0"/>
              <a:t>Might be part of a team who hired them because “we should”</a:t>
            </a:r>
          </a:p>
        </p:txBody>
      </p:sp>
      <p:sp>
        <p:nvSpPr>
          <p:cNvPr id="4" name="Content Placeholder 3">
            <a:extLst>
              <a:ext uri="{FF2B5EF4-FFF2-40B4-BE49-F238E27FC236}">
                <a16:creationId xmlns:a16="http://schemas.microsoft.com/office/drawing/2014/main" id="{656A3CAD-E471-C377-A3CF-6A848B075A2C}"/>
              </a:ext>
            </a:extLst>
          </p:cNvPr>
          <p:cNvSpPr>
            <a:spLocks noGrp="1"/>
          </p:cNvSpPr>
          <p:nvPr>
            <p:ph sz="half" idx="2"/>
          </p:nvPr>
        </p:nvSpPr>
        <p:spPr>
          <a:xfrm>
            <a:off x="4610100" y="1123950"/>
            <a:ext cx="3886200" cy="3263504"/>
          </a:xfrm>
        </p:spPr>
        <p:txBody>
          <a:bodyPr/>
          <a:lstStyle/>
          <a:p>
            <a:r>
              <a:rPr lang="en-US" sz="1800" dirty="0"/>
              <a:t>Low Maturity Model</a:t>
            </a:r>
          </a:p>
          <a:p>
            <a:pPr marL="342900" indent="-342900">
              <a:buFont typeface="Arial" panose="020B0604020202020204" pitchFamily="34" charset="0"/>
              <a:buChar char="•"/>
            </a:pPr>
            <a:r>
              <a:rPr lang="en-US" sz="1800" dirty="0"/>
              <a:t>Tasked with writing or editing</a:t>
            </a:r>
          </a:p>
          <a:p>
            <a:pPr marL="342900" indent="-342900">
              <a:buFont typeface="Arial" panose="020B0604020202020204" pitchFamily="34" charset="0"/>
              <a:buChar char="•"/>
            </a:pPr>
            <a:r>
              <a:rPr lang="en-US" sz="1800" dirty="0"/>
              <a:t>Org limits strategic participation</a:t>
            </a:r>
          </a:p>
          <a:p>
            <a:pPr marL="342900" indent="-342900">
              <a:buFont typeface="Arial" panose="020B0604020202020204" pitchFamily="34" charset="0"/>
              <a:buChar char="•"/>
            </a:pPr>
            <a:r>
              <a:rPr lang="en-US" sz="1800" dirty="0"/>
              <a:t>“Why do we need a strategy?”</a:t>
            </a:r>
          </a:p>
          <a:p>
            <a:pPr marL="342900" indent="-342900">
              <a:buFont typeface="Arial" panose="020B0604020202020204" pitchFamily="34" charset="0"/>
              <a:buChar char="•"/>
            </a:pPr>
            <a:r>
              <a:rPr lang="en-US" sz="1800" dirty="0"/>
              <a:t>Plain language is considered at the end, or as part of a compliance process</a:t>
            </a:r>
          </a:p>
          <a:p>
            <a:pPr marL="342900" indent="-342900">
              <a:buFont typeface="Arial" panose="020B0604020202020204" pitchFamily="34" charset="0"/>
              <a:buChar char="•"/>
            </a:pPr>
            <a:r>
              <a:rPr lang="en-US" sz="1800" dirty="0"/>
              <a:t>Team/leadership “doesn’t get it”</a:t>
            </a:r>
          </a:p>
        </p:txBody>
      </p:sp>
      <p:sp>
        <p:nvSpPr>
          <p:cNvPr id="5" name="Slide Number Placeholder 4">
            <a:extLst>
              <a:ext uri="{FF2B5EF4-FFF2-40B4-BE49-F238E27FC236}">
                <a16:creationId xmlns:a16="http://schemas.microsoft.com/office/drawing/2014/main" id="{4FEB0F9A-AB40-9909-5DFA-392846AD6353}"/>
              </a:ext>
            </a:extLst>
          </p:cNvPr>
          <p:cNvSpPr>
            <a:spLocks noGrp="1"/>
          </p:cNvSpPr>
          <p:nvPr>
            <p:ph type="sldNum" sz="quarter" idx="12"/>
          </p:nvPr>
        </p:nvSpPr>
        <p:spPr/>
        <p:txBody>
          <a:bodyPr/>
          <a:lstStyle/>
          <a:p>
            <a:fld id="{027BF9A6-4153-CD4E-8F55-8E0136569F8B}" type="slidenum">
              <a:rPr lang="en-US" smtClean="0"/>
              <a:t>11</a:t>
            </a:fld>
            <a:endParaRPr lang="en-US" dirty="0"/>
          </a:p>
        </p:txBody>
      </p:sp>
    </p:spTree>
    <p:extLst>
      <p:ext uri="{BB962C8B-B14F-4D97-AF65-F5344CB8AC3E}">
        <p14:creationId xmlns:p14="http://schemas.microsoft.com/office/powerpoint/2010/main" val="15094566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C7C1A-73EA-430C-3A11-545413006484}"/>
              </a:ext>
            </a:extLst>
          </p:cNvPr>
          <p:cNvSpPr>
            <a:spLocks noGrp="1"/>
          </p:cNvSpPr>
          <p:nvPr>
            <p:ph type="title"/>
          </p:nvPr>
        </p:nvSpPr>
        <p:spPr>
          <a:xfrm>
            <a:off x="381000" y="576262"/>
            <a:ext cx="7886700" cy="2139553"/>
          </a:xfrm>
        </p:spPr>
        <p:txBody>
          <a:bodyPr/>
          <a:lstStyle/>
          <a:p>
            <a:r>
              <a:rPr lang="en-US" sz="4400" dirty="0"/>
              <a:t>Understand Your Org’s Maturity</a:t>
            </a:r>
          </a:p>
        </p:txBody>
      </p:sp>
      <p:sp>
        <p:nvSpPr>
          <p:cNvPr id="3" name="Text Placeholder 2">
            <a:extLst>
              <a:ext uri="{FF2B5EF4-FFF2-40B4-BE49-F238E27FC236}">
                <a16:creationId xmlns:a16="http://schemas.microsoft.com/office/drawing/2014/main" id="{DEFD637E-7981-62D8-C704-B861C8272CBA}"/>
              </a:ext>
            </a:extLst>
          </p:cNvPr>
          <p:cNvSpPr>
            <a:spLocks noGrp="1"/>
          </p:cNvSpPr>
          <p:nvPr>
            <p:ph type="body" idx="1"/>
          </p:nvPr>
        </p:nvSpPr>
        <p:spPr>
          <a:xfrm>
            <a:off x="623888" y="3442098"/>
            <a:ext cx="4786312" cy="577452"/>
          </a:xfrm>
        </p:spPr>
        <p:txBody>
          <a:bodyPr/>
          <a:lstStyle/>
          <a:p>
            <a:r>
              <a:rPr lang="en-US" sz="2400" dirty="0"/>
              <a:t>There are many models</a:t>
            </a:r>
          </a:p>
        </p:txBody>
      </p:sp>
      <p:sp>
        <p:nvSpPr>
          <p:cNvPr id="4" name="Slide Number Placeholder 3">
            <a:extLst>
              <a:ext uri="{FF2B5EF4-FFF2-40B4-BE49-F238E27FC236}">
                <a16:creationId xmlns:a16="http://schemas.microsoft.com/office/drawing/2014/main" id="{390864EE-9F55-2B63-1FE2-F5038E13A704}"/>
              </a:ext>
            </a:extLst>
          </p:cNvPr>
          <p:cNvSpPr>
            <a:spLocks noGrp="1"/>
          </p:cNvSpPr>
          <p:nvPr>
            <p:ph type="sldNum" sz="quarter" idx="12"/>
          </p:nvPr>
        </p:nvSpPr>
        <p:spPr/>
        <p:txBody>
          <a:bodyPr/>
          <a:lstStyle/>
          <a:p>
            <a:fld id="{027BF9A6-4153-CD4E-8F55-8E0136569F8B}" type="slidenum">
              <a:rPr lang="en-US" smtClean="0"/>
              <a:t>12</a:t>
            </a:fld>
            <a:endParaRPr lang="en-US"/>
          </a:p>
        </p:txBody>
      </p:sp>
    </p:spTree>
    <p:extLst>
      <p:ext uri="{BB962C8B-B14F-4D97-AF65-F5344CB8AC3E}">
        <p14:creationId xmlns:p14="http://schemas.microsoft.com/office/powerpoint/2010/main" val="37791435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D9F5E-C98E-634E-93E4-73EA556CA48A}"/>
              </a:ext>
            </a:extLst>
          </p:cNvPr>
          <p:cNvSpPr>
            <a:spLocks noGrp="1"/>
          </p:cNvSpPr>
          <p:nvPr>
            <p:ph type="title"/>
          </p:nvPr>
        </p:nvSpPr>
        <p:spPr/>
        <p:txBody>
          <a:bodyPr/>
          <a:lstStyle/>
          <a:p>
            <a:r>
              <a:rPr lang="en-US" dirty="0"/>
              <a:t>What is UX Maturity?</a:t>
            </a:r>
          </a:p>
        </p:txBody>
      </p:sp>
      <p:sp>
        <p:nvSpPr>
          <p:cNvPr id="3" name="Content Placeholder 2">
            <a:extLst>
              <a:ext uri="{FF2B5EF4-FFF2-40B4-BE49-F238E27FC236}">
                <a16:creationId xmlns:a16="http://schemas.microsoft.com/office/drawing/2014/main" id="{B288B5BC-FF43-ED4B-B6CD-7B1D36CAAF70}"/>
              </a:ext>
            </a:extLst>
          </p:cNvPr>
          <p:cNvSpPr>
            <a:spLocks noGrp="1"/>
          </p:cNvSpPr>
          <p:nvPr>
            <p:ph idx="1"/>
          </p:nvPr>
        </p:nvSpPr>
        <p:spPr/>
        <p:txBody>
          <a:bodyPr/>
          <a:lstStyle/>
          <a:p>
            <a:pPr marL="342900" indent="-342900">
              <a:buFont typeface="Arial" panose="020B0604020202020204" pitchFamily="34" charset="0"/>
              <a:buChar char="•"/>
            </a:pPr>
            <a:r>
              <a:rPr lang="en-US" dirty="0"/>
              <a:t>As teams adopt UX practices, they embark on a journey toward meeting user needs effectively</a:t>
            </a:r>
          </a:p>
          <a:p>
            <a:pPr marL="342900" indent="-342900">
              <a:buFont typeface="Arial" panose="020B0604020202020204" pitchFamily="34" charset="0"/>
              <a:buChar char="•"/>
            </a:pPr>
            <a:r>
              <a:rPr lang="en-US" dirty="0"/>
              <a:t>We can use the same overall framework, because we share a goal of user-centeredness</a:t>
            </a:r>
          </a:p>
          <a:p>
            <a:endParaRPr lang="en-US" dirty="0"/>
          </a:p>
        </p:txBody>
      </p:sp>
      <p:sp>
        <p:nvSpPr>
          <p:cNvPr id="4" name="Slide Number Placeholder 4">
            <a:extLst>
              <a:ext uri="{FF2B5EF4-FFF2-40B4-BE49-F238E27FC236}">
                <a16:creationId xmlns:a16="http://schemas.microsoft.com/office/drawing/2014/main" id="{542FAF1D-9DC6-2AEA-1458-0179E7A1D8E4}"/>
              </a:ext>
            </a:extLst>
          </p:cNvPr>
          <p:cNvSpPr txBox="1">
            <a:spLocks/>
          </p:cNvSpPr>
          <p:nvPr/>
        </p:nvSpPr>
        <p:spPr>
          <a:xfrm>
            <a:off x="6553200" y="4857750"/>
            <a:ext cx="2133600" cy="18415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027BF9A6-4153-CD4E-8F55-8E0136569F8B}" type="slidenum">
              <a:rPr lang="en-US" smtClean="0"/>
              <a:pPr algn="r"/>
              <a:t>13</a:t>
            </a:fld>
            <a:endParaRPr lang="en-US" dirty="0"/>
          </a:p>
        </p:txBody>
      </p:sp>
    </p:spTree>
    <p:extLst>
      <p:ext uri="{BB962C8B-B14F-4D97-AF65-F5344CB8AC3E}">
        <p14:creationId xmlns:p14="http://schemas.microsoft.com/office/powerpoint/2010/main" val="40946178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5770C-C074-F01B-9EAF-2641E89915F2}"/>
              </a:ext>
            </a:extLst>
          </p:cNvPr>
          <p:cNvSpPr>
            <a:spLocks noGrp="1"/>
          </p:cNvSpPr>
          <p:nvPr>
            <p:ph type="title"/>
          </p:nvPr>
        </p:nvSpPr>
        <p:spPr/>
        <p:txBody>
          <a:bodyPr/>
          <a:lstStyle/>
          <a:p>
            <a:r>
              <a:rPr lang="en-US" dirty="0"/>
              <a:t>Maturity Framework</a:t>
            </a:r>
          </a:p>
        </p:txBody>
      </p:sp>
      <p:sp>
        <p:nvSpPr>
          <p:cNvPr id="3" name="Content Placeholder 2">
            <a:extLst>
              <a:ext uri="{FF2B5EF4-FFF2-40B4-BE49-F238E27FC236}">
                <a16:creationId xmlns:a16="http://schemas.microsoft.com/office/drawing/2014/main" id="{14E488A5-9B9B-74C8-265D-F1E9EC09C87D}"/>
              </a:ext>
            </a:extLst>
          </p:cNvPr>
          <p:cNvSpPr>
            <a:spLocks noGrp="1"/>
          </p:cNvSpPr>
          <p:nvPr>
            <p:ph sz="half" idx="1"/>
          </p:nvPr>
        </p:nvSpPr>
        <p:spPr/>
        <p:txBody>
          <a:bodyPr/>
          <a:lstStyle/>
          <a:p>
            <a:pPr marL="342900" indent="-342900">
              <a:buFont typeface="Arial" panose="020B0604020202020204" pitchFamily="34" charset="0"/>
              <a:buChar char="•"/>
            </a:pPr>
            <a:r>
              <a:rPr lang="en-US" b="1" dirty="0"/>
              <a:t>Absent</a:t>
            </a:r>
          </a:p>
          <a:p>
            <a:pPr marL="342900" indent="-342900">
              <a:buFont typeface="Arial" panose="020B0604020202020204" pitchFamily="34" charset="0"/>
              <a:buChar char="•"/>
            </a:pPr>
            <a:r>
              <a:rPr lang="en-US" b="1" dirty="0"/>
              <a:t>Limited</a:t>
            </a:r>
          </a:p>
          <a:p>
            <a:pPr marL="342900" indent="-342900">
              <a:buFont typeface="Arial" panose="020B0604020202020204" pitchFamily="34" charset="0"/>
              <a:buChar char="•"/>
            </a:pPr>
            <a:r>
              <a:rPr lang="en-US" b="1" dirty="0"/>
              <a:t>Emergent</a:t>
            </a:r>
          </a:p>
          <a:p>
            <a:pPr marL="342900" indent="-342900">
              <a:buFont typeface="Arial" panose="020B0604020202020204" pitchFamily="34" charset="0"/>
              <a:buChar char="•"/>
            </a:pPr>
            <a:r>
              <a:rPr lang="en-US" b="1" dirty="0"/>
              <a:t>Structured</a:t>
            </a:r>
          </a:p>
          <a:p>
            <a:pPr marL="342900" indent="-342900">
              <a:buFont typeface="Arial" panose="020B0604020202020204" pitchFamily="34" charset="0"/>
              <a:buChar char="•"/>
            </a:pPr>
            <a:r>
              <a:rPr lang="en-US" b="1" dirty="0"/>
              <a:t>Integrated </a:t>
            </a:r>
          </a:p>
          <a:p>
            <a:pPr marL="342900" indent="-342900">
              <a:buFont typeface="Arial" panose="020B0604020202020204" pitchFamily="34" charset="0"/>
              <a:buChar char="•"/>
            </a:pPr>
            <a:r>
              <a:rPr lang="en-US" b="1" dirty="0"/>
              <a:t>User-Driven</a:t>
            </a:r>
            <a:endParaRPr lang="en-US" dirty="0"/>
          </a:p>
        </p:txBody>
      </p:sp>
      <p:sp>
        <p:nvSpPr>
          <p:cNvPr id="4" name="Content Placeholder 3">
            <a:extLst>
              <a:ext uri="{FF2B5EF4-FFF2-40B4-BE49-F238E27FC236}">
                <a16:creationId xmlns:a16="http://schemas.microsoft.com/office/drawing/2014/main" id="{4DCFD7E9-4CEF-0545-AC37-86459367A91B}"/>
              </a:ext>
            </a:extLst>
          </p:cNvPr>
          <p:cNvSpPr>
            <a:spLocks noGrp="1"/>
          </p:cNvSpPr>
          <p:nvPr>
            <p:ph sz="half" idx="2"/>
          </p:nvPr>
        </p:nvSpPr>
        <p:spPr/>
        <p:txBody>
          <a:bodyPr/>
          <a:lstStyle/>
          <a:p>
            <a:r>
              <a:rPr lang="en-US" dirty="0"/>
              <a:t>Teams at the same stage might look different due to organizational specifics such as size, priorities, or politics.</a:t>
            </a:r>
          </a:p>
          <a:p>
            <a:endParaRPr lang="en-US" dirty="0"/>
          </a:p>
        </p:txBody>
      </p:sp>
      <p:sp>
        <p:nvSpPr>
          <p:cNvPr id="5" name="Slide Number Placeholder 4">
            <a:extLst>
              <a:ext uri="{FF2B5EF4-FFF2-40B4-BE49-F238E27FC236}">
                <a16:creationId xmlns:a16="http://schemas.microsoft.com/office/drawing/2014/main" id="{998513D9-E1F7-3A6B-1EEA-573158EC332F}"/>
              </a:ext>
            </a:extLst>
          </p:cNvPr>
          <p:cNvSpPr>
            <a:spLocks noGrp="1"/>
          </p:cNvSpPr>
          <p:nvPr>
            <p:ph type="sldNum" sz="quarter" idx="12"/>
          </p:nvPr>
        </p:nvSpPr>
        <p:spPr/>
        <p:txBody>
          <a:bodyPr/>
          <a:lstStyle/>
          <a:p>
            <a:fld id="{027BF9A6-4153-CD4E-8F55-8E0136569F8B}" type="slidenum">
              <a:rPr lang="en-US" smtClean="0"/>
              <a:t>14</a:t>
            </a:fld>
            <a:endParaRPr lang="en-US"/>
          </a:p>
        </p:txBody>
      </p:sp>
    </p:spTree>
    <p:extLst>
      <p:ext uri="{BB962C8B-B14F-4D97-AF65-F5344CB8AC3E}">
        <p14:creationId xmlns:p14="http://schemas.microsoft.com/office/powerpoint/2010/main" val="21684233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20426-8C50-47C7-2B35-ACD6619DDF61}"/>
              </a:ext>
            </a:extLst>
          </p:cNvPr>
          <p:cNvSpPr>
            <a:spLocks noGrp="1"/>
          </p:cNvSpPr>
          <p:nvPr>
            <p:ph type="title"/>
          </p:nvPr>
        </p:nvSpPr>
        <p:spPr/>
        <p:txBody>
          <a:bodyPr/>
          <a:lstStyle/>
          <a:p>
            <a:r>
              <a:rPr lang="en-US" dirty="0"/>
              <a:t>What to think about</a:t>
            </a:r>
          </a:p>
        </p:txBody>
      </p:sp>
      <p:sp>
        <p:nvSpPr>
          <p:cNvPr id="3" name="Content Placeholder 2">
            <a:extLst>
              <a:ext uri="{FF2B5EF4-FFF2-40B4-BE49-F238E27FC236}">
                <a16:creationId xmlns:a16="http://schemas.microsoft.com/office/drawing/2014/main" id="{9552BC9A-D88B-403D-30FF-1CF52A9568ED}"/>
              </a:ext>
            </a:extLst>
          </p:cNvPr>
          <p:cNvSpPr>
            <a:spLocks noGrp="1"/>
          </p:cNvSpPr>
          <p:nvPr>
            <p:ph idx="1"/>
          </p:nvPr>
        </p:nvSpPr>
        <p:spPr/>
        <p:txBody>
          <a:bodyPr/>
          <a:lstStyle/>
          <a:p>
            <a:r>
              <a:rPr lang="en-US" dirty="0"/>
              <a:t>Founder designers: Where do you want to prioritize? What’s missing, or what could help the most?</a:t>
            </a:r>
          </a:p>
          <a:p>
            <a:r>
              <a:rPr lang="en-US" dirty="0"/>
              <a:t>“UX/UI” Designers: Where do you need to prioritize doing design vs something else, like co-design, or educating your teammates/stakeholders about design processes?</a:t>
            </a:r>
          </a:p>
        </p:txBody>
      </p:sp>
      <p:sp>
        <p:nvSpPr>
          <p:cNvPr id="4" name="Slide Number Placeholder 4">
            <a:extLst>
              <a:ext uri="{FF2B5EF4-FFF2-40B4-BE49-F238E27FC236}">
                <a16:creationId xmlns:a16="http://schemas.microsoft.com/office/drawing/2014/main" id="{818EE7AB-13CF-D133-CE5F-D474127D783A}"/>
              </a:ext>
            </a:extLst>
          </p:cNvPr>
          <p:cNvSpPr txBox="1">
            <a:spLocks/>
          </p:cNvSpPr>
          <p:nvPr/>
        </p:nvSpPr>
        <p:spPr>
          <a:xfrm>
            <a:off x="6553200" y="4857750"/>
            <a:ext cx="2133600" cy="18415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027BF9A6-4153-CD4E-8F55-8E0136569F8B}" type="slidenum">
              <a:rPr lang="en-US" smtClean="0"/>
              <a:pPr algn="r"/>
              <a:t>15</a:t>
            </a:fld>
            <a:endParaRPr lang="en-US" dirty="0"/>
          </a:p>
        </p:txBody>
      </p:sp>
    </p:spTree>
    <p:extLst>
      <p:ext uri="{BB962C8B-B14F-4D97-AF65-F5344CB8AC3E}">
        <p14:creationId xmlns:p14="http://schemas.microsoft.com/office/powerpoint/2010/main" val="14316420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31BE2-565C-B34C-B58C-DAA6C1B1A149}"/>
              </a:ext>
            </a:extLst>
          </p:cNvPr>
          <p:cNvSpPr>
            <a:spLocks noGrp="1"/>
          </p:cNvSpPr>
          <p:nvPr>
            <p:ph type="title"/>
          </p:nvPr>
        </p:nvSpPr>
        <p:spPr/>
        <p:txBody>
          <a:bodyPr/>
          <a:lstStyle/>
          <a:p>
            <a:r>
              <a:rPr lang="en-US" dirty="0"/>
              <a:t>Lower Maturity Stages: </a:t>
            </a:r>
            <a:br>
              <a:rPr lang="en-US" dirty="0"/>
            </a:br>
            <a:r>
              <a:rPr lang="en-US" dirty="0"/>
              <a:t>Commonly Team of 1 (1/3)</a:t>
            </a:r>
          </a:p>
        </p:txBody>
      </p:sp>
      <p:sp>
        <p:nvSpPr>
          <p:cNvPr id="3" name="Content Placeholder 2">
            <a:extLst>
              <a:ext uri="{FF2B5EF4-FFF2-40B4-BE49-F238E27FC236}">
                <a16:creationId xmlns:a16="http://schemas.microsoft.com/office/drawing/2014/main" id="{B39EC587-9BC8-894D-A6A7-575373FB3C89}"/>
              </a:ext>
            </a:extLst>
          </p:cNvPr>
          <p:cNvSpPr>
            <a:spLocks noGrp="1"/>
          </p:cNvSpPr>
          <p:nvPr>
            <p:ph idx="1"/>
          </p:nvPr>
        </p:nvSpPr>
        <p:spPr/>
        <p:txBody>
          <a:bodyPr>
            <a:normAutofit/>
          </a:bodyPr>
          <a:lstStyle/>
          <a:p>
            <a:r>
              <a:rPr lang="en-US" b="1" dirty="0"/>
              <a:t>Stage 1</a:t>
            </a:r>
          </a:p>
          <a:p>
            <a:r>
              <a:rPr lang="en-US" b="1" dirty="0"/>
              <a:t>Absent:</a:t>
            </a:r>
            <a:r>
              <a:rPr lang="en-US" dirty="0"/>
              <a:t> The user’s experience is ignored/strategic content practices nonexistent. </a:t>
            </a:r>
            <a:r>
              <a:rPr lang="en-US" i="1" dirty="0"/>
              <a:t>Engineers build products based on what’s expedient/stakeholder requests. A non-specialist from External Affairs or a SME writes content.</a:t>
            </a:r>
          </a:p>
        </p:txBody>
      </p:sp>
      <p:sp>
        <p:nvSpPr>
          <p:cNvPr id="4" name="Slide Number Placeholder 4">
            <a:extLst>
              <a:ext uri="{FF2B5EF4-FFF2-40B4-BE49-F238E27FC236}">
                <a16:creationId xmlns:a16="http://schemas.microsoft.com/office/drawing/2014/main" id="{AA9511D6-65D8-71A1-CAAB-8FD175CCE01C}"/>
              </a:ext>
            </a:extLst>
          </p:cNvPr>
          <p:cNvSpPr txBox="1">
            <a:spLocks/>
          </p:cNvSpPr>
          <p:nvPr/>
        </p:nvSpPr>
        <p:spPr>
          <a:xfrm>
            <a:off x="6553200" y="4857750"/>
            <a:ext cx="2133600" cy="18415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027BF9A6-4153-CD4E-8F55-8E0136569F8B}" type="slidenum">
              <a:rPr lang="en-US" smtClean="0"/>
              <a:pPr algn="r"/>
              <a:t>16</a:t>
            </a:fld>
            <a:endParaRPr lang="en-US" dirty="0"/>
          </a:p>
        </p:txBody>
      </p:sp>
    </p:spTree>
    <p:extLst>
      <p:ext uri="{BB962C8B-B14F-4D97-AF65-F5344CB8AC3E}">
        <p14:creationId xmlns:p14="http://schemas.microsoft.com/office/powerpoint/2010/main" val="5189923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31BE2-565C-B34C-B58C-DAA6C1B1A149}"/>
              </a:ext>
            </a:extLst>
          </p:cNvPr>
          <p:cNvSpPr>
            <a:spLocks noGrp="1"/>
          </p:cNvSpPr>
          <p:nvPr>
            <p:ph type="title"/>
          </p:nvPr>
        </p:nvSpPr>
        <p:spPr/>
        <p:txBody>
          <a:bodyPr/>
          <a:lstStyle/>
          <a:p>
            <a:r>
              <a:rPr lang="en-US" dirty="0"/>
              <a:t>Lower Maturity Stages: </a:t>
            </a:r>
            <a:br>
              <a:rPr lang="en-US" dirty="0"/>
            </a:br>
            <a:r>
              <a:rPr lang="en-US" dirty="0"/>
              <a:t>Commonly Team of 1 (2/3) </a:t>
            </a:r>
          </a:p>
        </p:txBody>
      </p:sp>
      <p:sp>
        <p:nvSpPr>
          <p:cNvPr id="3" name="Content Placeholder 2">
            <a:extLst>
              <a:ext uri="{FF2B5EF4-FFF2-40B4-BE49-F238E27FC236}">
                <a16:creationId xmlns:a16="http://schemas.microsoft.com/office/drawing/2014/main" id="{B39EC587-9BC8-894D-A6A7-575373FB3C89}"/>
              </a:ext>
            </a:extLst>
          </p:cNvPr>
          <p:cNvSpPr>
            <a:spLocks noGrp="1"/>
          </p:cNvSpPr>
          <p:nvPr>
            <p:ph idx="1"/>
          </p:nvPr>
        </p:nvSpPr>
        <p:spPr/>
        <p:txBody>
          <a:bodyPr>
            <a:normAutofit/>
          </a:bodyPr>
          <a:lstStyle/>
          <a:p>
            <a:r>
              <a:rPr lang="en-US" b="1" dirty="0"/>
              <a:t>Stage 2</a:t>
            </a:r>
          </a:p>
          <a:p>
            <a:r>
              <a:rPr lang="en-US" b="1" dirty="0"/>
              <a:t>Limited:</a:t>
            </a:r>
            <a:r>
              <a:rPr lang="en-US" dirty="0"/>
              <a:t> UX work is rare, done haphazardly, and lacking importance. </a:t>
            </a:r>
            <a:r>
              <a:rPr lang="en-US" i="1" dirty="0"/>
              <a:t>Someone may make think about grade level, active voice, or other readability factors, but Plain Language/Content Strategy is not approached holistically.</a:t>
            </a:r>
          </a:p>
        </p:txBody>
      </p:sp>
      <p:sp>
        <p:nvSpPr>
          <p:cNvPr id="4" name="Slide Number Placeholder 4">
            <a:extLst>
              <a:ext uri="{FF2B5EF4-FFF2-40B4-BE49-F238E27FC236}">
                <a16:creationId xmlns:a16="http://schemas.microsoft.com/office/drawing/2014/main" id="{E6848F3A-F5EE-5F95-30D9-DF59B76C13A3}"/>
              </a:ext>
            </a:extLst>
          </p:cNvPr>
          <p:cNvSpPr txBox="1">
            <a:spLocks/>
          </p:cNvSpPr>
          <p:nvPr/>
        </p:nvSpPr>
        <p:spPr>
          <a:xfrm>
            <a:off x="6553200" y="4902200"/>
            <a:ext cx="2133600" cy="18415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027BF9A6-4153-CD4E-8F55-8E0136569F8B}" type="slidenum">
              <a:rPr lang="en-US" smtClean="0"/>
              <a:pPr algn="r"/>
              <a:t>17</a:t>
            </a:fld>
            <a:endParaRPr lang="en-US" dirty="0"/>
          </a:p>
        </p:txBody>
      </p:sp>
    </p:spTree>
    <p:extLst>
      <p:ext uri="{BB962C8B-B14F-4D97-AF65-F5344CB8AC3E}">
        <p14:creationId xmlns:p14="http://schemas.microsoft.com/office/powerpoint/2010/main" val="21274079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31BE2-565C-B34C-B58C-DAA6C1B1A149}"/>
              </a:ext>
            </a:extLst>
          </p:cNvPr>
          <p:cNvSpPr>
            <a:spLocks noGrp="1"/>
          </p:cNvSpPr>
          <p:nvPr>
            <p:ph type="title"/>
          </p:nvPr>
        </p:nvSpPr>
        <p:spPr/>
        <p:txBody>
          <a:bodyPr/>
          <a:lstStyle/>
          <a:p>
            <a:r>
              <a:rPr lang="en-US" dirty="0"/>
              <a:t>Lower Maturity Stages: </a:t>
            </a:r>
            <a:br>
              <a:rPr lang="en-US" dirty="0"/>
            </a:br>
            <a:r>
              <a:rPr lang="en-US" dirty="0"/>
              <a:t>Commonly Team of 1 (3/3) </a:t>
            </a:r>
          </a:p>
        </p:txBody>
      </p:sp>
      <p:sp>
        <p:nvSpPr>
          <p:cNvPr id="3" name="Content Placeholder 2">
            <a:extLst>
              <a:ext uri="{FF2B5EF4-FFF2-40B4-BE49-F238E27FC236}">
                <a16:creationId xmlns:a16="http://schemas.microsoft.com/office/drawing/2014/main" id="{B39EC587-9BC8-894D-A6A7-575373FB3C89}"/>
              </a:ext>
            </a:extLst>
          </p:cNvPr>
          <p:cNvSpPr>
            <a:spLocks noGrp="1"/>
          </p:cNvSpPr>
          <p:nvPr>
            <p:ph idx="1"/>
          </p:nvPr>
        </p:nvSpPr>
        <p:spPr/>
        <p:txBody>
          <a:bodyPr>
            <a:normAutofit/>
          </a:bodyPr>
          <a:lstStyle/>
          <a:p>
            <a:r>
              <a:rPr lang="en-US" b="1" dirty="0"/>
              <a:t>Stage 3</a:t>
            </a:r>
          </a:p>
          <a:p>
            <a:r>
              <a:rPr lang="en-US" b="1" dirty="0"/>
              <a:t>Emergent:</a:t>
            </a:r>
            <a:r>
              <a:rPr lang="en-US" dirty="0"/>
              <a:t> The content work is functional and promising but done inconsistently and inefficiently. </a:t>
            </a:r>
            <a:r>
              <a:rPr lang="en-US" i="1" dirty="0"/>
              <a:t>There may be a style guide, but content development is not based on user research/usability of pieces of content is not tested.</a:t>
            </a:r>
          </a:p>
        </p:txBody>
      </p:sp>
      <p:sp>
        <p:nvSpPr>
          <p:cNvPr id="4" name="Slide Number Placeholder 4">
            <a:extLst>
              <a:ext uri="{FF2B5EF4-FFF2-40B4-BE49-F238E27FC236}">
                <a16:creationId xmlns:a16="http://schemas.microsoft.com/office/drawing/2014/main" id="{899854A8-BBB2-CDDE-FB4F-81EE2CCC39E2}"/>
              </a:ext>
            </a:extLst>
          </p:cNvPr>
          <p:cNvSpPr txBox="1">
            <a:spLocks/>
          </p:cNvSpPr>
          <p:nvPr/>
        </p:nvSpPr>
        <p:spPr>
          <a:xfrm>
            <a:off x="6553200" y="4857750"/>
            <a:ext cx="2133600" cy="18415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027BF9A6-4153-CD4E-8F55-8E0136569F8B}" type="slidenum">
              <a:rPr lang="en-US" smtClean="0"/>
              <a:pPr algn="r"/>
              <a:t>18</a:t>
            </a:fld>
            <a:endParaRPr lang="en-US" dirty="0"/>
          </a:p>
        </p:txBody>
      </p:sp>
    </p:spTree>
    <p:extLst>
      <p:ext uri="{BB962C8B-B14F-4D97-AF65-F5344CB8AC3E}">
        <p14:creationId xmlns:p14="http://schemas.microsoft.com/office/powerpoint/2010/main" val="13260528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31BE2-565C-B34C-B58C-DAA6C1B1A149}"/>
              </a:ext>
            </a:extLst>
          </p:cNvPr>
          <p:cNvSpPr>
            <a:spLocks noGrp="1"/>
          </p:cNvSpPr>
          <p:nvPr>
            <p:ph type="title"/>
          </p:nvPr>
        </p:nvSpPr>
        <p:spPr/>
        <p:txBody>
          <a:bodyPr/>
          <a:lstStyle/>
          <a:p>
            <a:r>
              <a:rPr lang="en-US" dirty="0"/>
              <a:t>Higher Maturity Stages – </a:t>
            </a:r>
            <a:br>
              <a:rPr lang="en-US" dirty="0"/>
            </a:br>
            <a:r>
              <a:rPr lang="en-US" dirty="0"/>
              <a:t>Not usually 1 designer (1/3) </a:t>
            </a:r>
          </a:p>
        </p:txBody>
      </p:sp>
      <p:sp>
        <p:nvSpPr>
          <p:cNvPr id="3" name="Content Placeholder 2">
            <a:extLst>
              <a:ext uri="{FF2B5EF4-FFF2-40B4-BE49-F238E27FC236}">
                <a16:creationId xmlns:a16="http://schemas.microsoft.com/office/drawing/2014/main" id="{B39EC587-9BC8-894D-A6A7-575373FB3C89}"/>
              </a:ext>
            </a:extLst>
          </p:cNvPr>
          <p:cNvSpPr>
            <a:spLocks noGrp="1"/>
          </p:cNvSpPr>
          <p:nvPr>
            <p:ph idx="1"/>
          </p:nvPr>
        </p:nvSpPr>
        <p:spPr/>
        <p:txBody>
          <a:bodyPr>
            <a:normAutofit/>
          </a:bodyPr>
          <a:lstStyle/>
          <a:p>
            <a:r>
              <a:rPr lang="en-US" b="1" dirty="0"/>
              <a:t>Stage 4</a:t>
            </a:r>
          </a:p>
          <a:p>
            <a:r>
              <a:rPr lang="en-US" b="1" dirty="0"/>
              <a:t>Structured:</a:t>
            </a:r>
            <a:r>
              <a:rPr lang="en-US" dirty="0"/>
              <a:t> The organization has semi-systematic UX-related methodology that is widespread, but with varying degrees of effectiveness and efficiency. </a:t>
            </a:r>
            <a:r>
              <a:rPr lang="en-US" i="1" dirty="0"/>
              <a:t>There is a style guide and content is considered during earlier stages of product development, but may not be specifically included in usability testing.</a:t>
            </a:r>
          </a:p>
        </p:txBody>
      </p:sp>
      <p:sp>
        <p:nvSpPr>
          <p:cNvPr id="4" name="Slide Number Placeholder 4">
            <a:extLst>
              <a:ext uri="{FF2B5EF4-FFF2-40B4-BE49-F238E27FC236}">
                <a16:creationId xmlns:a16="http://schemas.microsoft.com/office/drawing/2014/main" id="{65EDF369-2E64-44E8-9A5B-FEC008660707}"/>
              </a:ext>
            </a:extLst>
          </p:cNvPr>
          <p:cNvSpPr txBox="1">
            <a:spLocks/>
          </p:cNvSpPr>
          <p:nvPr/>
        </p:nvSpPr>
        <p:spPr>
          <a:xfrm>
            <a:off x="6553200" y="4857750"/>
            <a:ext cx="2133600" cy="18415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027BF9A6-4153-CD4E-8F55-8E0136569F8B}" type="slidenum">
              <a:rPr lang="en-US" smtClean="0"/>
              <a:pPr algn="r"/>
              <a:t>19</a:t>
            </a:fld>
            <a:endParaRPr lang="en-US" dirty="0"/>
          </a:p>
        </p:txBody>
      </p:sp>
    </p:spTree>
    <p:extLst>
      <p:ext uri="{BB962C8B-B14F-4D97-AF65-F5344CB8AC3E}">
        <p14:creationId xmlns:p14="http://schemas.microsoft.com/office/powerpoint/2010/main" val="34205846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E4C1F-D9A8-ED42-8F15-7D5147583831}"/>
              </a:ext>
            </a:extLst>
          </p:cNvPr>
          <p:cNvSpPr>
            <a:spLocks noGrp="1"/>
          </p:cNvSpPr>
          <p:nvPr>
            <p:ph type="title"/>
          </p:nvPr>
        </p:nvSpPr>
        <p:spPr/>
        <p:txBody>
          <a:bodyPr/>
          <a:lstStyle/>
          <a:p>
            <a:r>
              <a:rPr lang="en-US" dirty="0"/>
              <a:t>About Me</a:t>
            </a:r>
          </a:p>
        </p:txBody>
      </p:sp>
      <p:pic>
        <p:nvPicPr>
          <p:cNvPr id="8" name="Picture 7" descr="Amanda is smiling in front of a flag in her official portrait, wearing an eggplant dress and gold sweater.&#10;">
            <a:extLst>
              <a:ext uri="{FF2B5EF4-FFF2-40B4-BE49-F238E27FC236}">
                <a16:creationId xmlns:a16="http://schemas.microsoft.com/office/drawing/2014/main" id="{A760E7C9-7E02-3145-A84A-76DB04E114C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7200" y="1344612"/>
            <a:ext cx="3124200" cy="3124200"/>
          </a:xfrm>
          <a:prstGeom prst="ellipse">
            <a:avLst/>
          </a:prstGeom>
        </p:spPr>
      </p:pic>
      <p:sp>
        <p:nvSpPr>
          <p:cNvPr id="3" name="Content Placeholder 2">
            <a:extLst>
              <a:ext uri="{FF2B5EF4-FFF2-40B4-BE49-F238E27FC236}">
                <a16:creationId xmlns:a16="http://schemas.microsoft.com/office/drawing/2014/main" id="{959C4B9D-9577-4547-8554-2D5190B172C4}"/>
              </a:ext>
            </a:extLst>
          </p:cNvPr>
          <p:cNvSpPr>
            <a:spLocks noGrp="1"/>
          </p:cNvSpPr>
          <p:nvPr>
            <p:ph idx="1"/>
          </p:nvPr>
        </p:nvSpPr>
        <p:spPr>
          <a:xfrm>
            <a:off x="3886200" y="1657350"/>
            <a:ext cx="4800600" cy="2936875"/>
          </a:xfrm>
        </p:spPr>
        <p:txBody>
          <a:bodyPr/>
          <a:lstStyle/>
          <a:p>
            <a:pPr marL="342900" indent="-342900">
              <a:buFont typeface="Arial" panose="020B0604020202020204" pitchFamily="34" charset="0"/>
              <a:buChar char="•"/>
            </a:pPr>
            <a:r>
              <a:rPr lang="en-US" dirty="0"/>
              <a:t>7+ years in HCD + Co-design</a:t>
            </a:r>
          </a:p>
          <a:p>
            <a:pPr marL="342900" indent="-342900">
              <a:buFont typeface="Arial" panose="020B0604020202020204" pitchFamily="34" charset="0"/>
              <a:buChar char="•"/>
            </a:pPr>
            <a:r>
              <a:rPr lang="en-US" dirty="0"/>
              <a:t>Focus on maturing UX practice and bring awareness of service design</a:t>
            </a:r>
          </a:p>
          <a:p>
            <a:pPr marL="342900" indent="-342900">
              <a:buFont typeface="Arial" panose="020B0604020202020204" pitchFamily="34" charset="0"/>
              <a:buChar char="•"/>
            </a:pPr>
            <a:r>
              <a:rPr lang="en-US" dirty="0"/>
              <a:t>More time as solo designer than team member</a:t>
            </a:r>
          </a:p>
        </p:txBody>
      </p:sp>
      <p:sp>
        <p:nvSpPr>
          <p:cNvPr id="6" name="Slide Number Placeholder 4">
            <a:extLst>
              <a:ext uri="{FF2B5EF4-FFF2-40B4-BE49-F238E27FC236}">
                <a16:creationId xmlns:a16="http://schemas.microsoft.com/office/drawing/2014/main" id="{C934BBDD-F00E-16AD-D7C3-F826A6FD2963}"/>
              </a:ext>
            </a:extLst>
          </p:cNvPr>
          <p:cNvSpPr txBox="1">
            <a:spLocks/>
          </p:cNvSpPr>
          <p:nvPr/>
        </p:nvSpPr>
        <p:spPr>
          <a:xfrm>
            <a:off x="6553200" y="4857750"/>
            <a:ext cx="2133600" cy="18415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027BF9A6-4153-CD4E-8F55-8E0136569F8B}" type="slidenum">
              <a:rPr lang="en-US" smtClean="0"/>
              <a:pPr algn="r"/>
              <a:t>2</a:t>
            </a:fld>
            <a:endParaRPr lang="en-US" dirty="0"/>
          </a:p>
        </p:txBody>
      </p:sp>
    </p:spTree>
    <p:extLst>
      <p:ext uri="{BB962C8B-B14F-4D97-AF65-F5344CB8AC3E}">
        <p14:creationId xmlns:p14="http://schemas.microsoft.com/office/powerpoint/2010/main" val="6609138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31BE2-565C-B34C-B58C-DAA6C1B1A149}"/>
              </a:ext>
            </a:extLst>
          </p:cNvPr>
          <p:cNvSpPr>
            <a:spLocks noGrp="1"/>
          </p:cNvSpPr>
          <p:nvPr>
            <p:ph type="title"/>
          </p:nvPr>
        </p:nvSpPr>
        <p:spPr/>
        <p:txBody>
          <a:bodyPr/>
          <a:lstStyle/>
          <a:p>
            <a:r>
              <a:rPr lang="en-US" dirty="0"/>
              <a:t>Higher Maturity Stages – </a:t>
            </a:r>
            <a:br>
              <a:rPr lang="en-US" dirty="0"/>
            </a:br>
            <a:r>
              <a:rPr lang="en-US" dirty="0"/>
              <a:t>Not usually 1 designer (2/3)</a:t>
            </a:r>
          </a:p>
        </p:txBody>
      </p:sp>
      <p:sp>
        <p:nvSpPr>
          <p:cNvPr id="3" name="Content Placeholder 2">
            <a:extLst>
              <a:ext uri="{FF2B5EF4-FFF2-40B4-BE49-F238E27FC236}">
                <a16:creationId xmlns:a16="http://schemas.microsoft.com/office/drawing/2014/main" id="{B39EC587-9BC8-894D-A6A7-575373FB3C89}"/>
              </a:ext>
            </a:extLst>
          </p:cNvPr>
          <p:cNvSpPr>
            <a:spLocks noGrp="1"/>
          </p:cNvSpPr>
          <p:nvPr>
            <p:ph idx="1"/>
          </p:nvPr>
        </p:nvSpPr>
        <p:spPr/>
        <p:txBody>
          <a:bodyPr>
            <a:normAutofit/>
          </a:bodyPr>
          <a:lstStyle/>
          <a:p>
            <a:r>
              <a:rPr lang="en-US" b="1" dirty="0"/>
              <a:t>Stage 5</a:t>
            </a:r>
          </a:p>
          <a:p>
            <a:r>
              <a:rPr lang="en-US" b="1" dirty="0"/>
              <a:t>Integrated:</a:t>
            </a:r>
            <a:r>
              <a:rPr lang="en-US" dirty="0"/>
              <a:t> UX work is comprehensive, effective, and pervasive. </a:t>
            </a:r>
            <a:r>
              <a:rPr lang="en-US" i="1" dirty="0"/>
              <a:t>Content is evaluated by users as part of an overall design; content development is driven in part by user feedback.</a:t>
            </a:r>
          </a:p>
        </p:txBody>
      </p:sp>
      <p:sp>
        <p:nvSpPr>
          <p:cNvPr id="4" name="Slide Number Placeholder 4">
            <a:extLst>
              <a:ext uri="{FF2B5EF4-FFF2-40B4-BE49-F238E27FC236}">
                <a16:creationId xmlns:a16="http://schemas.microsoft.com/office/drawing/2014/main" id="{6A85A326-405D-B57F-74EC-8C276FF4CD9B}"/>
              </a:ext>
            </a:extLst>
          </p:cNvPr>
          <p:cNvSpPr txBox="1">
            <a:spLocks/>
          </p:cNvSpPr>
          <p:nvPr/>
        </p:nvSpPr>
        <p:spPr>
          <a:xfrm>
            <a:off x="6553200" y="4857750"/>
            <a:ext cx="2133600" cy="18415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027BF9A6-4153-CD4E-8F55-8E0136569F8B}" type="slidenum">
              <a:rPr lang="en-US" smtClean="0"/>
              <a:pPr algn="r"/>
              <a:t>20</a:t>
            </a:fld>
            <a:endParaRPr lang="en-US" dirty="0"/>
          </a:p>
        </p:txBody>
      </p:sp>
    </p:spTree>
    <p:extLst>
      <p:ext uri="{BB962C8B-B14F-4D97-AF65-F5344CB8AC3E}">
        <p14:creationId xmlns:p14="http://schemas.microsoft.com/office/powerpoint/2010/main" val="40125597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31BE2-565C-B34C-B58C-DAA6C1B1A149}"/>
              </a:ext>
            </a:extLst>
          </p:cNvPr>
          <p:cNvSpPr>
            <a:spLocks noGrp="1"/>
          </p:cNvSpPr>
          <p:nvPr>
            <p:ph type="title"/>
          </p:nvPr>
        </p:nvSpPr>
        <p:spPr/>
        <p:txBody>
          <a:bodyPr/>
          <a:lstStyle/>
          <a:p>
            <a:r>
              <a:rPr lang="en-US" dirty="0"/>
              <a:t>Higher Maturity Stages – </a:t>
            </a:r>
            <a:br>
              <a:rPr lang="en-US" dirty="0"/>
            </a:br>
            <a:r>
              <a:rPr lang="en-US" dirty="0"/>
              <a:t>Not usually 1 designer (3/3)</a:t>
            </a:r>
          </a:p>
        </p:txBody>
      </p:sp>
      <p:sp>
        <p:nvSpPr>
          <p:cNvPr id="3" name="Content Placeholder 2">
            <a:extLst>
              <a:ext uri="{FF2B5EF4-FFF2-40B4-BE49-F238E27FC236}">
                <a16:creationId xmlns:a16="http://schemas.microsoft.com/office/drawing/2014/main" id="{B39EC587-9BC8-894D-A6A7-575373FB3C89}"/>
              </a:ext>
            </a:extLst>
          </p:cNvPr>
          <p:cNvSpPr>
            <a:spLocks noGrp="1"/>
          </p:cNvSpPr>
          <p:nvPr>
            <p:ph idx="1"/>
          </p:nvPr>
        </p:nvSpPr>
        <p:spPr/>
        <p:txBody>
          <a:bodyPr>
            <a:normAutofit/>
          </a:bodyPr>
          <a:lstStyle/>
          <a:p>
            <a:r>
              <a:rPr lang="en-US" b="1" dirty="0"/>
              <a:t>Stage 6</a:t>
            </a:r>
          </a:p>
          <a:p>
            <a:r>
              <a:rPr lang="en-US" b="1" dirty="0"/>
              <a:t>User-driven:</a:t>
            </a:r>
            <a:r>
              <a:rPr lang="en-US" dirty="0"/>
              <a:t> Dedication to UX at all levels leads to deep insights and exceptional user-centered design outcomes. </a:t>
            </a:r>
            <a:r>
              <a:rPr lang="en-US" i="1" dirty="0"/>
              <a:t>The organization values consistent content across touchpoints, and uses customer/user feedback to drive content development.</a:t>
            </a:r>
          </a:p>
        </p:txBody>
      </p:sp>
      <p:sp>
        <p:nvSpPr>
          <p:cNvPr id="4" name="Slide Number Placeholder 4">
            <a:extLst>
              <a:ext uri="{FF2B5EF4-FFF2-40B4-BE49-F238E27FC236}">
                <a16:creationId xmlns:a16="http://schemas.microsoft.com/office/drawing/2014/main" id="{E288B0C2-67B1-3645-BF39-3C6C5808393E}"/>
              </a:ext>
            </a:extLst>
          </p:cNvPr>
          <p:cNvSpPr txBox="1">
            <a:spLocks/>
          </p:cNvSpPr>
          <p:nvPr/>
        </p:nvSpPr>
        <p:spPr>
          <a:xfrm>
            <a:off x="6553200" y="4857750"/>
            <a:ext cx="2133600" cy="18415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027BF9A6-4153-CD4E-8F55-8E0136569F8B}" type="slidenum">
              <a:rPr lang="en-US" smtClean="0"/>
              <a:pPr algn="r"/>
              <a:t>21</a:t>
            </a:fld>
            <a:endParaRPr lang="en-US" dirty="0"/>
          </a:p>
        </p:txBody>
      </p:sp>
    </p:spTree>
    <p:extLst>
      <p:ext uri="{BB962C8B-B14F-4D97-AF65-F5344CB8AC3E}">
        <p14:creationId xmlns:p14="http://schemas.microsoft.com/office/powerpoint/2010/main" val="41231529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F9E46-D20A-8035-5B80-572EF6E73158}"/>
              </a:ext>
            </a:extLst>
          </p:cNvPr>
          <p:cNvSpPr>
            <a:spLocks noGrp="1"/>
          </p:cNvSpPr>
          <p:nvPr>
            <p:ph type="title"/>
          </p:nvPr>
        </p:nvSpPr>
        <p:spPr>
          <a:xfrm>
            <a:off x="623888" y="1282304"/>
            <a:ext cx="6386512" cy="2508646"/>
          </a:xfrm>
        </p:spPr>
        <p:txBody>
          <a:bodyPr>
            <a:normAutofit/>
          </a:bodyPr>
          <a:lstStyle/>
          <a:p>
            <a:pPr algn="just"/>
            <a:r>
              <a:rPr lang="en-US" sz="4000" dirty="0"/>
              <a:t>Teams pass through each </a:t>
            </a:r>
            <a:br>
              <a:rPr lang="en-US" sz="4000" dirty="0"/>
            </a:br>
            <a:r>
              <a:rPr lang="en-US" sz="4000" dirty="0"/>
              <a:t>stage before getting to the next.</a:t>
            </a:r>
          </a:p>
        </p:txBody>
      </p:sp>
      <p:sp>
        <p:nvSpPr>
          <p:cNvPr id="3" name="Slide Number Placeholder 2">
            <a:extLst>
              <a:ext uri="{FF2B5EF4-FFF2-40B4-BE49-F238E27FC236}">
                <a16:creationId xmlns:a16="http://schemas.microsoft.com/office/drawing/2014/main" id="{252D81BC-B2BF-FB3D-0D73-AD4C0F95BEC9}"/>
              </a:ext>
            </a:extLst>
          </p:cNvPr>
          <p:cNvSpPr>
            <a:spLocks noGrp="1"/>
          </p:cNvSpPr>
          <p:nvPr>
            <p:ph type="sldNum" sz="quarter" idx="12"/>
          </p:nvPr>
        </p:nvSpPr>
        <p:spPr/>
        <p:txBody>
          <a:bodyPr/>
          <a:lstStyle/>
          <a:p>
            <a:fld id="{027BF9A6-4153-CD4E-8F55-8E0136569F8B}" type="slidenum">
              <a:rPr lang="en-US" smtClean="0"/>
              <a:t>22</a:t>
            </a:fld>
            <a:endParaRPr lang="en-US"/>
          </a:p>
        </p:txBody>
      </p:sp>
    </p:spTree>
    <p:extLst>
      <p:ext uri="{BB962C8B-B14F-4D97-AF65-F5344CB8AC3E}">
        <p14:creationId xmlns:p14="http://schemas.microsoft.com/office/powerpoint/2010/main" val="7743536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AECC7-3934-D74A-AD20-6F7AD5389B42}"/>
              </a:ext>
            </a:extLst>
          </p:cNvPr>
          <p:cNvSpPr>
            <a:spLocks noGrp="1"/>
          </p:cNvSpPr>
          <p:nvPr>
            <p:ph type="title"/>
          </p:nvPr>
        </p:nvSpPr>
        <p:spPr/>
        <p:txBody>
          <a:bodyPr/>
          <a:lstStyle/>
          <a:p>
            <a:r>
              <a:rPr lang="en-US" dirty="0"/>
              <a:t>Stage 1: Absent – “Content is </a:t>
            </a:r>
            <a:br>
              <a:rPr lang="en-US" dirty="0"/>
            </a:br>
            <a:r>
              <a:rPr lang="en-US" dirty="0"/>
              <a:t>elsewhere”</a:t>
            </a:r>
          </a:p>
        </p:txBody>
      </p:sp>
      <p:sp>
        <p:nvSpPr>
          <p:cNvPr id="3" name="Content Placeholder 2">
            <a:extLst>
              <a:ext uri="{FF2B5EF4-FFF2-40B4-BE49-F238E27FC236}">
                <a16:creationId xmlns:a16="http://schemas.microsoft.com/office/drawing/2014/main" id="{4A183B59-B44F-C546-80B4-7DDC154F2CD6}"/>
              </a:ext>
            </a:extLst>
          </p:cNvPr>
          <p:cNvSpPr>
            <a:spLocks noGrp="1"/>
          </p:cNvSpPr>
          <p:nvPr>
            <p:ph idx="1"/>
          </p:nvPr>
        </p:nvSpPr>
        <p:spPr>
          <a:xfrm>
            <a:off x="457200" y="1200150"/>
            <a:ext cx="8382000" cy="3394075"/>
          </a:xfrm>
        </p:spPr>
        <p:txBody>
          <a:bodyPr>
            <a:noAutofit/>
          </a:bodyPr>
          <a:lstStyle/>
          <a:p>
            <a:pPr marL="342900" indent="-342900">
              <a:spcBef>
                <a:spcPts val="0"/>
              </a:spcBef>
              <a:buFont typeface="Arial" panose="020B0604020202020204" pitchFamily="34" charset="0"/>
              <a:buChar char="•"/>
            </a:pPr>
            <a:r>
              <a:rPr lang="en-US" dirty="0"/>
              <a:t>Teams build functionality (features over strategy)</a:t>
            </a:r>
          </a:p>
          <a:p>
            <a:pPr marL="342900" indent="-342900">
              <a:spcBef>
                <a:spcPts val="0"/>
              </a:spcBef>
              <a:buFont typeface="Arial" panose="020B0604020202020204" pitchFamily="34" charset="0"/>
              <a:buChar char="•"/>
            </a:pPr>
            <a:r>
              <a:rPr lang="en-US" dirty="0"/>
              <a:t>Roadmap focuses on delivery, not problems</a:t>
            </a:r>
          </a:p>
          <a:p>
            <a:pPr marL="342900" indent="-342900">
              <a:spcBef>
                <a:spcPts val="0"/>
              </a:spcBef>
              <a:buFont typeface="Arial" panose="020B0604020202020204" pitchFamily="34" charset="0"/>
              <a:buChar char="•"/>
            </a:pPr>
            <a:r>
              <a:rPr lang="en-US" dirty="0"/>
              <a:t>No discovery or validation of business problems</a:t>
            </a:r>
          </a:p>
          <a:p>
            <a:pPr marL="342900" indent="-342900">
              <a:spcBef>
                <a:spcPts val="0"/>
              </a:spcBef>
              <a:buFont typeface="Arial" panose="020B0604020202020204" pitchFamily="34" charset="0"/>
              <a:buChar char="•"/>
            </a:pPr>
            <a:r>
              <a:rPr lang="en-US" dirty="0"/>
              <a:t>External Affairs manages an editorial calendar and Plain Language compliance is a stick</a:t>
            </a:r>
          </a:p>
        </p:txBody>
      </p:sp>
      <p:sp>
        <p:nvSpPr>
          <p:cNvPr id="4" name="Slide Number Placeholder 4">
            <a:extLst>
              <a:ext uri="{FF2B5EF4-FFF2-40B4-BE49-F238E27FC236}">
                <a16:creationId xmlns:a16="http://schemas.microsoft.com/office/drawing/2014/main" id="{9F0ED238-EEFE-C398-E54B-2A72ACC88B0B}"/>
              </a:ext>
            </a:extLst>
          </p:cNvPr>
          <p:cNvSpPr txBox="1">
            <a:spLocks/>
          </p:cNvSpPr>
          <p:nvPr/>
        </p:nvSpPr>
        <p:spPr>
          <a:xfrm>
            <a:off x="6553200" y="4857750"/>
            <a:ext cx="2133600" cy="18415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027BF9A6-4153-CD4E-8F55-8E0136569F8B}" type="slidenum">
              <a:rPr lang="en-US" smtClean="0"/>
              <a:pPr algn="r"/>
              <a:t>23</a:t>
            </a:fld>
            <a:endParaRPr lang="en-US" dirty="0"/>
          </a:p>
        </p:txBody>
      </p:sp>
    </p:spTree>
    <p:extLst>
      <p:ext uri="{BB962C8B-B14F-4D97-AF65-F5344CB8AC3E}">
        <p14:creationId xmlns:p14="http://schemas.microsoft.com/office/powerpoint/2010/main" val="2733589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AECC7-3934-D74A-AD20-6F7AD5389B42}"/>
              </a:ext>
            </a:extLst>
          </p:cNvPr>
          <p:cNvSpPr>
            <a:spLocks noGrp="1"/>
          </p:cNvSpPr>
          <p:nvPr>
            <p:ph type="title"/>
          </p:nvPr>
        </p:nvSpPr>
        <p:spPr/>
        <p:txBody>
          <a:bodyPr/>
          <a:lstStyle/>
          <a:p>
            <a:r>
              <a:rPr lang="en-US" dirty="0"/>
              <a:t>Stage 2: Limited – “Lone Wolves”</a:t>
            </a:r>
          </a:p>
        </p:txBody>
      </p:sp>
      <p:sp>
        <p:nvSpPr>
          <p:cNvPr id="3" name="Content Placeholder 2">
            <a:extLst>
              <a:ext uri="{FF2B5EF4-FFF2-40B4-BE49-F238E27FC236}">
                <a16:creationId xmlns:a16="http://schemas.microsoft.com/office/drawing/2014/main" id="{4A183B59-B44F-C546-80B4-7DDC154F2CD6}"/>
              </a:ext>
            </a:extLst>
          </p:cNvPr>
          <p:cNvSpPr>
            <a:spLocks noGrp="1"/>
          </p:cNvSpPr>
          <p:nvPr>
            <p:ph idx="1"/>
          </p:nvPr>
        </p:nvSpPr>
        <p:spPr/>
        <p:txBody>
          <a:bodyPr/>
          <a:lstStyle/>
          <a:p>
            <a:pPr marL="342900" indent="-342900">
              <a:buFont typeface="Arial" panose="020B0604020202020204" pitchFamily="34" charset="0"/>
              <a:buChar char="•"/>
            </a:pPr>
            <a:r>
              <a:rPr lang="en-US" dirty="0"/>
              <a:t>UI is seen as a part of a larger project, “user experience”, and the terms are not treated synonymously</a:t>
            </a:r>
          </a:p>
          <a:p>
            <a:pPr marL="342900" indent="-342900">
              <a:buFont typeface="Arial" panose="020B0604020202020204" pitchFamily="34" charset="0"/>
              <a:buChar char="•"/>
            </a:pPr>
            <a:r>
              <a:rPr lang="en-US" dirty="0"/>
              <a:t>Successful delivery includes measures of quality: visual consistency, clear language, accessibility </a:t>
            </a:r>
          </a:p>
          <a:p>
            <a:pPr marL="342900" indent="-342900">
              <a:buFont typeface="Arial" panose="020B0604020202020204" pitchFamily="34" charset="0"/>
              <a:buChar char="•"/>
            </a:pPr>
            <a:r>
              <a:rPr lang="en-US" dirty="0"/>
              <a:t>Content is valued, but accounted for in later stages of projects</a:t>
            </a:r>
          </a:p>
          <a:p>
            <a:pPr marL="342900" indent="-342900">
              <a:buFont typeface="Arial" panose="020B0604020202020204" pitchFamily="34" charset="0"/>
              <a:buChar char="•"/>
            </a:pPr>
            <a:r>
              <a:rPr lang="en-US" dirty="0"/>
              <a:t>Roadmap is still delivery focused</a:t>
            </a:r>
          </a:p>
        </p:txBody>
      </p:sp>
      <p:sp>
        <p:nvSpPr>
          <p:cNvPr id="4" name="Slide Number Placeholder 4">
            <a:extLst>
              <a:ext uri="{FF2B5EF4-FFF2-40B4-BE49-F238E27FC236}">
                <a16:creationId xmlns:a16="http://schemas.microsoft.com/office/drawing/2014/main" id="{26E8070A-C418-D02F-E973-14CF20C6D882}"/>
              </a:ext>
            </a:extLst>
          </p:cNvPr>
          <p:cNvSpPr txBox="1">
            <a:spLocks/>
          </p:cNvSpPr>
          <p:nvPr/>
        </p:nvSpPr>
        <p:spPr>
          <a:xfrm>
            <a:off x="6553200" y="4857750"/>
            <a:ext cx="2133600" cy="18415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027BF9A6-4153-CD4E-8F55-8E0136569F8B}" type="slidenum">
              <a:rPr lang="en-US" smtClean="0"/>
              <a:pPr algn="r"/>
              <a:t>24</a:t>
            </a:fld>
            <a:endParaRPr lang="en-US" dirty="0"/>
          </a:p>
        </p:txBody>
      </p:sp>
    </p:spTree>
    <p:extLst>
      <p:ext uri="{BB962C8B-B14F-4D97-AF65-F5344CB8AC3E}">
        <p14:creationId xmlns:p14="http://schemas.microsoft.com/office/powerpoint/2010/main" val="11555811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AECC7-3934-D74A-AD20-6F7AD5389B42}"/>
              </a:ext>
            </a:extLst>
          </p:cNvPr>
          <p:cNvSpPr>
            <a:spLocks noGrp="1"/>
          </p:cNvSpPr>
          <p:nvPr>
            <p:ph type="title"/>
          </p:nvPr>
        </p:nvSpPr>
        <p:spPr/>
        <p:txBody>
          <a:bodyPr>
            <a:normAutofit/>
          </a:bodyPr>
          <a:lstStyle/>
          <a:p>
            <a:r>
              <a:rPr lang="en-US" dirty="0"/>
              <a:t>Stage 3: Emergent – Team or Agency Staffing</a:t>
            </a:r>
          </a:p>
        </p:txBody>
      </p:sp>
      <p:sp>
        <p:nvSpPr>
          <p:cNvPr id="3" name="Content Placeholder 2">
            <a:extLst>
              <a:ext uri="{FF2B5EF4-FFF2-40B4-BE49-F238E27FC236}">
                <a16:creationId xmlns:a16="http://schemas.microsoft.com/office/drawing/2014/main" id="{4A183B59-B44F-C546-80B4-7DDC154F2CD6}"/>
              </a:ext>
            </a:extLst>
          </p:cNvPr>
          <p:cNvSpPr>
            <a:spLocks noGrp="1"/>
          </p:cNvSpPr>
          <p:nvPr>
            <p:ph idx="1"/>
          </p:nvPr>
        </p:nvSpPr>
        <p:spPr/>
        <p:txBody>
          <a:bodyPr/>
          <a:lstStyle/>
          <a:p>
            <a:pPr marL="342900" indent="-342900">
              <a:buFont typeface="Arial" panose="020B0604020202020204" pitchFamily="34" charset="0"/>
              <a:buChar char="•"/>
            </a:pPr>
            <a:r>
              <a:rPr lang="en-US" dirty="0"/>
              <a:t>Multiple UX disciplines recognized and planned for</a:t>
            </a:r>
          </a:p>
          <a:p>
            <a:pPr marL="342900" indent="-342900">
              <a:buFont typeface="Arial" panose="020B0604020202020204" pitchFamily="34" charset="0"/>
              <a:buChar char="•"/>
            </a:pPr>
            <a:r>
              <a:rPr lang="en-US" dirty="0"/>
              <a:t>Roadmap accounts for customer needs before product is shipped</a:t>
            </a:r>
          </a:p>
          <a:p>
            <a:pPr marL="342900" indent="-342900">
              <a:buFont typeface="Arial" panose="020B0604020202020204" pitchFamily="34" charset="0"/>
              <a:buChar char="•"/>
            </a:pPr>
            <a:r>
              <a:rPr lang="en-US" dirty="0"/>
              <a:t>Content strategists are probably isolated, from each other and plain language functions</a:t>
            </a:r>
          </a:p>
        </p:txBody>
      </p:sp>
      <p:sp>
        <p:nvSpPr>
          <p:cNvPr id="4" name="Slide Number Placeholder 4">
            <a:extLst>
              <a:ext uri="{FF2B5EF4-FFF2-40B4-BE49-F238E27FC236}">
                <a16:creationId xmlns:a16="http://schemas.microsoft.com/office/drawing/2014/main" id="{D97D875C-7D16-E84A-9F1B-6E55E2839686}"/>
              </a:ext>
            </a:extLst>
          </p:cNvPr>
          <p:cNvSpPr txBox="1">
            <a:spLocks/>
          </p:cNvSpPr>
          <p:nvPr/>
        </p:nvSpPr>
        <p:spPr>
          <a:xfrm>
            <a:off x="6553200" y="4857750"/>
            <a:ext cx="2133600" cy="18415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027BF9A6-4153-CD4E-8F55-8E0136569F8B}" type="slidenum">
              <a:rPr lang="en-US" smtClean="0"/>
              <a:pPr algn="r"/>
              <a:t>25</a:t>
            </a:fld>
            <a:endParaRPr lang="en-US" dirty="0"/>
          </a:p>
        </p:txBody>
      </p:sp>
    </p:spTree>
    <p:extLst>
      <p:ext uri="{BB962C8B-B14F-4D97-AF65-F5344CB8AC3E}">
        <p14:creationId xmlns:p14="http://schemas.microsoft.com/office/powerpoint/2010/main" val="42940017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A8FF6-8EE7-4E21-4BB6-A3CD599DB6FF}"/>
              </a:ext>
            </a:extLst>
          </p:cNvPr>
          <p:cNvSpPr>
            <a:spLocks noGrp="1"/>
          </p:cNvSpPr>
          <p:nvPr>
            <p:ph type="title"/>
          </p:nvPr>
        </p:nvSpPr>
        <p:spPr/>
        <p:txBody>
          <a:bodyPr/>
          <a:lstStyle/>
          <a:p>
            <a:r>
              <a:rPr lang="en-US" dirty="0"/>
              <a:t>Reflection: </a:t>
            </a:r>
            <a:br>
              <a:rPr lang="en-US" dirty="0"/>
            </a:br>
            <a:r>
              <a:rPr lang="en-US" dirty="0"/>
              <a:t>Why are you a team of one?</a:t>
            </a:r>
          </a:p>
        </p:txBody>
      </p:sp>
      <p:sp>
        <p:nvSpPr>
          <p:cNvPr id="4" name="Slide Number Placeholder 3">
            <a:extLst>
              <a:ext uri="{FF2B5EF4-FFF2-40B4-BE49-F238E27FC236}">
                <a16:creationId xmlns:a16="http://schemas.microsoft.com/office/drawing/2014/main" id="{416F0C86-9195-F9DC-CF79-2C67E1160C4C}"/>
              </a:ext>
            </a:extLst>
          </p:cNvPr>
          <p:cNvSpPr>
            <a:spLocks noGrp="1"/>
          </p:cNvSpPr>
          <p:nvPr>
            <p:ph type="sldNum" sz="quarter" idx="12"/>
          </p:nvPr>
        </p:nvSpPr>
        <p:spPr/>
        <p:txBody>
          <a:bodyPr/>
          <a:lstStyle/>
          <a:p>
            <a:fld id="{027BF9A6-4153-CD4E-8F55-8E0136569F8B}" type="slidenum">
              <a:rPr lang="en-US" smtClean="0"/>
              <a:t>26</a:t>
            </a:fld>
            <a:endParaRPr lang="en-US"/>
          </a:p>
        </p:txBody>
      </p:sp>
    </p:spTree>
    <p:extLst>
      <p:ext uri="{BB962C8B-B14F-4D97-AF65-F5344CB8AC3E}">
        <p14:creationId xmlns:p14="http://schemas.microsoft.com/office/powerpoint/2010/main" val="27911158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AECC7-3934-D74A-AD20-6F7AD5389B42}"/>
              </a:ext>
            </a:extLst>
          </p:cNvPr>
          <p:cNvSpPr>
            <a:spLocks noGrp="1"/>
          </p:cNvSpPr>
          <p:nvPr>
            <p:ph type="title"/>
          </p:nvPr>
        </p:nvSpPr>
        <p:spPr/>
        <p:txBody>
          <a:bodyPr/>
          <a:lstStyle/>
          <a:p>
            <a:r>
              <a:rPr lang="en-US" dirty="0"/>
              <a:t>Stage 4: Structured</a:t>
            </a:r>
          </a:p>
        </p:txBody>
      </p:sp>
      <p:sp>
        <p:nvSpPr>
          <p:cNvPr id="3" name="Content Placeholder 2">
            <a:extLst>
              <a:ext uri="{FF2B5EF4-FFF2-40B4-BE49-F238E27FC236}">
                <a16:creationId xmlns:a16="http://schemas.microsoft.com/office/drawing/2014/main" id="{4A183B59-B44F-C546-80B4-7DDC154F2CD6}"/>
              </a:ext>
            </a:extLst>
          </p:cNvPr>
          <p:cNvSpPr>
            <a:spLocks noGrp="1"/>
          </p:cNvSpPr>
          <p:nvPr>
            <p:ph idx="1"/>
          </p:nvPr>
        </p:nvSpPr>
        <p:spPr/>
        <p:txBody>
          <a:bodyPr>
            <a:normAutofit/>
          </a:bodyPr>
          <a:lstStyle/>
          <a:p>
            <a:pPr marL="342900" indent="-342900">
              <a:buFont typeface="Arial" panose="020B0604020202020204" pitchFamily="34" charset="0"/>
              <a:buChar char="•"/>
            </a:pPr>
            <a:r>
              <a:rPr lang="en-US" dirty="0"/>
              <a:t>Strategy recognized as a precursor to quality (”how should we measure?”)</a:t>
            </a:r>
          </a:p>
          <a:p>
            <a:pPr marL="342900" indent="-342900">
              <a:buFont typeface="Arial" panose="020B0604020202020204" pitchFamily="34" charset="0"/>
              <a:buChar char="•"/>
            </a:pPr>
            <a:r>
              <a:rPr lang="en-US" dirty="0"/>
              <a:t>Roadmap accounts for customer feedback during discover and triages usability test findings</a:t>
            </a:r>
          </a:p>
          <a:p>
            <a:pPr marL="342900" indent="-342900">
              <a:buFont typeface="Arial" panose="020B0604020202020204" pitchFamily="34" charset="0"/>
              <a:buChar char="•"/>
            </a:pPr>
            <a:r>
              <a:rPr lang="en-US" dirty="0"/>
              <a:t>Teams understand that a Style Guide is not a replacement for a content expert</a:t>
            </a:r>
          </a:p>
          <a:p>
            <a:pPr marL="342900" indent="-342900">
              <a:buFont typeface="Arial" panose="020B0604020202020204" pitchFamily="34" charset="0"/>
              <a:buChar char="•"/>
            </a:pPr>
            <a:r>
              <a:rPr lang="en-US" dirty="0"/>
              <a:t>Plain language is accounted for from the beginning</a:t>
            </a:r>
          </a:p>
        </p:txBody>
      </p:sp>
      <p:sp>
        <p:nvSpPr>
          <p:cNvPr id="4" name="Slide Number Placeholder 4">
            <a:extLst>
              <a:ext uri="{FF2B5EF4-FFF2-40B4-BE49-F238E27FC236}">
                <a16:creationId xmlns:a16="http://schemas.microsoft.com/office/drawing/2014/main" id="{EC1101B5-788D-3C38-120A-3057D1063714}"/>
              </a:ext>
            </a:extLst>
          </p:cNvPr>
          <p:cNvSpPr txBox="1">
            <a:spLocks/>
          </p:cNvSpPr>
          <p:nvPr/>
        </p:nvSpPr>
        <p:spPr>
          <a:xfrm>
            <a:off x="6553200" y="4857750"/>
            <a:ext cx="2133600" cy="18415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027BF9A6-4153-CD4E-8F55-8E0136569F8B}" type="slidenum">
              <a:rPr lang="en-US" smtClean="0"/>
              <a:pPr algn="r"/>
              <a:t>27</a:t>
            </a:fld>
            <a:endParaRPr lang="en-US" dirty="0"/>
          </a:p>
        </p:txBody>
      </p:sp>
    </p:spTree>
    <p:extLst>
      <p:ext uri="{BB962C8B-B14F-4D97-AF65-F5344CB8AC3E}">
        <p14:creationId xmlns:p14="http://schemas.microsoft.com/office/powerpoint/2010/main" val="25582955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AECC7-3934-D74A-AD20-6F7AD5389B42}"/>
              </a:ext>
            </a:extLst>
          </p:cNvPr>
          <p:cNvSpPr>
            <a:spLocks noGrp="1"/>
          </p:cNvSpPr>
          <p:nvPr>
            <p:ph type="title"/>
          </p:nvPr>
        </p:nvSpPr>
        <p:spPr/>
        <p:txBody>
          <a:bodyPr/>
          <a:lstStyle/>
          <a:p>
            <a:r>
              <a:rPr lang="en-US" dirty="0"/>
              <a:t>Stage 5: Integrated</a:t>
            </a:r>
          </a:p>
        </p:txBody>
      </p:sp>
      <p:sp>
        <p:nvSpPr>
          <p:cNvPr id="3" name="Content Placeholder 2">
            <a:extLst>
              <a:ext uri="{FF2B5EF4-FFF2-40B4-BE49-F238E27FC236}">
                <a16:creationId xmlns:a16="http://schemas.microsoft.com/office/drawing/2014/main" id="{4A183B59-B44F-C546-80B4-7DDC154F2CD6}"/>
              </a:ext>
            </a:extLst>
          </p:cNvPr>
          <p:cNvSpPr>
            <a:spLocks noGrp="1"/>
          </p:cNvSpPr>
          <p:nvPr>
            <p:ph idx="1"/>
          </p:nvPr>
        </p:nvSpPr>
        <p:spPr/>
        <p:txBody>
          <a:bodyPr>
            <a:normAutofit/>
          </a:bodyPr>
          <a:lstStyle/>
          <a:p>
            <a:pPr marL="342900" indent="-342900">
              <a:buFont typeface="Arial" panose="020B0604020202020204" pitchFamily="34" charset="0"/>
              <a:buChar char="•"/>
            </a:pPr>
            <a:r>
              <a:rPr lang="en-US" dirty="0"/>
              <a:t>Product strategy cascades from strategic planning, based on feedback and input from product teams (including user research/feedback) in a cyclical manner</a:t>
            </a:r>
          </a:p>
          <a:p>
            <a:pPr marL="342900" indent="-342900">
              <a:buFont typeface="Arial" panose="020B0604020202020204" pitchFamily="34" charset="0"/>
              <a:buChar char="•"/>
            </a:pPr>
            <a:r>
              <a:rPr lang="en-US" dirty="0"/>
              <a:t>Roadmap is customer-driven and outcomes based</a:t>
            </a:r>
          </a:p>
          <a:p>
            <a:pPr marL="342900" indent="-342900">
              <a:buFont typeface="Arial" panose="020B0604020202020204" pitchFamily="34" charset="0"/>
              <a:buChar char="•"/>
            </a:pPr>
            <a:r>
              <a:rPr lang="en-US" dirty="0"/>
              <a:t>Content is organized at a programmatic level; a headless CMS or other content management tools may be in play</a:t>
            </a:r>
          </a:p>
          <a:p>
            <a:pPr marL="342900" indent="-342900">
              <a:buFont typeface="Arial" panose="020B0604020202020204" pitchFamily="34" charset="0"/>
              <a:buChar char="•"/>
            </a:pPr>
            <a:r>
              <a:rPr lang="en-US" dirty="0"/>
              <a:t>Design systems and governance mature across products</a:t>
            </a:r>
          </a:p>
        </p:txBody>
      </p:sp>
      <p:sp>
        <p:nvSpPr>
          <p:cNvPr id="4" name="Slide Number Placeholder 4">
            <a:extLst>
              <a:ext uri="{FF2B5EF4-FFF2-40B4-BE49-F238E27FC236}">
                <a16:creationId xmlns:a16="http://schemas.microsoft.com/office/drawing/2014/main" id="{0C385CFA-05FD-BCDD-A831-7B78A2BF0023}"/>
              </a:ext>
            </a:extLst>
          </p:cNvPr>
          <p:cNvSpPr txBox="1">
            <a:spLocks/>
          </p:cNvSpPr>
          <p:nvPr/>
        </p:nvSpPr>
        <p:spPr>
          <a:xfrm>
            <a:off x="6553200" y="4857750"/>
            <a:ext cx="2133600" cy="18415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027BF9A6-4153-CD4E-8F55-8E0136569F8B}" type="slidenum">
              <a:rPr lang="en-US" smtClean="0"/>
              <a:pPr algn="r"/>
              <a:t>28</a:t>
            </a:fld>
            <a:endParaRPr lang="en-US" dirty="0"/>
          </a:p>
        </p:txBody>
      </p:sp>
    </p:spTree>
    <p:extLst>
      <p:ext uri="{BB962C8B-B14F-4D97-AF65-F5344CB8AC3E}">
        <p14:creationId xmlns:p14="http://schemas.microsoft.com/office/powerpoint/2010/main" val="21619580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AECC7-3934-D74A-AD20-6F7AD5389B42}"/>
              </a:ext>
            </a:extLst>
          </p:cNvPr>
          <p:cNvSpPr>
            <a:spLocks noGrp="1"/>
          </p:cNvSpPr>
          <p:nvPr>
            <p:ph type="title"/>
          </p:nvPr>
        </p:nvSpPr>
        <p:spPr/>
        <p:txBody>
          <a:bodyPr/>
          <a:lstStyle/>
          <a:p>
            <a:r>
              <a:rPr lang="en-US" dirty="0"/>
              <a:t>Stage 6: </a:t>
            </a:r>
            <a:r>
              <a:rPr lang="en-US"/>
              <a:t>User Driven</a:t>
            </a:r>
            <a:endParaRPr lang="en-US" dirty="0"/>
          </a:p>
        </p:txBody>
      </p:sp>
      <p:sp>
        <p:nvSpPr>
          <p:cNvPr id="3" name="Content Placeholder 2">
            <a:extLst>
              <a:ext uri="{FF2B5EF4-FFF2-40B4-BE49-F238E27FC236}">
                <a16:creationId xmlns:a16="http://schemas.microsoft.com/office/drawing/2014/main" id="{4A183B59-B44F-C546-80B4-7DDC154F2CD6}"/>
              </a:ext>
            </a:extLst>
          </p:cNvPr>
          <p:cNvSpPr>
            <a:spLocks noGrp="1"/>
          </p:cNvSpPr>
          <p:nvPr>
            <p:ph idx="1"/>
          </p:nvPr>
        </p:nvSpPr>
        <p:spPr/>
        <p:txBody>
          <a:bodyPr>
            <a:noAutofit/>
          </a:bodyPr>
          <a:lstStyle/>
          <a:p>
            <a:pPr marL="342900" indent="-342900">
              <a:buFont typeface="Arial" panose="020B0604020202020204" pitchFamily="34" charset="0"/>
              <a:buChar char="•"/>
            </a:pPr>
            <a:r>
              <a:rPr lang="en-US" sz="1800" dirty="0"/>
              <a:t>Content projects are driven by customer needs</a:t>
            </a:r>
          </a:p>
          <a:p>
            <a:pPr marL="342900" indent="-342900">
              <a:buFont typeface="Arial" panose="020B0604020202020204" pitchFamily="34" charset="0"/>
              <a:buChar char="•"/>
            </a:pPr>
            <a:r>
              <a:rPr lang="en-US" sz="1800" dirty="0"/>
              <a:t>Outcomes-based roadmap aligns with strategic plan</a:t>
            </a:r>
          </a:p>
          <a:p>
            <a:pPr marL="342900" indent="-342900">
              <a:buFont typeface="Arial" panose="020B0604020202020204" pitchFamily="34" charset="0"/>
              <a:buChar char="•"/>
            </a:pPr>
            <a:r>
              <a:rPr lang="en-US" sz="1800" dirty="0"/>
              <a:t>User research is present in the broader org, and used to align service strategies, including content</a:t>
            </a:r>
          </a:p>
          <a:p>
            <a:pPr marL="342900" indent="-342900">
              <a:buFont typeface="Arial" panose="020B0604020202020204" pitchFamily="34" charset="0"/>
              <a:buChar char="•"/>
            </a:pPr>
            <a:r>
              <a:rPr lang="en-US" sz="1800" dirty="0"/>
              <a:t>UX design system, research repo, and content are aligned across the organization (including brand, CX, </a:t>
            </a:r>
            <a:r>
              <a:rPr lang="en-US" sz="1800" dirty="0" err="1"/>
              <a:t>etc</a:t>
            </a:r>
            <a:r>
              <a:rPr lang="en-US" sz="1800" dirty="0"/>
              <a:t>)</a:t>
            </a:r>
          </a:p>
        </p:txBody>
      </p:sp>
      <p:sp>
        <p:nvSpPr>
          <p:cNvPr id="4" name="Slide Number Placeholder 4">
            <a:extLst>
              <a:ext uri="{FF2B5EF4-FFF2-40B4-BE49-F238E27FC236}">
                <a16:creationId xmlns:a16="http://schemas.microsoft.com/office/drawing/2014/main" id="{AA37F493-8D4D-8666-6A68-B9F3497D2639}"/>
              </a:ext>
            </a:extLst>
          </p:cNvPr>
          <p:cNvSpPr txBox="1">
            <a:spLocks/>
          </p:cNvSpPr>
          <p:nvPr/>
        </p:nvSpPr>
        <p:spPr>
          <a:xfrm>
            <a:off x="6553200" y="4857750"/>
            <a:ext cx="2133600" cy="18415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027BF9A6-4153-CD4E-8F55-8E0136569F8B}" type="slidenum">
              <a:rPr lang="en-US" smtClean="0"/>
              <a:pPr algn="r"/>
              <a:t>29</a:t>
            </a:fld>
            <a:endParaRPr lang="en-US" dirty="0"/>
          </a:p>
        </p:txBody>
      </p:sp>
    </p:spTree>
    <p:extLst>
      <p:ext uri="{BB962C8B-B14F-4D97-AF65-F5344CB8AC3E}">
        <p14:creationId xmlns:p14="http://schemas.microsoft.com/office/powerpoint/2010/main" val="26113002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003EE-E9DC-7BA0-B145-3C3CE1E77477}"/>
              </a:ext>
            </a:extLst>
          </p:cNvPr>
          <p:cNvSpPr>
            <a:spLocks noGrp="1"/>
          </p:cNvSpPr>
          <p:nvPr>
            <p:ph type="title"/>
          </p:nvPr>
        </p:nvSpPr>
        <p:spPr/>
        <p:txBody>
          <a:bodyPr/>
          <a:lstStyle/>
          <a:p>
            <a:r>
              <a:rPr lang="en-US" dirty="0"/>
              <a:t>Contents</a:t>
            </a:r>
          </a:p>
        </p:txBody>
      </p:sp>
      <p:sp>
        <p:nvSpPr>
          <p:cNvPr id="3" name="Content Placeholder 2">
            <a:extLst>
              <a:ext uri="{FF2B5EF4-FFF2-40B4-BE49-F238E27FC236}">
                <a16:creationId xmlns:a16="http://schemas.microsoft.com/office/drawing/2014/main" id="{B4E30B68-DBA3-FC65-30BD-1EED4AA806A1}"/>
              </a:ext>
            </a:extLst>
          </p:cNvPr>
          <p:cNvSpPr>
            <a:spLocks noGrp="1"/>
          </p:cNvSpPr>
          <p:nvPr>
            <p:ph idx="1"/>
          </p:nvPr>
        </p:nvSpPr>
        <p:spPr/>
        <p:txBody>
          <a:bodyPr/>
          <a:lstStyle/>
          <a:p>
            <a:pPr marL="342900" indent="-342900">
              <a:buFont typeface="Arial" panose="020B0604020202020204" pitchFamily="34" charset="0"/>
              <a:buChar char="•"/>
            </a:pPr>
            <a:r>
              <a:rPr lang="en-US" dirty="0"/>
              <a:t>The Problem Statement</a:t>
            </a:r>
          </a:p>
          <a:p>
            <a:pPr marL="342900" indent="-342900">
              <a:buFont typeface="Arial" panose="020B0604020202020204" pitchFamily="34" charset="0"/>
              <a:buChar char="•"/>
            </a:pPr>
            <a:r>
              <a:rPr lang="en-US" dirty="0"/>
              <a:t>Understand Your Environment</a:t>
            </a:r>
          </a:p>
          <a:p>
            <a:pPr marL="342900" indent="-342900">
              <a:buFont typeface="Arial" panose="020B0604020202020204" pitchFamily="34" charset="0"/>
              <a:buChar char="•"/>
            </a:pPr>
            <a:r>
              <a:rPr lang="en-US" dirty="0"/>
              <a:t>The Framework</a:t>
            </a:r>
          </a:p>
          <a:p>
            <a:pPr marL="342900" indent="-342900">
              <a:buFont typeface="Arial" panose="020B0604020202020204" pitchFamily="34" charset="0"/>
              <a:buChar char="•"/>
            </a:pPr>
            <a:r>
              <a:rPr lang="en-US" dirty="0"/>
              <a:t>Using Communication to Improve</a:t>
            </a:r>
          </a:p>
          <a:p>
            <a:pPr marL="342900" indent="-342900">
              <a:buFont typeface="Arial" panose="020B0604020202020204" pitchFamily="34" charset="0"/>
              <a:buChar char="•"/>
            </a:pPr>
            <a:r>
              <a:rPr lang="en-US" dirty="0"/>
              <a:t>Learn and Iterate</a:t>
            </a:r>
          </a:p>
          <a:p>
            <a:pPr marL="342900" indent="-342900">
              <a:buFont typeface="Arial" panose="020B0604020202020204" pitchFamily="34" charset="0"/>
              <a:buChar char="•"/>
            </a:pPr>
            <a:r>
              <a:rPr lang="en-US" dirty="0"/>
              <a:t>Understand Yourself</a:t>
            </a:r>
          </a:p>
          <a:p>
            <a:pPr marL="342900" indent="-342900">
              <a:buFont typeface="Arial" panose="020B0604020202020204" pitchFamily="34" charset="0"/>
              <a:buChar char="•"/>
            </a:pPr>
            <a:endParaRPr lang="en-US" dirty="0"/>
          </a:p>
        </p:txBody>
      </p:sp>
      <p:sp>
        <p:nvSpPr>
          <p:cNvPr id="4" name="Slide Number Placeholder 4">
            <a:extLst>
              <a:ext uri="{FF2B5EF4-FFF2-40B4-BE49-F238E27FC236}">
                <a16:creationId xmlns:a16="http://schemas.microsoft.com/office/drawing/2014/main" id="{760C7897-AC0F-1C7F-101F-746F572A6FE8}"/>
              </a:ext>
            </a:extLst>
          </p:cNvPr>
          <p:cNvSpPr txBox="1">
            <a:spLocks/>
          </p:cNvSpPr>
          <p:nvPr/>
        </p:nvSpPr>
        <p:spPr>
          <a:xfrm>
            <a:off x="6553200" y="4857750"/>
            <a:ext cx="2133600" cy="18415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027BF9A6-4153-CD4E-8F55-8E0136569F8B}" type="slidenum">
              <a:rPr lang="en-US" smtClean="0"/>
              <a:pPr algn="r"/>
              <a:t>3</a:t>
            </a:fld>
            <a:endParaRPr lang="en-US" dirty="0"/>
          </a:p>
        </p:txBody>
      </p:sp>
    </p:spTree>
    <p:extLst>
      <p:ext uri="{BB962C8B-B14F-4D97-AF65-F5344CB8AC3E}">
        <p14:creationId xmlns:p14="http://schemas.microsoft.com/office/powerpoint/2010/main" val="485813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A8FF6-8EE7-4E21-4BB6-A3CD599DB6FF}"/>
              </a:ext>
            </a:extLst>
          </p:cNvPr>
          <p:cNvSpPr>
            <a:spLocks noGrp="1"/>
          </p:cNvSpPr>
          <p:nvPr>
            <p:ph type="title"/>
          </p:nvPr>
        </p:nvSpPr>
        <p:spPr/>
        <p:txBody>
          <a:bodyPr/>
          <a:lstStyle/>
          <a:p>
            <a:r>
              <a:rPr lang="en-US" dirty="0"/>
              <a:t>Reflection: </a:t>
            </a:r>
            <a:br>
              <a:rPr lang="en-US" dirty="0"/>
            </a:br>
            <a:r>
              <a:rPr lang="en-US" dirty="0"/>
              <a:t>Where is your next stage? </a:t>
            </a:r>
            <a:br>
              <a:rPr lang="en-US" dirty="0"/>
            </a:br>
            <a:r>
              <a:rPr lang="en-US" dirty="0"/>
              <a:t>What is reasonable?</a:t>
            </a:r>
          </a:p>
        </p:txBody>
      </p:sp>
      <p:sp>
        <p:nvSpPr>
          <p:cNvPr id="3" name="Text Placeholder 2">
            <a:extLst>
              <a:ext uri="{FF2B5EF4-FFF2-40B4-BE49-F238E27FC236}">
                <a16:creationId xmlns:a16="http://schemas.microsoft.com/office/drawing/2014/main" id="{674FFB13-2BD6-FBE9-2F61-775A3BB81F70}"/>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F3F0D3B1-777A-723F-987D-28E8518F6942}"/>
              </a:ext>
            </a:extLst>
          </p:cNvPr>
          <p:cNvSpPr>
            <a:spLocks noGrp="1"/>
          </p:cNvSpPr>
          <p:nvPr>
            <p:ph type="sldNum" sz="quarter" idx="12"/>
          </p:nvPr>
        </p:nvSpPr>
        <p:spPr/>
        <p:txBody>
          <a:bodyPr/>
          <a:lstStyle/>
          <a:p>
            <a:fld id="{027BF9A6-4153-CD4E-8F55-8E0136569F8B}" type="slidenum">
              <a:rPr lang="en-US" smtClean="0"/>
              <a:t>30</a:t>
            </a:fld>
            <a:endParaRPr lang="en-US"/>
          </a:p>
        </p:txBody>
      </p:sp>
    </p:spTree>
    <p:extLst>
      <p:ext uri="{BB962C8B-B14F-4D97-AF65-F5344CB8AC3E}">
        <p14:creationId xmlns:p14="http://schemas.microsoft.com/office/powerpoint/2010/main" val="12613957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C7C1A-73EA-430C-3A11-545413006484}"/>
              </a:ext>
            </a:extLst>
          </p:cNvPr>
          <p:cNvSpPr>
            <a:spLocks noGrp="1"/>
          </p:cNvSpPr>
          <p:nvPr>
            <p:ph type="ctrTitle"/>
          </p:nvPr>
        </p:nvSpPr>
        <p:spPr/>
        <p:txBody>
          <a:bodyPr/>
          <a:lstStyle/>
          <a:p>
            <a:r>
              <a:rPr lang="en-US" dirty="0"/>
              <a:t>Tailor Your Communication</a:t>
            </a:r>
          </a:p>
        </p:txBody>
      </p:sp>
      <p:sp>
        <p:nvSpPr>
          <p:cNvPr id="6" name="Slide Number Placeholder 4">
            <a:extLst>
              <a:ext uri="{FF2B5EF4-FFF2-40B4-BE49-F238E27FC236}">
                <a16:creationId xmlns:a16="http://schemas.microsoft.com/office/drawing/2014/main" id="{82E0810D-E2FC-7C30-D08C-0AA01D500A2F}"/>
              </a:ext>
            </a:extLst>
          </p:cNvPr>
          <p:cNvSpPr txBox="1">
            <a:spLocks/>
          </p:cNvSpPr>
          <p:nvPr/>
        </p:nvSpPr>
        <p:spPr>
          <a:xfrm>
            <a:off x="6553200" y="4857750"/>
            <a:ext cx="2133600" cy="18415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027BF9A6-4153-CD4E-8F55-8E0136569F8B}" type="slidenum">
              <a:rPr lang="en-US" smtClean="0"/>
              <a:pPr algn="r"/>
              <a:t>31</a:t>
            </a:fld>
            <a:endParaRPr lang="en-US" dirty="0"/>
          </a:p>
        </p:txBody>
      </p:sp>
    </p:spTree>
    <p:extLst>
      <p:ext uri="{BB962C8B-B14F-4D97-AF65-F5344CB8AC3E}">
        <p14:creationId xmlns:p14="http://schemas.microsoft.com/office/powerpoint/2010/main" val="37746630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16503-F5F4-8B02-28E7-16316936E2F2}"/>
              </a:ext>
            </a:extLst>
          </p:cNvPr>
          <p:cNvSpPr>
            <a:spLocks noGrp="1"/>
          </p:cNvSpPr>
          <p:nvPr>
            <p:ph type="title"/>
          </p:nvPr>
        </p:nvSpPr>
        <p:spPr/>
        <p:txBody>
          <a:bodyPr/>
          <a:lstStyle/>
          <a:p>
            <a:r>
              <a:rPr lang="en-US" dirty="0"/>
              <a:t>More mature environments</a:t>
            </a:r>
          </a:p>
        </p:txBody>
      </p:sp>
      <p:sp>
        <p:nvSpPr>
          <p:cNvPr id="3" name="Content Placeholder 2">
            <a:extLst>
              <a:ext uri="{FF2B5EF4-FFF2-40B4-BE49-F238E27FC236}">
                <a16:creationId xmlns:a16="http://schemas.microsoft.com/office/drawing/2014/main" id="{749D6342-0579-8B65-DD8E-552EFCF4D987}"/>
              </a:ext>
            </a:extLst>
          </p:cNvPr>
          <p:cNvSpPr>
            <a:spLocks noGrp="1"/>
          </p:cNvSpPr>
          <p:nvPr>
            <p:ph idx="1"/>
          </p:nvPr>
        </p:nvSpPr>
        <p:spPr/>
        <p:txBody>
          <a:bodyPr/>
          <a:lstStyle/>
          <a:p>
            <a:pPr marL="342900" indent="-342900">
              <a:buFont typeface="Arial" panose="020B0604020202020204" pitchFamily="34" charset="0"/>
              <a:buChar char="•"/>
            </a:pPr>
            <a:r>
              <a:rPr lang="en-US" dirty="0"/>
              <a:t>Understand the business environment</a:t>
            </a:r>
          </a:p>
          <a:p>
            <a:pPr marL="342900" indent="-342900">
              <a:buFont typeface="Arial" panose="020B0604020202020204" pitchFamily="34" charset="0"/>
              <a:buChar char="•"/>
            </a:pPr>
            <a:r>
              <a:rPr lang="en-US" dirty="0"/>
              <a:t>Learn about product strategy</a:t>
            </a:r>
          </a:p>
          <a:p>
            <a:pPr marL="342900" indent="-342900">
              <a:buFont typeface="Arial" panose="020B0604020202020204" pitchFamily="34" charset="0"/>
              <a:buChar char="•"/>
            </a:pPr>
            <a:r>
              <a:rPr lang="en-US" dirty="0"/>
              <a:t>Get data savvy</a:t>
            </a:r>
          </a:p>
          <a:p>
            <a:endParaRPr lang="en-US" dirty="0"/>
          </a:p>
        </p:txBody>
      </p:sp>
      <p:sp>
        <p:nvSpPr>
          <p:cNvPr id="4" name="Slide Number Placeholder 4">
            <a:extLst>
              <a:ext uri="{FF2B5EF4-FFF2-40B4-BE49-F238E27FC236}">
                <a16:creationId xmlns:a16="http://schemas.microsoft.com/office/drawing/2014/main" id="{2A3CCD4E-6D68-B18A-AFDB-02D5F8C2468E}"/>
              </a:ext>
            </a:extLst>
          </p:cNvPr>
          <p:cNvSpPr txBox="1">
            <a:spLocks/>
          </p:cNvSpPr>
          <p:nvPr/>
        </p:nvSpPr>
        <p:spPr>
          <a:xfrm>
            <a:off x="6553200" y="4857750"/>
            <a:ext cx="2133600" cy="18415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027BF9A6-4153-CD4E-8F55-8E0136569F8B}" type="slidenum">
              <a:rPr lang="en-US" smtClean="0"/>
              <a:pPr algn="r"/>
              <a:t>32</a:t>
            </a:fld>
            <a:endParaRPr lang="en-US" dirty="0"/>
          </a:p>
        </p:txBody>
      </p:sp>
    </p:spTree>
    <p:extLst>
      <p:ext uri="{BB962C8B-B14F-4D97-AF65-F5344CB8AC3E}">
        <p14:creationId xmlns:p14="http://schemas.microsoft.com/office/powerpoint/2010/main" val="22328231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16503-F5F4-8B02-28E7-16316936E2F2}"/>
              </a:ext>
            </a:extLst>
          </p:cNvPr>
          <p:cNvSpPr>
            <a:spLocks noGrp="1"/>
          </p:cNvSpPr>
          <p:nvPr>
            <p:ph type="title"/>
          </p:nvPr>
        </p:nvSpPr>
        <p:spPr/>
        <p:txBody>
          <a:bodyPr/>
          <a:lstStyle/>
          <a:p>
            <a:r>
              <a:rPr lang="en-US" dirty="0"/>
              <a:t>Lower maturity environments</a:t>
            </a:r>
          </a:p>
        </p:txBody>
      </p:sp>
      <p:sp>
        <p:nvSpPr>
          <p:cNvPr id="3" name="Content Placeholder 2">
            <a:extLst>
              <a:ext uri="{FF2B5EF4-FFF2-40B4-BE49-F238E27FC236}">
                <a16:creationId xmlns:a16="http://schemas.microsoft.com/office/drawing/2014/main" id="{749D6342-0579-8B65-DD8E-552EFCF4D987}"/>
              </a:ext>
            </a:extLst>
          </p:cNvPr>
          <p:cNvSpPr>
            <a:spLocks noGrp="1"/>
          </p:cNvSpPr>
          <p:nvPr>
            <p:ph idx="1"/>
          </p:nvPr>
        </p:nvSpPr>
        <p:spPr/>
        <p:txBody>
          <a:bodyPr/>
          <a:lstStyle/>
          <a:p>
            <a:pPr marL="342900" indent="-342900">
              <a:buFont typeface="Arial" panose="020B0604020202020204" pitchFamily="34" charset="0"/>
              <a:buChar char="•"/>
            </a:pPr>
            <a:r>
              <a:rPr lang="en-US" dirty="0"/>
              <a:t>Often, the need is to educate about the why and how, NOT to write very well, or create amazing content.</a:t>
            </a:r>
          </a:p>
          <a:p>
            <a:pPr marL="342900" indent="-342900">
              <a:buFont typeface="Arial" panose="020B0604020202020204" pitchFamily="34" charset="0"/>
              <a:buChar char="•"/>
            </a:pPr>
            <a:r>
              <a:rPr lang="en-US" dirty="0"/>
              <a:t>Not great design, but great co-design.</a:t>
            </a:r>
          </a:p>
        </p:txBody>
      </p:sp>
      <p:sp>
        <p:nvSpPr>
          <p:cNvPr id="4" name="Slide Number Placeholder 4">
            <a:extLst>
              <a:ext uri="{FF2B5EF4-FFF2-40B4-BE49-F238E27FC236}">
                <a16:creationId xmlns:a16="http://schemas.microsoft.com/office/drawing/2014/main" id="{3DAF68C2-D427-33AC-9E3D-DDEBD9B1A2A1}"/>
              </a:ext>
            </a:extLst>
          </p:cNvPr>
          <p:cNvSpPr txBox="1">
            <a:spLocks/>
          </p:cNvSpPr>
          <p:nvPr/>
        </p:nvSpPr>
        <p:spPr>
          <a:xfrm>
            <a:off x="6553200" y="4857750"/>
            <a:ext cx="2133600" cy="18415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027BF9A6-4153-CD4E-8F55-8E0136569F8B}" type="slidenum">
              <a:rPr lang="en-US" smtClean="0"/>
              <a:pPr algn="r"/>
              <a:t>33</a:t>
            </a:fld>
            <a:endParaRPr lang="en-US" dirty="0"/>
          </a:p>
        </p:txBody>
      </p:sp>
    </p:spTree>
    <p:extLst>
      <p:ext uri="{BB962C8B-B14F-4D97-AF65-F5344CB8AC3E}">
        <p14:creationId xmlns:p14="http://schemas.microsoft.com/office/powerpoint/2010/main" val="12799203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16503-F5F4-8B02-28E7-16316936E2F2}"/>
              </a:ext>
            </a:extLst>
          </p:cNvPr>
          <p:cNvSpPr>
            <a:spLocks noGrp="1"/>
          </p:cNvSpPr>
          <p:nvPr>
            <p:ph type="title"/>
          </p:nvPr>
        </p:nvSpPr>
        <p:spPr/>
        <p:txBody>
          <a:bodyPr/>
          <a:lstStyle/>
          <a:p>
            <a:r>
              <a:rPr lang="en-US" dirty="0"/>
              <a:t>Bake in teaching and learning</a:t>
            </a:r>
          </a:p>
        </p:txBody>
      </p:sp>
      <p:sp>
        <p:nvSpPr>
          <p:cNvPr id="3" name="Content Placeholder 2">
            <a:extLst>
              <a:ext uri="{FF2B5EF4-FFF2-40B4-BE49-F238E27FC236}">
                <a16:creationId xmlns:a16="http://schemas.microsoft.com/office/drawing/2014/main" id="{749D6342-0579-8B65-DD8E-552EFCF4D987}"/>
              </a:ext>
            </a:extLst>
          </p:cNvPr>
          <p:cNvSpPr>
            <a:spLocks noGrp="1"/>
          </p:cNvSpPr>
          <p:nvPr>
            <p:ph idx="1"/>
          </p:nvPr>
        </p:nvSpPr>
        <p:spPr/>
        <p:txBody>
          <a:bodyPr/>
          <a:lstStyle/>
          <a:p>
            <a:pPr marL="342900" indent="-342900">
              <a:buFont typeface="Arial" panose="020B0604020202020204" pitchFamily="34" charset="0"/>
              <a:buChar char="•"/>
            </a:pPr>
            <a:r>
              <a:rPr lang="en-US" dirty="0"/>
              <a:t>Figure out where you can go slow vs where you need to go fast</a:t>
            </a:r>
          </a:p>
          <a:p>
            <a:pPr marL="342900" indent="-342900">
              <a:buFont typeface="Arial" panose="020B0604020202020204" pitchFamily="34" charset="0"/>
              <a:buChar char="•"/>
            </a:pPr>
            <a:r>
              <a:rPr lang="en-US" dirty="0"/>
              <a:t>“If you want to go fast, go alone. If you want to go far, go with friends”</a:t>
            </a:r>
          </a:p>
          <a:p>
            <a:pPr marL="342900" indent="-342900">
              <a:buFont typeface="Arial" panose="020B0604020202020204" pitchFamily="34" charset="0"/>
              <a:buChar char="•"/>
            </a:pPr>
            <a:r>
              <a:rPr lang="en-US" dirty="0"/>
              <a:t>Deepen your T</a:t>
            </a:r>
          </a:p>
          <a:p>
            <a:pPr marL="708660" lvl="1" indent="-342900"/>
            <a:r>
              <a:rPr lang="en-US" dirty="0"/>
              <a:t>Writing/editing, writing for the web/SEO, Ops, strategy, tools and engineering, </a:t>
            </a:r>
            <a:r>
              <a:rPr lang="en-US" dirty="0" err="1"/>
              <a:t>etc</a:t>
            </a:r>
            <a:endParaRPr lang="en-US" dirty="0"/>
          </a:p>
        </p:txBody>
      </p:sp>
      <p:sp>
        <p:nvSpPr>
          <p:cNvPr id="4" name="Slide Number Placeholder 4">
            <a:extLst>
              <a:ext uri="{FF2B5EF4-FFF2-40B4-BE49-F238E27FC236}">
                <a16:creationId xmlns:a16="http://schemas.microsoft.com/office/drawing/2014/main" id="{585A8273-86CF-53D9-6F0D-AAB7B0030AF6}"/>
              </a:ext>
            </a:extLst>
          </p:cNvPr>
          <p:cNvSpPr txBox="1">
            <a:spLocks/>
          </p:cNvSpPr>
          <p:nvPr/>
        </p:nvSpPr>
        <p:spPr>
          <a:xfrm>
            <a:off x="6553200" y="4857750"/>
            <a:ext cx="2133600" cy="18415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027BF9A6-4153-CD4E-8F55-8E0136569F8B}" type="slidenum">
              <a:rPr lang="en-US" smtClean="0"/>
              <a:pPr algn="r"/>
              <a:t>34</a:t>
            </a:fld>
            <a:endParaRPr lang="en-US" dirty="0"/>
          </a:p>
        </p:txBody>
      </p:sp>
    </p:spTree>
    <p:extLst>
      <p:ext uri="{BB962C8B-B14F-4D97-AF65-F5344CB8AC3E}">
        <p14:creationId xmlns:p14="http://schemas.microsoft.com/office/powerpoint/2010/main" val="6273038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941C2-039D-D4E9-809E-EEE63FDCC53C}"/>
              </a:ext>
            </a:extLst>
          </p:cNvPr>
          <p:cNvSpPr>
            <a:spLocks noGrp="1"/>
          </p:cNvSpPr>
          <p:nvPr>
            <p:ph type="title"/>
          </p:nvPr>
        </p:nvSpPr>
        <p:spPr/>
        <p:txBody>
          <a:bodyPr/>
          <a:lstStyle/>
          <a:p>
            <a:r>
              <a:rPr lang="en-US" dirty="0"/>
              <a:t>Keep the big picture in mind.</a:t>
            </a:r>
          </a:p>
        </p:txBody>
      </p:sp>
      <p:sp>
        <p:nvSpPr>
          <p:cNvPr id="4" name="Slide Number Placeholder 3">
            <a:extLst>
              <a:ext uri="{FF2B5EF4-FFF2-40B4-BE49-F238E27FC236}">
                <a16:creationId xmlns:a16="http://schemas.microsoft.com/office/drawing/2014/main" id="{F34AEA23-245C-CAF0-4607-EB6345B822B1}"/>
              </a:ext>
            </a:extLst>
          </p:cNvPr>
          <p:cNvSpPr>
            <a:spLocks noGrp="1"/>
          </p:cNvSpPr>
          <p:nvPr>
            <p:ph type="sldNum" sz="quarter" idx="12"/>
          </p:nvPr>
        </p:nvSpPr>
        <p:spPr/>
        <p:txBody>
          <a:bodyPr/>
          <a:lstStyle/>
          <a:p>
            <a:fld id="{027BF9A6-4153-CD4E-8F55-8E0136569F8B}" type="slidenum">
              <a:rPr lang="en-US" smtClean="0"/>
              <a:t>35</a:t>
            </a:fld>
            <a:endParaRPr lang="en-US"/>
          </a:p>
        </p:txBody>
      </p:sp>
    </p:spTree>
    <p:extLst>
      <p:ext uri="{BB962C8B-B14F-4D97-AF65-F5344CB8AC3E}">
        <p14:creationId xmlns:p14="http://schemas.microsoft.com/office/powerpoint/2010/main" val="39413232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D391F-B50C-9690-FA30-A8642125D03A}"/>
              </a:ext>
            </a:extLst>
          </p:cNvPr>
          <p:cNvSpPr>
            <a:spLocks noGrp="1"/>
          </p:cNvSpPr>
          <p:nvPr>
            <p:ph type="ctrTitle"/>
          </p:nvPr>
        </p:nvSpPr>
        <p:spPr/>
        <p:txBody>
          <a:bodyPr/>
          <a:lstStyle/>
          <a:p>
            <a:r>
              <a:rPr lang="en-US" dirty="0"/>
              <a:t>Learn and Iterate</a:t>
            </a:r>
          </a:p>
        </p:txBody>
      </p:sp>
      <p:sp>
        <p:nvSpPr>
          <p:cNvPr id="5" name="Text Placeholder 4">
            <a:extLst>
              <a:ext uri="{FF2B5EF4-FFF2-40B4-BE49-F238E27FC236}">
                <a16:creationId xmlns:a16="http://schemas.microsoft.com/office/drawing/2014/main" id="{B402D858-C23C-9679-C648-C19AB9DEE4BA}"/>
              </a:ext>
            </a:extLst>
          </p:cNvPr>
          <p:cNvSpPr>
            <a:spLocks noGrp="1"/>
          </p:cNvSpPr>
          <p:nvPr>
            <p:ph type="body" sz="quarter" idx="13"/>
          </p:nvPr>
        </p:nvSpPr>
        <p:spPr/>
        <p:txBody>
          <a:bodyPr/>
          <a:lstStyle/>
          <a:p>
            <a:endParaRPr lang="en-US" dirty="0"/>
          </a:p>
        </p:txBody>
      </p:sp>
      <p:sp>
        <p:nvSpPr>
          <p:cNvPr id="6" name="Slide Number Placeholder 4">
            <a:extLst>
              <a:ext uri="{FF2B5EF4-FFF2-40B4-BE49-F238E27FC236}">
                <a16:creationId xmlns:a16="http://schemas.microsoft.com/office/drawing/2014/main" id="{10BFCAB9-901B-E302-E71A-231D115EAB68}"/>
              </a:ext>
            </a:extLst>
          </p:cNvPr>
          <p:cNvSpPr txBox="1">
            <a:spLocks/>
          </p:cNvSpPr>
          <p:nvPr/>
        </p:nvSpPr>
        <p:spPr>
          <a:xfrm>
            <a:off x="6553200" y="4857750"/>
            <a:ext cx="2133600" cy="18415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027BF9A6-4153-CD4E-8F55-8E0136569F8B}" type="slidenum">
              <a:rPr lang="en-US" smtClean="0"/>
              <a:pPr algn="r"/>
              <a:t>36</a:t>
            </a:fld>
            <a:endParaRPr lang="en-US" dirty="0"/>
          </a:p>
        </p:txBody>
      </p:sp>
    </p:spTree>
    <p:extLst>
      <p:ext uri="{BB962C8B-B14F-4D97-AF65-F5344CB8AC3E}">
        <p14:creationId xmlns:p14="http://schemas.microsoft.com/office/powerpoint/2010/main" val="29774335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16503-F5F4-8B02-28E7-16316936E2F2}"/>
              </a:ext>
            </a:extLst>
          </p:cNvPr>
          <p:cNvSpPr>
            <a:spLocks noGrp="1"/>
          </p:cNvSpPr>
          <p:nvPr>
            <p:ph type="title"/>
          </p:nvPr>
        </p:nvSpPr>
        <p:spPr/>
        <p:txBody>
          <a:bodyPr/>
          <a:lstStyle/>
          <a:p>
            <a:r>
              <a:rPr lang="en-US" dirty="0"/>
              <a:t>Reflect</a:t>
            </a:r>
          </a:p>
        </p:txBody>
      </p:sp>
      <p:sp>
        <p:nvSpPr>
          <p:cNvPr id="3" name="Content Placeholder 2">
            <a:extLst>
              <a:ext uri="{FF2B5EF4-FFF2-40B4-BE49-F238E27FC236}">
                <a16:creationId xmlns:a16="http://schemas.microsoft.com/office/drawing/2014/main" id="{749D6342-0579-8B65-DD8E-552EFCF4D987}"/>
              </a:ext>
            </a:extLst>
          </p:cNvPr>
          <p:cNvSpPr>
            <a:spLocks noGrp="1"/>
          </p:cNvSpPr>
          <p:nvPr>
            <p:ph idx="1"/>
          </p:nvPr>
        </p:nvSpPr>
        <p:spPr/>
        <p:txBody>
          <a:bodyPr/>
          <a:lstStyle/>
          <a:p>
            <a:r>
              <a:rPr lang="en-US" dirty="0"/>
              <a:t>Do a weekly retro with yourself</a:t>
            </a:r>
          </a:p>
          <a:p>
            <a:pPr lvl="1"/>
            <a:r>
              <a:rPr lang="en-US" dirty="0"/>
              <a:t>What worked and what didn’t?</a:t>
            </a:r>
          </a:p>
          <a:p>
            <a:r>
              <a:rPr lang="en-US" dirty="0"/>
              <a:t>Listen during rituals</a:t>
            </a:r>
          </a:p>
          <a:p>
            <a:pPr lvl="1"/>
            <a:r>
              <a:rPr lang="en-US" dirty="0"/>
              <a:t>What is your team excited about? </a:t>
            </a:r>
          </a:p>
          <a:p>
            <a:pPr lvl="1"/>
            <a:r>
              <a:rPr lang="en-US" dirty="0"/>
              <a:t>Confused about?</a:t>
            </a:r>
          </a:p>
          <a:p>
            <a:pPr lvl="1"/>
            <a:r>
              <a:rPr lang="en-US" dirty="0"/>
              <a:t>Not thinking about?</a:t>
            </a:r>
          </a:p>
          <a:p>
            <a:pPr marL="182880" lvl="1" indent="0">
              <a:buNone/>
            </a:pPr>
            <a:r>
              <a:rPr lang="en-US" sz="2400" dirty="0"/>
              <a:t>Not embedded on a cross-functional team? Learn about how teams are using your content.</a:t>
            </a:r>
          </a:p>
        </p:txBody>
      </p:sp>
      <p:sp>
        <p:nvSpPr>
          <p:cNvPr id="4" name="Slide Number Placeholder 4">
            <a:extLst>
              <a:ext uri="{FF2B5EF4-FFF2-40B4-BE49-F238E27FC236}">
                <a16:creationId xmlns:a16="http://schemas.microsoft.com/office/drawing/2014/main" id="{F94C23B9-AF3E-8876-807F-E0492112DDB2}"/>
              </a:ext>
            </a:extLst>
          </p:cNvPr>
          <p:cNvSpPr txBox="1">
            <a:spLocks/>
          </p:cNvSpPr>
          <p:nvPr/>
        </p:nvSpPr>
        <p:spPr>
          <a:xfrm>
            <a:off x="6553200" y="4857750"/>
            <a:ext cx="2133600" cy="18415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027BF9A6-4153-CD4E-8F55-8E0136569F8B}" type="slidenum">
              <a:rPr lang="en-US" smtClean="0"/>
              <a:pPr algn="r"/>
              <a:t>37</a:t>
            </a:fld>
            <a:endParaRPr lang="en-US" dirty="0"/>
          </a:p>
        </p:txBody>
      </p:sp>
    </p:spTree>
    <p:extLst>
      <p:ext uri="{BB962C8B-B14F-4D97-AF65-F5344CB8AC3E}">
        <p14:creationId xmlns:p14="http://schemas.microsoft.com/office/powerpoint/2010/main" val="22388349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16503-F5F4-8B02-28E7-16316936E2F2}"/>
              </a:ext>
            </a:extLst>
          </p:cNvPr>
          <p:cNvSpPr>
            <a:spLocks noGrp="1"/>
          </p:cNvSpPr>
          <p:nvPr>
            <p:ph type="title"/>
          </p:nvPr>
        </p:nvSpPr>
        <p:spPr/>
        <p:txBody>
          <a:bodyPr/>
          <a:lstStyle/>
          <a:p>
            <a:r>
              <a:rPr lang="en-US" dirty="0"/>
              <a:t>Balance</a:t>
            </a:r>
          </a:p>
        </p:txBody>
      </p:sp>
      <p:sp>
        <p:nvSpPr>
          <p:cNvPr id="3" name="Content Placeholder 2">
            <a:extLst>
              <a:ext uri="{FF2B5EF4-FFF2-40B4-BE49-F238E27FC236}">
                <a16:creationId xmlns:a16="http://schemas.microsoft.com/office/drawing/2014/main" id="{749D6342-0579-8B65-DD8E-552EFCF4D987}"/>
              </a:ext>
            </a:extLst>
          </p:cNvPr>
          <p:cNvSpPr>
            <a:spLocks noGrp="1"/>
          </p:cNvSpPr>
          <p:nvPr>
            <p:ph idx="1"/>
          </p:nvPr>
        </p:nvSpPr>
        <p:spPr/>
        <p:txBody>
          <a:bodyPr/>
          <a:lstStyle/>
          <a:p>
            <a:pPr marL="342900" indent="-342900">
              <a:buFont typeface="Arial" panose="020B0604020202020204" pitchFamily="34" charset="0"/>
              <a:buChar char="•"/>
            </a:pPr>
            <a:r>
              <a:rPr lang="en-US" dirty="0"/>
              <a:t>Teach: help the team learn how plain language and appropriate content makes all their work better</a:t>
            </a:r>
          </a:p>
          <a:p>
            <a:pPr marL="342900" indent="-342900">
              <a:buFont typeface="Arial" panose="020B0604020202020204" pitchFamily="34" charset="0"/>
              <a:buChar char="•"/>
            </a:pPr>
            <a:r>
              <a:rPr lang="en-US" dirty="0"/>
              <a:t>Let go: as teammates learn about content and PL, the work will multiply!</a:t>
            </a:r>
          </a:p>
          <a:p>
            <a:pPr marL="342900" indent="-342900">
              <a:buFont typeface="Arial" panose="020B0604020202020204" pitchFamily="34" charset="0"/>
              <a:buChar char="•"/>
            </a:pPr>
            <a:r>
              <a:rPr lang="en-US" dirty="0"/>
              <a:t>Are there things you can farm out?</a:t>
            </a:r>
          </a:p>
          <a:p>
            <a:pPr marL="754380" lvl="2" indent="-342900">
              <a:buFont typeface="Arial" panose="020B0604020202020204" pitchFamily="34" charset="0"/>
              <a:buChar char="•"/>
            </a:pPr>
            <a:r>
              <a:rPr lang="en-US" dirty="0"/>
              <a:t>Can folks start with the style guide after some training?</a:t>
            </a:r>
          </a:p>
          <a:p>
            <a:pPr marL="754380" lvl="2" indent="-342900">
              <a:buFont typeface="Arial" panose="020B0604020202020204" pitchFamily="34" charset="0"/>
              <a:buChar char="•"/>
            </a:pPr>
            <a:r>
              <a:rPr lang="en-US" dirty="0"/>
              <a:t>Can working with technical teams get you user feedback?</a:t>
            </a:r>
          </a:p>
        </p:txBody>
      </p:sp>
      <p:sp>
        <p:nvSpPr>
          <p:cNvPr id="4" name="Slide Number Placeholder 4">
            <a:extLst>
              <a:ext uri="{FF2B5EF4-FFF2-40B4-BE49-F238E27FC236}">
                <a16:creationId xmlns:a16="http://schemas.microsoft.com/office/drawing/2014/main" id="{EAC0AAA0-831E-C344-A85E-961AEA47548A}"/>
              </a:ext>
            </a:extLst>
          </p:cNvPr>
          <p:cNvSpPr txBox="1">
            <a:spLocks/>
          </p:cNvSpPr>
          <p:nvPr/>
        </p:nvSpPr>
        <p:spPr>
          <a:xfrm>
            <a:off x="6553200" y="4857750"/>
            <a:ext cx="2133600" cy="18415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027BF9A6-4153-CD4E-8F55-8E0136569F8B}" type="slidenum">
              <a:rPr lang="en-US" smtClean="0"/>
              <a:pPr algn="r"/>
              <a:t>38</a:t>
            </a:fld>
            <a:endParaRPr lang="en-US" dirty="0"/>
          </a:p>
        </p:txBody>
      </p:sp>
    </p:spTree>
    <p:extLst>
      <p:ext uri="{BB962C8B-B14F-4D97-AF65-F5344CB8AC3E}">
        <p14:creationId xmlns:p14="http://schemas.microsoft.com/office/powerpoint/2010/main" val="10103786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16503-F5F4-8B02-28E7-16316936E2F2}"/>
              </a:ext>
            </a:extLst>
          </p:cNvPr>
          <p:cNvSpPr>
            <a:spLocks noGrp="1"/>
          </p:cNvSpPr>
          <p:nvPr>
            <p:ph type="title"/>
          </p:nvPr>
        </p:nvSpPr>
        <p:spPr/>
        <p:txBody>
          <a:bodyPr/>
          <a:lstStyle/>
          <a:p>
            <a:r>
              <a:rPr lang="en-US" dirty="0"/>
              <a:t>Plan</a:t>
            </a:r>
          </a:p>
        </p:txBody>
      </p:sp>
      <p:sp>
        <p:nvSpPr>
          <p:cNvPr id="3" name="Content Placeholder 2">
            <a:extLst>
              <a:ext uri="{FF2B5EF4-FFF2-40B4-BE49-F238E27FC236}">
                <a16:creationId xmlns:a16="http://schemas.microsoft.com/office/drawing/2014/main" id="{749D6342-0579-8B65-DD8E-552EFCF4D987}"/>
              </a:ext>
            </a:extLst>
          </p:cNvPr>
          <p:cNvSpPr>
            <a:spLocks noGrp="1"/>
          </p:cNvSpPr>
          <p:nvPr>
            <p:ph idx="1"/>
          </p:nvPr>
        </p:nvSpPr>
        <p:spPr/>
        <p:txBody>
          <a:bodyPr/>
          <a:lstStyle/>
          <a:p>
            <a:pPr marL="342900" indent="-342900">
              <a:buFont typeface="Arial" panose="020B0604020202020204" pitchFamily="34" charset="0"/>
              <a:buChar char="•"/>
            </a:pPr>
            <a:r>
              <a:rPr lang="en-US" dirty="0"/>
              <a:t>Monitor where you are in the maturity model</a:t>
            </a:r>
          </a:p>
          <a:p>
            <a:pPr lvl="1"/>
            <a:r>
              <a:rPr lang="en-US" dirty="0"/>
              <a:t>Address one gap at a time</a:t>
            </a:r>
          </a:p>
          <a:p>
            <a:pPr marL="342900" indent="-342900">
              <a:buFont typeface="Arial" panose="020B0604020202020204" pitchFamily="34" charset="0"/>
              <a:buChar char="•"/>
            </a:pPr>
            <a:r>
              <a:rPr lang="en-US" dirty="0"/>
              <a:t>Create a roadmap</a:t>
            </a:r>
          </a:p>
          <a:p>
            <a:pPr lvl="1"/>
            <a:r>
              <a:rPr lang="en-US" dirty="0"/>
              <a:t>What are your goals for this practice?</a:t>
            </a:r>
          </a:p>
          <a:p>
            <a:pPr lvl="1"/>
            <a:r>
              <a:rPr lang="en-US" dirty="0"/>
              <a:t>What will help you get there, both PL/content-wise, and team-wise</a:t>
            </a:r>
          </a:p>
          <a:p>
            <a:pPr lvl="1"/>
            <a:endParaRPr lang="en-US" dirty="0"/>
          </a:p>
        </p:txBody>
      </p:sp>
      <p:sp>
        <p:nvSpPr>
          <p:cNvPr id="4" name="Slide Number Placeholder 4">
            <a:extLst>
              <a:ext uri="{FF2B5EF4-FFF2-40B4-BE49-F238E27FC236}">
                <a16:creationId xmlns:a16="http://schemas.microsoft.com/office/drawing/2014/main" id="{5CA17552-D3AC-C211-4EFA-F40CC590ED41}"/>
              </a:ext>
            </a:extLst>
          </p:cNvPr>
          <p:cNvSpPr txBox="1">
            <a:spLocks/>
          </p:cNvSpPr>
          <p:nvPr/>
        </p:nvSpPr>
        <p:spPr>
          <a:xfrm>
            <a:off x="6553200" y="4857750"/>
            <a:ext cx="2133600" cy="18415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027BF9A6-4153-CD4E-8F55-8E0136569F8B}" type="slidenum">
              <a:rPr lang="en-US" smtClean="0"/>
              <a:pPr algn="r"/>
              <a:t>39</a:t>
            </a:fld>
            <a:endParaRPr lang="en-US" dirty="0"/>
          </a:p>
        </p:txBody>
      </p:sp>
    </p:spTree>
    <p:extLst>
      <p:ext uri="{BB962C8B-B14F-4D97-AF65-F5344CB8AC3E}">
        <p14:creationId xmlns:p14="http://schemas.microsoft.com/office/powerpoint/2010/main" val="923717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003EE-E9DC-7BA0-B145-3C3CE1E77477}"/>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B4E30B68-DBA3-FC65-30BD-1EED4AA806A1}"/>
              </a:ext>
            </a:extLst>
          </p:cNvPr>
          <p:cNvSpPr>
            <a:spLocks noGrp="1"/>
          </p:cNvSpPr>
          <p:nvPr>
            <p:ph idx="1"/>
          </p:nvPr>
        </p:nvSpPr>
        <p:spPr/>
        <p:txBody>
          <a:bodyPr/>
          <a:lstStyle/>
          <a:p>
            <a:pPr marL="342900" indent="-342900">
              <a:buFont typeface="Arial" panose="020B0604020202020204" pitchFamily="34" charset="0"/>
              <a:buChar char="•"/>
            </a:pPr>
            <a:r>
              <a:rPr lang="en-US" dirty="0"/>
              <a:t>Designer alone: “Am I normal?”</a:t>
            </a:r>
          </a:p>
          <a:p>
            <a:pPr marL="342900" indent="-342900">
              <a:buFont typeface="Arial" panose="020B0604020202020204" pitchFamily="34" charset="0"/>
              <a:buChar char="•"/>
            </a:pPr>
            <a:r>
              <a:rPr lang="en-US" dirty="0"/>
              <a:t>Design is communication – hard to not be in community</a:t>
            </a:r>
          </a:p>
          <a:p>
            <a:pPr lvl="1"/>
            <a:r>
              <a:rPr lang="en-US" dirty="0"/>
              <a:t>Designers just want to be understood</a:t>
            </a:r>
          </a:p>
          <a:p>
            <a:pPr marL="342900" indent="-342900">
              <a:buFont typeface="Arial" panose="020B0604020202020204" pitchFamily="34" charset="0"/>
              <a:buChar char="•"/>
            </a:pPr>
            <a:r>
              <a:rPr lang="en-US" dirty="0"/>
              <a:t>Recognizing that design work is often 2 tracks:</a:t>
            </a:r>
          </a:p>
          <a:p>
            <a:pPr lvl="1"/>
            <a:r>
              <a:rPr lang="en-US" dirty="0"/>
              <a:t>The Work</a:t>
            </a:r>
          </a:p>
          <a:p>
            <a:pPr lvl="1"/>
            <a:r>
              <a:rPr lang="en-US" dirty="0"/>
              <a:t>Communicating the Value of The Work</a:t>
            </a:r>
          </a:p>
        </p:txBody>
      </p:sp>
      <p:sp>
        <p:nvSpPr>
          <p:cNvPr id="4" name="Slide Number Placeholder 4">
            <a:extLst>
              <a:ext uri="{FF2B5EF4-FFF2-40B4-BE49-F238E27FC236}">
                <a16:creationId xmlns:a16="http://schemas.microsoft.com/office/drawing/2014/main" id="{95E69A99-7410-7780-9B16-3FBEC0AA3CBB}"/>
              </a:ext>
            </a:extLst>
          </p:cNvPr>
          <p:cNvSpPr txBox="1">
            <a:spLocks/>
          </p:cNvSpPr>
          <p:nvPr/>
        </p:nvSpPr>
        <p:spPr>
          <a:xfrm>
            <a:off x="6553200" y="4857750"/>
            <a:ext cx="2133600" cy="18415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027BF9A6-4153-CD4E-8F55-8E0136569F8B}" type="slidenum">
              <a:rPr lang="en-US" smtClean="0"/>
              <a:pPr algn="r"/>
              <a:t>4</a:t>
            </a:fld>
            <a:endParaRPr lang="en-US" dirty="0"/>
          </a:p>
        </p:txBody>
      </p:sp>
    </p:spTree>
    <p:extLst>
      <p:ext uri="{BB962C8B-B14F-4D97-AF65-F5344CB8AC3E}">
        <p14:creationId xmlns:p14="http://schemas.microsoft.com/office/powerpoint/2010/main" val="361324281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0A1EA-4784-A9FD-8A45-CD2416F1A2F8}"/>
              </a:ext>
            </a:extLst>
          </p:cNvPr>
          <p:cNvSpPr>
            <a:spLocks noGrp="1"/>
          </p:cNvSpPr>
          <p:nvPr>
            <p:ph type="title"/>
          </p:nvPr>
        </p:nvSpPr>
        <p:spPr/>
        <p:txBody>
          <a:bodyPr/>
          <a:lstStyle/>
          <a:p>
            <a:r>
              <a:rPr lang="en-US" dirty="0"/>
              <a:t>Share</a:t>
            </a:r>
          </a:p>
        </p:txBody>
      </p:sp>
      <p:sp>
        <p:nvSpPr>
          <p:cNvPr id="3" name="Content Placeholder 2">
            <a:extLst>
              <a:ext uri="{FF2B5EF4-FFF2-40B4-BE49-F238E27FC236}">
                <a16:creationId xmlns:a16="http://schemas.microsoft.com/office/drawing/2014/main" id="{9373AADF-4D4D-5EE5-81D0-2FEDF1ABC68A}"/>
              </a:ext>
            </a:extLst>
          </p:cNvPr>
          <p:cNvSpPr>
            <a:spLocks noGrp="1"/>
          </p:cNvSpPr>
          <p:nvPr>
            <p:ph idx="1"/>
          </p:nvPr>
        </p:nvSpPr>
        <p:spPr/>
        <p:txBody>
          <a:bodyPr/>
          <a:lstStyle/>
          <a:p>
            <a:pPr marL="342900" indent="-342900">
              <a:buFont typeface="Arial" panose="020B0604020202020204" pitchFamily="34" charset="0"/>
              <a:buChar char="•"/>
            </a:pPr>
            <a:r>
              <a:rPr lang="en-US" dirty="0"/>
              <a:t>It can be easy to work in a vacuum—don’t</a:t>
            </a:r>
          </a:p>
          <a:p>
            <a:pPr marL="342900" indent="-342900">
              <a:buFont typeface="Arial" panose="020B0604020202020204" pitchFamily="34" charset="0"/>
              <a:buChar char="•"/>
            </a:pPr>
            <a:r>
              <a:rPr lang="en-US" dirty="0"/>
              <a:t>Pursue the work before it gets thrown over the wall</a:t>
            </a:r>
          </a:p>
          <a:p>
            <a:pPr marL="342900" indent="-342900">
              <a:buFont typeface="Arial" panose="020B0604020202020204" pitchFamily="34" charset="0"/>
              <a:buChar char="•"/>
            </a:pPr>
            <a:r>
              <a:rPr lang="en-US" dirty="0"/>
              <a:t>Involve teammates—you need the help!</a:t>
            </a:r>
          </a:p>
          <a:p>
            <a:pPr marL="708660" lvl="1" indent="-342900"/>
            <a:r>
              <a:rPr lang="en-US" dirty="0"/>
              <a:t>Not just content tasks, but building context together</a:t>
            </a:r>
          </a:p>
        </p:txBody>
      </p:sp>
      <p:sp>
        <p:nvSpPr>
          <p:cNvPr id="4" name="Slide Number Placeholder 4">
            <a:extLst>
              <a:ext uri="{FF2B5EF4-FFF2-40B4-BE49-F238E27FC236}">
                <a16:creationId xmlns:a16="http://schemas.microsoft.com/office/drawing/2014/main" id="{502699C9-A3DA-FC25-DBBB-A2B29CB57D27}"/>
              </a:ext>
            </a:extLst>
          </p:cNvPr>
          <p:cNvSpPr txBox="1">
            <a:spLocks/>
          </p:cNvSpPr>
          <p:nvPr/>
        </p:nvSpPr>
        <p:spPr>
          <a:xfrm>
            <a:off x="6553200" y="4857750"/>
            <a:ext cx="2133600" cy="18415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027BF9A6-4153-CD4E-8F55-8E0136569F8B}" type="slidenum">
              <a:rPr lang="en-US" smtClean="0"/>
              <a:pPr algn="r"/>
              <a:t>40</a:t>
            </a:fld>
            <a:endParaRPr lang="en-US" dirty="0"/>
          </a:p>
        </p:txBody>
      </p:sp>
    </p:spTree>
    <p:extLst>
      <p:ext uri="{BB962C8B-B14F-4D97-AF65-F5344CB8AC3E}">
        <p14:creationId xmlns:p14="http://schemas.microsoft.com/office/powerpoint/2010/main" val="179957955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16503-F5F4-8B02-28E7-16316936E2F2}"/>
              </a:ext>
            </a:extLst>
          </p:cNvPr>
          <p:cNvSpPr>
            <a:spLocks noGrp="1"/>
          </p:cNvSpPr>
          <p:nvPr>
            <p:ph type="title"/>
          </p:nvPr>
        </p:nvSpPr>
        <p:spPr/>
        <p:txBody>
          <a:bodyPr/>
          <a:lstStyle/>
          <a:p>
            <a:r>
              <a:rPr lang="en-US" dirty="0"/>
              <a:t>Grow</a:t>
            </a:r>
          </a:p>
        </p:txBody>
      </p:sp>
      <p:sp>
        <p:nvSpPr>
          <p:cNvPr id="3" name="Content Placeholder 2">
            <a:extLst>
              <a:ext uri="{FF2B5EF4-FFF2-40B4-BE49-F238E27FC236}">
                <a16:creationId xmlns:a16="http://schemas.microsoft.com/office/drawing/2014/main" id="{749D6342-0579-8B65-DD8E-552EFCF4D987}"/>
              </a:ext>
            </a:extLst>
          </p:cNvPr>
          <p:cNvSpPr>
            <a:spLocks noGrp="1"/>
          </p:cNvSpPr>
          <p:nvPr>
            <p:ph idx="1"/>
          </p:nvPr>
        </p:nvSpPr>
        <p:spPr/>
        <p:txBody>
          <a:bodyPr/>
          <a:lstStyle/>
          <a:p>
            <a:r>
              <a:rPr lang="en-US" dirty="0"/>
              <a:t>What do you need help with?</a:t>
            </a:r>
          </a:p>
          <a:p>
            <a:pPr lvl="1"/>
            <a:r>
              <a:rPr lang="en-US" dirty="0"/>
              <a:t>Use your reflection, balance and plan steps to make the case to hire other specialists when it’s the right time</a:t>
            </a:r>
          </a:p>
        </p:txBody>
      </p:sp>
      <p:sp>
        <p:nvSpPr>
          <p:cNvPr id="4" name="Slide Number Placeholder 4">
            <a:extLst>
              <a:ext uri="{FF2B5EF4-FFF2-40B4-BE49-F238E27FC236}">
                <a16:creationId xmlns:a16="http://schemas.microsoft.com/office/drawing/2014/main" id="{7E4531C5-0264-5F1A-E249-038B90849BAB}"/>
              </a:ext>
            </a:extLst>
          </p:cNvPr>
          <p:cNvSpPr txBox="1">
            <a:spLocks/>
          </p:cNvSpPr>
          <p:nvPr/>
        </p:nvSpPr>
        <p:spPr>
          <a:xfrm>
            <a:off x="6553200" y="4857750"/>
            <a:ext cx="2133600" cy="18415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027BF9A6-4153-CD4E-8F55-8E0136569F8B}" type="slidenum">
              <a:rPr lang="en-US" smtClean="0"/>
              <a:pPr algn="r"/>
              <a:t>41</a:t>
            </a:fld>
            <a:endParaRPr lang="en-US" dirty="0"/>
          </a:p>
        </p:txBody>
      </p:sp>
    </p:spTree>
    <p:extLst>
      <p:ext uri="{BB962C8B-B14F-4D97-AF65-F5344CB8AC3E}">
        <p14:creationId xmlns:p14="http://schemas.microsoft.com/office/powerpoint/2010/main" val="95956463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C7C1A-73EA-430C-3A11-545413006484}"/>
              </a:ext>
            </a:extLst>
          </p:cNvPr>
          <p:cNvSpPr>
            <a:spLocks noGrp="1"/>
          </p:cNvSpPr>
          <p:nvPr>
            <p:ph type="title"/>
          </p:nvPr>
        </p:nvSpPr>
        <p:spPr/>
        <p:txBody>
          <a:bodyPr/>
          <a:lstStyle/>
          <a:p>
            <a:r>
              <a:rPr lang="en-US" dirty="0"/>
              <a:t>Understand Yourself</a:t>
            </a:r>
          </a:p>
        </p:txBody>
      </p:sp>
      <p:sp>
        <p:nvSpPr>
          <p:cNvPr id="4" name="Slide Number Placeholder 3">
            <a:extLst>
              <a:ext uri="{FF2B5EF4-FFF2-40B4-BE49-F238E27FC236}">
                <a16:creationId xmlns:a16="http://schemas.microsoft.com/office/drawing/2014/main" id="{8C67F082-09BE-DF9C-3BC5-8E90B0FB95A1}"/>
              </a:ext>
            </a:extLst>
          </p:cNvPr>
          <p:cNvSpPr>
            <a:spLocks noGrp="1"/>
          </p:cNvSpPr>
          <p:nvPr>
            <p:ph type="sldNum" sz="quarter" idx="12"/>
          </p:nvPr>
        </p:nvSpPr>
        <p:spPr/>
        <p:txBody>
          <a:bodyPr/>
          <a:lstStyle/>
          <a:p>
            <a:fld id="{027BF9A6-4153-CD4E-8F55-8E0136569F8B}" type="slidenum">
              <a:rPr lang="en-US" smtClean="0"/>
              <a:t>42</a:t>
            </a:fld>
            <a:endParaRPr lang="en-US"/>
          </a:p>
        </p:txBody>
      </p:sp>
    </p:spTree>
    <p:extLst>
      <p:ext uri="{BB962C8B-B14F-4D97-AF65-F5344CB8AC3E}">
        <p14:creationId xmlns:p14="http://schemas.microsoft.com/office/powerpoint/2010/main" val="428774403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4F244-27CB-3538-68BE-D2E49BFC31A7}"/>
              </a:ext>
            </a:extLst>
          </p:cNvPr>
          <p:cNvSpPr>
            <a:spLocks noGrp="1"/>
          </p:cNvSpPr>
          <p:nvPr>
            <p:ph type="title"/>
          </p:nvPr>
        </p:nvSpPr>
        <p:spPr/>
        <p:txBody>
          <a:bodyPr/>
          <a:lstStyle/>
          <a:p>
            <a:r>
              <a:rPr lang="en-US" dirty="0"/>
              <a:t>How’s it feeling?</a:t>
            </a:r>
          </a:p>
        </p:txBody>
      </p:sp>
      <p:sp>
        <p:nvSpPr>
          <p:cNvPr id="3" name="Content Placeholder 2">
            <a:extLst>
              <a:ext uri="{FF2B5EF4-FFF2-40B4-BE49-F238E27FC236}">
                <a16:creationId xmlns:a16="http://schemas.microsoft.com/office/drawing/2014/main" id="{7FF2C423-A47F-4355-E1DF-768D4C895B1E}"/>
              </a:ext>
            </a:extLst>
          </p:cNvPr>
          <p:cNvSpPr>
            <a:spLocks noGrp="1"/>
          </p:cNvSpPr>
          <p:nvPr>
            <p:ph idx="1"/>
          </p:nvPr>
        </p:nvSpPr>
        <p:spPr/>
        <p:txBody>
          <a:bodyPr>
            <a:normAutofit/>
          </a:bodyPr>
          <a:lstStyle/>
          <a:p>
            <a:r>
              <a:rPr lang="en-US" dirty="0"/>
              <a:t>Have you ever thought about the kind of content work you like?</a:t>
            </a:r>
          </a:p>
          <a:p>
            <a:pPr lvl="1"/>
            <a:r>
              <a:rPr lang="en-US" dirty="0"/>
              <a:t>Editing content versus writing versus managing systems</a:t>
            </a:r>
          </a:p>
          <a:p>
            <a:r>
              <a:rPr lang="en-US" dirty="0"/>
              <a:t>Are you feeling burnt out or anxious?</a:t>
            </a:r>
          </a:p>
          <a:p>
            <a:pPr lvl="1"/>
            <a:r>
              <a:rPr lang="en-US" dirty="0"/>
              <a:t>Maybe you’re on the wrong stage of work </a:t>
            </a:r>
          </a:p>
          <a:p>
            <a:endParaRPr lang="en-US" dirty="0"/>
          </a:p>
        </p:txBody>
      </p:sp>
      <p:sp>
        <p:nvSpPr>
          <p:cNvPr id="4" name="Slide Number Placeholder 4">
            <a:extLst>
              <a:ext uri="{FF2B5EF4-FFF2-40B4-BE49-F238E27FC236}">
                <a16:creationId xmlns:a16="http://schemas.microsoft.com/office/drawing/2014/main" id="{E944C63E-FE76-D518-DBFB-5662795F8722}"/>
              </a:ext>
            </a:extLst>
          </p:cNvPr>
          <p:cNvSpPr txBox="1">
            <a:spLocks/>
          </p:cNvSpPr>
          <p:nvPr/>
        </p:nvSpPr>
        <p:spPr>
          <a:xfrm>
            <a:off x="6553200" y="4857750"/>
            <a:ext cx="2133600" cy="18415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027BF9A6-4153-CD4E-8F55-8E0136569F8B}" type="slidenum">
              <a:rPr lang="en-US" smtClean="0"/>
              <a:pPr algn="r"/>
              <a:t>43</a:t>
            </a:fld>
            <a:endParaRPr lang="en-US" dirty="0"/>
          </a:p>
        </p:txBody>
      </p:sp>
    </p:spTree>
    <p:extLst>
      <p:ext uri="{BB962C8B-B14F-4D97-AF65-F5344CB8AC3E}">
        <p14:creationId xmlns:p14="http://schemas.microsoft.com/office/powerpoint/2010/main" val="395725187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4F244-27CB-3538-68BE-D2E49BFC31A7}"/>
              </a:ext>
            </a:extLst>
          </p:cNvPr>
          <p:cNvSpPr>
            <a:spLocks noGrp="1"/>
          </p:cNvSpPr>
          <p:nvPr>
            <p:ph type="title"/>
          </p:nvPr>
        </p:nvSpPr>
        <p:spPr/>
        <p:txBody>
          <a:bodyPr/>
          <a:lstStyle/>
          <a:p>
            <a:r>
              <a:rPr lang="en-US" dirty="0"/>
              <a:t>The Starter</a:t>
            </a:r>
          </a:p>
        </p:txBody>
      </p:sp>
      <p:sp>
        <p:nvSpPr>
          <p:cNvPr id="3" name="Content Placeholder 2">
            <a:extLst>
              <a:ext uri="{FF2B5EF4-FFF2-40B4-BE49-F238E27FC236}">
                <a16:creationId xmlns:a16="http://schemas.microsoft.com/office/drawing/2014/main" id="{7FF2C423-A47F-4355-E1DF-768D4C895B1E}"/>
              </a:ext>
            </a:extLst>
          </p:cNvPr>
          <p:cNvSpPr>
            <a:spLocks noGrp="1"/>
          </p:cNvSpPr>
          <p:nvPr>
            <p:ph idx="1"/>
          </p:nvPr>
        </p:nvSpPr>
        <p:spPr/>
        <p:txBody>
          <a:bodyPr>
            <a:normAutofit fontScale="92500" lnSpcReduction="20000"/>
          </a:bodyPr>
          <a:lstStyle/>
          <a:p>
            <a:r>
              <a:rPr lang="en-US" b="1" dirty="0"/>
              <a:t>The Starter</a:t>
            </a:r>
            <a:r>
              <a:rPr lang="en-US" dirty="0"/>
              <a:t> –This is someone who comes in to lay a solid design foundation. They can be an end-to-end designer or someone focused on Plain Language or content generation.  </a:t>
            </a:r>
          </a:p>
          <a:p>
            <a:pPr lvl="1"/>
            <a:r>
              <a:rPr lang="en-US" dirty="0"/>
              <a:t>Comfortable with chaos</a:t>
            </a:r>
          </a:p>
          <a:p>
            <a:pPr lvl="1"/>
            <a:r>
              <a:rPr lang="en-US" dirty="0"/>
              <a:t>Can “feel their way through”</a:t>
            </a:r>
          </a:p>
          <a:p>
            <a:pPr lvl="1"/>
            <a:r>
              <a:rPr lang="en-US" dirty="0"/>
              <a:t>Don’t mind setting up systems and establishing processes</a:t>
            </a:r>
          </a:p>
          <a:p>
            <a:pPr lvl="1"/>
            <a:endParaRPr lang="en-US" dirty="0"/>
          </a:p>
          <a:p>
            <a:pPr marL="342900" indent="-342900">
              <a:buFont typeface="Arial" panose="020B0604020202020204" pitchFamily="34" charset="0"/>
              <a:buChar char="•"/>
            </a:pPr>
            <a:r>
              <a:rPr lang="en-US" dirty="0"/>
              <a:t>If you’re uncomfortable with a lot of ambiguity or don’t like defining processes for yourself, you’re probably not a Starter</a:t>
            </a:r>
          </a:p>
          <a:p>
            <a:endParaRPr lang="en-US" dirty="0"/>
          </a:p>
        </p:txBody>
      </p:sp>
      <p:sp>
        <p:nvSpPr>
          <p:cNvPr id="4" name="Slide Number Placeholder 4">
            <a:extLst>
              <a:ext uri="{FF2B5EF4-FFF2-40B4-BE49-F238E27FC236}">
                <a16:creationId xmlns:a16="http://schemas.microsoft.com/office/drawing/2014/main" id="{0248463E-9169-FFD1-7CF3-662A38E3A738}"/>
              </a:ext>
            </a:extLst>
          </p:cNvPr>
          <p:cNvSpPr txBox="1">
            <a:spLocks/>
          </p:cNvSpPr>
          <p:nvPr/>
        </p:nvSpPr>
        <p:spPr>
          <a:xfrm>
            <a:off x="6553200" y="4857750"/>
            <a:ext cx="2133600" cy="18415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027BF9A6-4153-CD4E-8F55-8E0136569F8B}" type="slidenum">
              <a:rPr lang="en-US" smtClean="0"/>
              <a:pPr algn="r"/>
              <a:t>44</a:t>
            </a:fld>
            <a:endParaRPr lang="en-US" dirty="0"/>
          </a:p>
        </p:txBody>
      </p:sp>
    </p:spTree>
    <p:extLst>
      <p:ext uri="{BB962C8B-B14F-4D97-AF65-F5344CB8AC3E}">
        <p14:creationId xmlns:p14="http://schemas.microsoft.com/office/powerpoint/2010/main" val="164698285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4F244-27CB-3538-68BE-D2E49BFC31A7}"/>
              </a:ext>
            </a:extLst>
          </p:cNvPr>
          <p:cNvSpPr>
            <a:spLocks noGrp="1"/>
          </p:cNvSpPr>
          <p:nvPr>
            <p:ph type="title"/>
          </p:nvPr>
        </p:nvSpPr>
        <p:spPr/>
        <p:txBody>
          <a:bodyPr/>
          <a:lstStyle/>
          <a:p>
            <a:r>
              <a:rPr lang="en-US" dirty="0"/>
              <a:t>The Builder</a:t>
            </a:r>
          </a:p>
        </p:txBody>
      </p:sp>
      <p:sp>
        <p:nvSpPr>
          <p:cNvPr id="3" name="Content Placeholder 2">
            <a:extLst>
              <a:ext uri="{FF2B5EF4-FFF2-40B4-BE49-F238E27FC236}">
                <a16:creationId xmlns:a16="http://schemas.microsoft.com/office/drawing/2014/main" id="{7FF2C423-A47F-4355-E1DF-768D4C895B1E}"/>
              </a:ext>
            </a:extLst>
          </p:cNvPr>
          <p:cNvSpPr>
            <a:spLocks noGrp="1"/>
          </p:cNvSpPr>
          <p:nvPr>
            <p:ph idx="1"/>
          </p:nvPr>
        </p:nvSpPr>
        <p:spPr/>
        <p:txBody>
          <a:bodyPr>
            <a:normAutofit fontScale="92500" lnSpcReduction="20000"/>
          </a:bodyPr>
          <a:lstStyle/>
          <a:p>
            <a:r>
              <a:rPr lang="en-US" b="1" dirty="0"/>
              <a:t>The Builder</a:t>
            </a:r>
            <a:r>
              <a:rPr lang="en-US" dirty="0"/>
              <a:t> – This is the person who transitions the work into something that is repeatable. More than just setting up processes, they might also establish the systems that lead to scaling work.</a:t>
            </a:r>
          </a:p>
          <a:p>
            <a:pPr lvl="1"/>
            <a:r>
              <a:rPr lang="en-US" dirty="0"/>
              <a:t>Balances iteration with commitment to what works</a:t>
            </a:r>
          </a:p>
          <a:p>
            <a:pPr lvl="1"/>
            <a:r>
              <a:rPr lang="en-US" dirty="0"/>
              <a:t>Can bring a sense of craft to the iterative early work</a:t>
            </a:r>
          </a:p>
          <a:p>
            <a:pPr lvl="1"/>
            <a:r>
              <a:rPr lang="en-US" dirty="0"/>
              <a:t>Good at picking out order (what’s working) from chaos</a:t>
            </a:r>
          </a:p>
          <a:p>
            <a:pPr lvl="1"/>
            <a:endParaRPr lang="en-US" dirty="0"/>
          </a:p>
          <a:p>
            <a:pPr marL="342900" indent="-342900">
              <a:buFont typeface="Arial" panose="020B0604020202020204" pitchFamily="34" charset="0"/>
              <a:buChar char="•"/>
            </a:pPr>
            <a:r>
              <a:rPr lang="en-US" dirty="0"/>
              <a:t>If you thrive with ambiguity, or having a well-defined set of tools and processes, you’re probably not a Builder</a:t>
            </a:r>
          </a:p>
        </p:txBody>
      </p:sp>
      <p:sp>
        <p:nvSpPr>
          <p:cNvPr id="4" name="Slide Number Placeholder 4">
            <a:extLst>
              <a:ext uri="{FF2B5EF4-FFF2-40B4-BE49-F238E27FC236}">
                <a16:creationId xmlns:a16="http://schemas.microsoft.com/office/drawing/2014/main" id="{0B724B12-A36F-2FB5-4BF3-5317C66AAFF9}"/>
              </a:ext>
            </a:extLst>
          </p:cNvPr>
          <p:cNvSpPr txBox="1">
            <a:spLocks/>
          </p:cNvSpPr>
          <p:nvPr/>
        </p:nvSpPr>
        <p:spPr>
          <a:xfrm>
            <a:off x="6553200" y="4857750"/>
            <a:ext cx="2133600" cy="18415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027BF9A6-4153-CD4E-8F55-8E0136569F8B}" type="slidenum">
              <a:rPr lang="en-US" smtClean="0"/>
              <a:pPr algn="r"/>
              <a:t>45</a:t>
            </a:fld>
            <a:endParaRPr lang="en-US" dirty="0"/>
          </a:p>
        </p:txBody>
      </p:sp>
    </p:spTree>
    <p:extLst>
      <p:ext uri="{BB962C8B-B14F-4D97-AF65-F5344CB8AC3E}">
        <p14:creationId xmlns:p14="http://schemas.microsoft.com/office/powerpoint/2010/main" val="23449480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4F244-27CB-3538-68BE-D2E49BFC31A7}"/>
              </a:ext>
            </a:extLst>
          </p:cNvPr>
          <p:cNvSpPr>
            <a:spLocks noGrp="1"/>
          </p:cNvSpPr>
          <p:nvPr>
            <p:ph type="title"/>
          </p:nvPr>
        </p:nvSpPr>
        <p:spPr/>
        <p:txBody>
          <a:bodyPr/>
          <a:lstStyle/>
          <a:p>
            <a:r>
              <a:rPr lang="en-US" dirty="0"/>
              <a:t>The Maintainer</a:t>
            </a:r>
          </a:p>
        </p:txBody>
      </p:sp>
      <p:sp>
        <p:nvSpPr>
          <p:cNvPr id="3" name="Content Placeholder 2">
            <a:extLst>
              <a:ext uri="{FF2B5EF4-FFF2-40B4-BE49-F238E27FC236}">
                <a16:creationId xmlns:a16="http://schemas.microsoft.com/office/drawing/2014/main" id="{7FF2C423-A47F-4355-E1DF-768D4C895B1E}"/>
              </a:ext>
            </a:extLst>
          </p:cNvPr>
          <p:cNvSpPr>
            <a:spLocks noGrp="1"/>
          </p:cNvSpPr>
          <p:nvPr>
            <p:ph idx="1"/>
          </p:nvPr>
        </p:nvSpPr>
        <p:spPr/>
        <p:txBody>
          <a:bodyPr>
            <a:normAutofit fontScale="92500" lnSpcReduction="10000"/>
          </a:bodyPr>
          <a:lstStyle/>
          <a:p>
            <a:r>
              <a:rPr lang="en-US" dirty="0"/>
              <a:t>The Maintainer is the person who, after the visionary groundwork has been laid and the business model has proven to do what it’s supposed to do, simply doesn’t mess things up. </a:t>
            </a:r>
          </a:p>
          <a:p>
            <a:pPr lvl="1"/>
            <a:r>
              <a:rPr lang="en-US" dirty="0"/>
              <a:t>Content processes defined</a:t>
            </a:r>
          </a:p>
          <a:p>
            <a:pPr lvl="1"/>
            <a:r>
              <a:rPr lang="en-US" dirty="0"/>
              <a:t>Content Ops (and/or Research Ops) in place</a:t>
            </a:r>
          </a:p>
          <a:p>
            <a:pPr lvl="1"/>
            <a:r>
              <a:rPr lang="en-US" dirty="0"/>
              <a:t>It’s a well-oiled machine</a:t>
            </a:r>
          </a:p>
          <a:p>
            <a:pPr lvl="1"/>
            <a:endParaRPr lang="en-US" dirty="0"/>
          </a:p>
          <a:p>
            <a:pPr marL="342900" indent="-342900">
              <a:buFont typeface="Arial" panose="020B0604020202020204" pitchFamily="34" charset="0"/>
              <a:buChar char="•"/>
            </a:pPr>
            <a:r>
              <a:rPr lang="en-US" dirty="0"/>
              <a:t>Don’t feel like it’s working? Maybe you’re not a maintainer.</a:t>
            </a:r>
          </a:p>
        </p:txBody>
      </p:sp>
      <p:sp>
        <p:nvSpPr>
          <p:cNvPr id="4" name="Slide Number Placeholder 4">
            <a:extLst>
              <a:ext uri="{FF2B5EF4-FFF2-40B4-BE49-F238E27FC236}">
                <a16:creationId xmlns:a16="http://schemas.microsoft.com/office/drawing/2014/main" id="{22F4E4FC-DE94-F251-34E6-E632FAAFDB29}"/>
              </a:ext>
            </a:extLst>
          </p:cNvPr>
          <p:cNvSpPr txBox="1">
            <a:spLocks/>
          </p:cNvSpPr>
          <p:nvPr/>
        </p:nvSpPr>
        <p:spPr>
          <a:xfrm>
            <a:off x="6553200" y="4857750"/>
            <a:ext cx="2133600" cy="18415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027BF9A6-4153-CD4E-8F55-8E0136569F8B}" type="slidenum">
              <a:rPr lang="en-US" smtClean="0"/>
              <a:pPr algn="r"/>
              <a:t>46</a:t>
            </a:fld>
            <a:endParaRPr lang="en-US" dirty="0"/>
          </a:p>
        </p:txBody>
      </p:sp>
    </p:spTree>
    <p:extLst>
      <p:ext uri="{BB962C8B-B14F-4D97-AF65-F5344CB8AC3E}">
        <p14:creationId xmlns:p14="http://schemas.microsoft.com/office/powerpoint/2010/main" val="276331688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DB229-4601-98F7-B09D-E5AED6B7CD4F}"/>
              </a:ext>
            </a:extLst>
          </p:cNvPr>
          <p:cNvSpPr>
            <a:spLocks noGrp="1"/>
          </p:cNvSpPr>
          <p:nvPr>
            <p:ph type="title"/>
          </p:nvPr>
        </p:nvSpPr>
        <p:spPr/>
        <p:txBody>
          <a:bodyPr/>
          <a:lstStyle/>
          <a:p>
            <a:r>
              <a:rPr lang="en-US" dirty="0"/>
              <a:t>Are you aligned?</a:t>
            </a:r>
          </a:p>
        </p:txBody>
      </p:sp>
      <p:sp>
        <p:nvSpPr>
          <p:cNvPr id="3" name="Content Placeholder 2">
            <a:extLst>
              <a:ext uri="{FF2B5EF4-FFF2-40B4-BE49-F238E27FC236}">
                <a16:creationId xmlns:a16="http://schemas.microsoft.com/office/drawing/2014/main" id="{5F7DD0F0-06BE-F96A-17CE-67B20F0C352A}"/>
              </a:ext>
            </a:extLst>
          </p:cNvPr>
          <p:cNvSpPr>
            <a:spLocks noGrp="1"/>
          </p:cNvSpPr>
          <p:nvPr>
            <p:ph idx="1"/>
          </p:nvPr>
        </p:nvSpPr>
        <p:spPr/>
        <p:txBody>
          <a:bodyPr/>
          <a:lstStyle/>
          <a:p>
            <a:r>
              <a:rPr lang="en-US" dirty="0"/>
              <a:t>“Plain Language” roles are almost certainly maintainers (rooted in regs, not CX)</a:t>
            </a:r>
          </a:p>
          <a:p>
            <a:r>
              <a:rPr lang="en-US" dirty="0"/>
              <a:t>Founder Designers are often Starters or Builders taking over from contractors</a:t>
            </a:r>
          </a:p>
          <a:p>
            <a:r>
              <a:rPr lang="en-US" dirty="0"/>
              <a:t>Are you pushing the team to do something they’re not ready for? Or something they can’t see the need for?</a:t>
            </a:r>
          </a:p>
          <a:p>
            <a:r>
              <a:rPr lang="en-US" dirty="0"/>
              <a:t>Psychological safety</a:t>
            </a:r>
          </a:p>
        </p:txBody>
      </p:sp>
      <p:sp>
        <p:nvSpPr>
          <p:cNvPr id="4" name="Slide Number Placeholder 4">
            <a:extLst>
              <a:ext uri="{FF2B5EF4-FFF2-40B4-BE49-F238E27FC236}">
                <a16:creationId xmlns:a16="http://schemas.microsoft.com/office/drawing/2014/main" id="{F510883E-B2B9-A8CA-3F45-A2A4F839393C}"/>
              </a:ext>
            </a:extLst>
          </p:cNvPr>
          <p:cNvSpPr txBox="1">
            <a:spLocks/>
          </p:cNvSpPr>
          <p:nvPr/>
        </p:nvSpPr>
        <p:spPr>
          <a:xfrm>
            <a:off x="6553200" y="4857750"/>
            <a:ext cx="2133600" cy="18415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027BF9A6-4153-CD4E-8F55-8E0136569F8B}" type="slidenum">
              <a:rPr lang="en-US" smtClean="0"/>
              <a:pPr algn="r"/>
              <a:t>47</a:t>
            </a:fld>
            <a:endParaRPr lang="en-US" dirty="0"/>
          </a:p>
        </p:txBody>
      </p:sp>
    </p:spTree>
    <p:extLst>
      <p:ext uri="{BB962C8B-B14F-4D97-AF65-F5344CB8AC3E}">
        <p14:creationId xmlns:p14="http://schemas.microsoft.com/office/powerpoint/2010/main" val="39568298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E4C1F-D9A8-ED42-8F15-7D5147583831}"/>
              </a:ext>
            </a:extLst>
          </p:cNvPr>
          <p:cNvSpPr>
            <a:spLocks noGrp="1"/>
          </p:cNvSpPr>
          <p:nvPr>
            <p:ph type="title"/>
          </p:nvPr>
        </p:nvSpPr>
        <p:spPr/>
        <p:txBody>
          <a:bodyPr/>
          <a:lstStyle/>
          <a:p>
            <a:r>
              <a:rPr lang="en-US" dirty="0"/>
              <a:t>Keep in Touch</a:t>
            </a:r>
          </a:p>
        </p:txBody>
      </p:sp>
      <p:pic>
        <p:nvPicPr>
          <p:cNvPr id="8" name="Picture 7" descr="Amanda is smiling in front of a flag in her official portrait, wearing an eggplant dress and gold sweater.&#10;">
            <a:extLst>
              <a:ext uri="{FF2B5EF4-FFF2-40B4-BE49-F238E27FC236}">
                <a16:creationId xmlns:a16="http://schemas.microsoft.com/office/drawing/2014/main" id="{A760E7C9-7E02-3145-A84A-76DB04E114C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200" y="1344612"/>
            <a:ext cx="3124200" cy="3124200"/>
          </a:xfrm>
          <a:prstGeom prst="ellipse">
            <a:avLst/>
          </a:prstGeom>
        </p:spPr>
      </p:pic>
      <p:sp>
        <p:nvSpPr>
          <p:cNvPr id="3" name="Content Placeholder 2">
            <a:extLst>
              <a:ext uri="{FF2B5EF4-FFF2-40B4-BE49-F238E27FC236}">
                <a16:creationId xmlns:a16="http://schemas.microsoft.com/office/drawing/2014/main" id="{959C4B9D-9577-4547-8554-2D5190B172C4}"/>
              </a:ext>
            </a:extLst>
          </p:cNvPr>
          <p:cNvSpPr>
            <a:spLocks noGrp="1"/>
          </p:cNvSpPr>
          <p:nvPr>
            <p:ph idx="1"/>
          </p:nvPr>
        </p:nvSpPr>
        <p:spPr>
          <a:xfrm>
            <a:off x="3810000" y="1200151"/>
            <a:ext cx="4495800" cy="3124200"/>
          </a:xfrm>
        </p:spPr>
        <p:txBody>
          <a:bodyPr anchor="ctr"/>
          <a:lstStyle/>
          <a:p>
            <a:r>
              <a:rPr lang="en-US" sz="2000" dirty="0">
                <a:hlinkClick r:id="rId3"/>
              </a:rPr>
              <a:t>amanda.f.damewood@uscis.dhs.gov</a:t>
            </a:r>
            <a:endParaRPr lang="en-US" sz="2000" dirty="0"/>
          </a:p>
        </p:txBody>
      </p:sp>
      <p:sp>
        <p:nvSpPr>
          <p:cNvPr id="5" name="Slide Number Placeholder 4">
            <a:extLst>
              <a:ext uri="{FF2B5EF4-FFF2-40B4-BE49-F238E27FC236}">
                <a16:creationId xmlns:a16="http://schemas.microsoft.com/office/drawing/2014/main" id="{906664E3-6DA9-79D5-D020-C32D06682407}"/>
              </a:ext>
            </a:extLst>
          </p:cNvPr>
          <p:cNvSpPr txBox="1">
            <a:spLocks/>
          </p:cNvSpPr>
          <p:nvPr/>
        </p:nvSpPr>
        <p:spPr>
          <a:xfrm>
            <a:off x="6553200" y="4857750"/>
            <a:ext cx="2133600" cy="18415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027BF9A6-4153-CD4E-8F55-8E0136569F8B}" type="slidenum">
              <a:rPr lang="en-US" smtClean="0"/>
              <a:pPr algn="r"/>
              <a:t>48</a:t>
            </a:fld>
            <a:endParaRPr lang="en-US" dirty="0"/>
          </a:p>
        </p:txBody>
      </p:sp>
    </p:spTree>
    <p:extLst>
      <p:ext uri="{BB962C8B-B14F-4D97-AF65-F5344CB8AC3E}">
        <p14:creationId xmlns:p14="http://schemas.microsoft.com/office/powerpoint/2010/main" val="4570663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9DA33-CCBE-E636-66CD-96FD1F2FE3E6}"/>
              </a:ext>
            </a:extLst>
          </p:cNvPr>
          <p:cNvSpPr>
            <a:spLocks noGrp="1"/>
          </p:cNvSpPr>
          <p:nvPr>
            <p:ph type="title"/>
          </p:nvPr>
        </p:nvSpPr>
        <p:spPr/>
        <p:txBody>
          <a:bodyPr/>
          <a:lstStyle/>
          <a:p>
            <a:r>
              <a:rPr lang="en-US" dirty="0"/>
              <a:t>Where does Plain Language come in?</a:t>
            </a:r>
          </a:p>
        </p:txBody>
      </p:sp>
      <p:sp>
        <p:nvSpPr>
          <p:cNvPr id="3" name="Content Placeholder 2">
            <a:extLst>
              <a:ext uri="{FF2B5EF4-FFF2-40B4-BE49-F238E27FC236}">
                <a16:creationId xmlns:a16="http://schemas.microsoft.com/office/drawing/2014/main" id="{5EDF4679-C5BC-CB68-09D2-3A91442BF148}"/>
              </a:ext>
            </a:extLst>
          </p:cNvPr>
          <p:cNvSpPr>
            <a:spLocks noGrp="1"/>
          </p:cNvSpPr>
          <p:nvPr>
            <p:ph idx="1"/>
          </p:nvPr>
        </p:nvSpPr>
        <p:spPr/>
        <p:txBody>
          <a:bodyPr/>
          <a:lstStyle/>
          <a:p>
            <a:pPr marL="342900" indent="-342900">
              <a:buFont typeface="Arial" panose="020B0604020202020204" pitchFamily="34" charset="0"/>
              <a:buChar char="•"/>
            </a:pPr>
            <a:r>
              <a:rPr lang="en-US" dirty="0"/>
              <a:t>The Plain Language community might think of yourselves as writers or editors, or content strategists</a:t>
            </a:r>
          </a:p>
          <a:p>
            <a:pPr marL="342900" indent="-342900">
              <a:buFont typeface="Arial" panose="020B0604020202020204" pitchFamily="34" charset="0"/>
              <a:buChar char="•"/>
            </a:pPr>
            <a:r>
              <a:rPr lang="en-US" dirty="0"/>
              <a:t>“Purpose, planning, or intention that exists or is thought to exist behind an action, fact, or material object.”</a:t>
            </a:r>
          </a:p>
          <a:p>
            <a:pPr marL="342900" indent="-342900">
              <a:buFont typeface="Arial" panose="020B0604020202020204" pitchFamily="34" charset="0"/>
              <a:buChar char="•"/>
            </a:pPr>
            <a:r>
              <a:rPr lang="en-US" dirty="0"/>
              <a:t>You’re bringing intention to language!</a:t>
            </a:r>
          </a:p>
        </p:txBody>
      </p:sp>
      <p:sp>
        <p:nvSpPr>
          <p:cNvPr id="5" name="TextBox 4">
            <a:extLst>
              <a:ext uri="{FF2B5EF4-FFF2-40B4-BE49-F238E27FC236}">
                <a16:creationId xmlns:a16="http://schemas.microsoft.com/office/drawing/2014/main" id="{4D4380D5-205F-6151-4369-E3EF9E8A7A00}"/>
              </a:ext>
            </a:extLst>
          </p:cNvPr>
          <p:cNvSpPr txBox="1"/>
          <p:nvPr/>
        </p:nvSpPr>
        <p:spPr>
          <a:xfrm>
            <a:off x="8458200" y="4781550"/>
            <a:ext cx="228600" cy="369332"/>
          </a:xfrm>
          <a:prstGeom prst="rect">
            <a:avLst/>
          </a:prstGeom>
          <a:noFill/>
        </p:spPr>
        <p:txBody>
          <a:bodyPr wrap="square" rtlCol="0">
            <a:spAutoFit/>
          </a:bodyPr>
          <a:lstStyle/>
          <a:p>
            <a:r>
              <a:rPr lang="en-US" dirty="0"/>
              <a:t>5</a:t>
            </a:r>
          </a:p>
        </p:txBody>
      </p:sp>
    </p:spTree>
    <p:extLst>
      <p:ext uri="{BB962C8B-B14F-4D97-AF65-F5344CB8AC3E}">
        <p14:creationId xmlns:p14="http://schemas.microsoft.com/office/powerpoint/2010/main" val="22581851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9DA33-CCBE-E636-66CD-96FD1F2FE3E6}"/>
              </a:ext>
            </a:extLst>
          </p:cNvPr>
          <p:cNvSpPr>
            <a:spLocks noGrp="1"/>
          </p:cNvSpPr>
          <p:nvPr>
            <p:ph type="title"/>
          </p:nvPr>
        </p:nvSpPr>
        <p:spPr/>
        <p:txBody>
          <a:bodyPr/>
          <a:lstStyle/>
          <a:p>
            <a:r>
              <a:rPr lang="en-US" dirty="0"/>
              <a:t>Plain Language and CX + UX</a:t>
            </a:r>
          </a:p>
        </p:txBody>
      </p:sp>
      <p:sp>
        <p:nvSpPr>
          <p:cNvPr id="3" name="Content Placeholder 2">
            <a:extLst>
              <a:ext uri="{FF2B5EF4-FFF2-40B4-BE49-F238E27FC236}">
                <a16:creationId xmlns:a16="http://schemas.microsoft.com/office/drawing/2014/main" id="{5EDF4679-C5BC-CB68-09D2-3A91442BF148}"/>
              </a:ext>
            </a:extLst>
          </p:cNvPr>
          <p:cNvSpPr>
            <a:spLocks noGrp="1"/>
          </p:cNvSpPr>
          <p:nvPr>
            <p:ph idx="1"/>
          </p:nvPr>
        </p:nvSpPr>
        <p:spPr/>
        <p:txBody>
          <a:bodyPr/>
          <a:lstStyle/>
          <a:p>
            <a:pPr marL="342900" indent="-342900">
              <a:buFont typeface="Arial" panose="020B0604020202020204" pitchFamily="34" charset="0"/>
              <a:buChar char="•"/>
            </a:pPr>
            <a:r>
              <a:rPr lang="en-US" dirty="0"/>
              <a:t>Content is integral to customer experience</a:t>
            </a:r>
          </a:p>
          <a:p>
            <a:pPr marL="342900" indent="-342900">
              <a:buFont typeface="Arial" panose="020B0604020202020204" pitchFamily="34" charset="0"/>
              <a:buChar char="•"/>
            </a:pPr>
            <a:r>
              <a:rPr lang="en-US" dirty="0"/>
              <a:t>The web is full of content</a:t>
            </a:r>
          </a:p>
          <a:p>
            <a:pPr marL="342900" indent="-342900">
              <a:buFont typeface="Arial" panose="020B0604020202020204" pitchFamily="34" charset="0"/>
              <a:buChar char="•"/>
            </a:pPr>
            <a:r>
              <a:rPr lang="en-US" dirty="0"/>
              <a:t>How we talk to our users, our voice, our words, IS the user experience</a:t>
            </a:r>
          </a:p>
          <a:p>
            <a:pPr marL="708660" lvl="1" indent="-342900"/>
            <a:r>
              <a:rPr lang="en-US" dirty="0"/>
              <a:t>UX is a subset of CX </a:t>
            </a:r>
          </a:p>
        </p:txBody>
      </p:sp>
      <p:sp>
        <p:nvSpPr>
          <p:cNvPr id="4" name="TextBox 3">
            <a:extLst>
              <a:ext uri="{FF2B5EF4-FFF2-40B4-BE49-F238E27FC236}">
                <a16:creationId xmlns:a16="http://schemas.microsoft.com/office/drawing/2014/main" id="{F9DF9468-DE69-BCB0-F589-4193CAF07C25}"/>
              </a:ext>
            </a:extLst>
          </p:cNvPr>
          <p:cNvSpPr txBox="1"/>
          <p:nvPr/>
        </p:nvSpPr>
        <p:spPr>
          <a:xfrm>
            <a:off x="8458200" y="4781550"/>
            <a:ext cx="228600" cy="369332"/>
          </a:xfrm>
          <a:prstGeom prst="rect">
            <a:avLst/>
          </a:prstGeom>
          <a:noFill/>
        </p:spPr>
        <p:txBody>
          <a:bodyPr wrap="square" rtlCol="0">
            <a:spAutoFit/>
          </a:bodyPr>
          <a:lstStyle/>
          <a:p>
            <a:r>
              <a:rPr lang="en-US" dirty="0"/>
              <a:t>6</a:t>
            </a:r>
          </a:p>
        </p:txBody>
      </p:sp>
    </p:spTree>
    <p:extLst>
      <p:ext uri="{BB962C8B-B14F-4D97-AF65-F5344CB8AC3E}">
        <p14:creationId xmlns:p14="http://schemas.microsoft.com/office/powerpoint/2010/main" val="14451088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FE626827-E650-4376-D6F1-2EB256311349}"/>
              </a:ext>
            </a:extLst>
          </p:cNvPr>
          <p:cNvSpPr txBox="1">
            <a:spLocks noGrp="1"/>
          </p:cNvSpPr>
          <p:nvPr>
            <p:ph type="title" idx="4294967295"/>
          </p:nvPr>
        </p:nvSpPr>
        <p:spPr>
          <a:xfrm>
            <a:off x="5814891" y="1637561"/>
            <a:ext cx="2864188" cy="1077218"/>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schemeClr val="tx1"/>
                </a:solidFill>
                <a:effectLst/>
                <a:uLnTx/>
                <a:uFillTx/>
                <a:latin typeface="+mn-lt"/>
                <a:ea typeface="+mn-ea"/>
                <a:cs typeface="+mn-cs"/>
              </a:rPr>
              <a:t>This is the world of CX</a:t>
            </a:r>
          </a:p>
        </p:txBody>
      </p:sp>
      <p:sp>
        <p:nvSpPr>
          <p:cNvPr id="2" name="Oval 1" descr="A visual diagram of CX principles. There is a large light blue oval, that has 11 smaller, dark blue ovals with white text inside of the dark blue ovals.">
            <a:extLst>
              <a:ext uri="{FF2B5EF4-FFF2-40B4-BE49-F238E27FC236}">
                <a16:creationId xmlns:a16="http://schemas.microsoft.com/office/drawing/2014/main" id="{4CDAE2F5-6CF6-2E73-EE00-CFA39F5CC187}"/>
              </a:ext>
            </a:extLst>
          </p:cNvPr>
          <p:cNvSpPr/>
          <p:nvPr/>
        </p:nvSpPr>
        <p:spPr>
          <a:xfrm>
            <a:off x="457200" y="419938"/>
            <a:ext cx="5357691" cy="4361612"/>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4" name="Oval 13">
            <a:extLst>
              <a:ext uri="{FF2B5EF4-FFF2-40B4-BE49-F238E27FC236}">
                <a16:creationId xmlns:a16="http://schemas.microsoft.com/office/drawing/2014/main" id="{A5443512-77FB-C0CB-C438-D1CC6945E780}"/>
              </a:ext>
            </a:extLst>
          </p:cNvPr>
          <p:cNvSpPr/>
          <p:nvPr/>
        </p:nvSpPr>
        <p:spPr>
          <a:xfrm>
            <a:off x="1183523" y="940279"/>
            <a:ext cx="1014449" cy="975276"/>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Staffing</a:t>
            </a:r>
          </a:p>
        </p:txBody>
      </p:sp>
      <p:sp>
        <p:nvSpPr>
          <p:cNvPr id="8" name="Oval 7">
            <a:extLst>
              <a:ext uri="{FF2B5EF4-FFF2-40B4-BE49-F238E27FC236}">
                <a16:creationId xmlns:a16="http://schemas.microsoft.com/office/drawing/2014/main" id="{8D4FC85F-2F12-3A16-A8B0-640EF9993124}"/>
              </a:ext>
            </a:extLst>
          </p:cNvPr>
          <p:cNvSpPr/>
          <p:nvPr/>
        </p:nvSpPr>
        <p:spPr>
          <a:xfrm>
            <a:off x="2274176" y="433552"/>
            <a:ext cx="1395248" cy="1204009"/>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Industrial design (from stamps to staplers)</a:t>
            </a:r>
          </a:p>
        </p:txBody>
      </p:sp>
      <p:sp>
        <p:nvSpPr>
          <p:cNvPr id="7" name="Oval 6">
            <a:extLst>
              <a:ext uri="{FF2B5EF4-FFF2-40B4-BE49-F238E27FC236}">
                <a16:creationId xmlns:a16="http://schemas.microsoft.com/office/drawing/2014/main" id="{A2454D14-D7BF-7D02-1291-3421C5F314C7}"/>
              </a:ext>
            </a:extLst>
          </p:cNvPr>
          <p:cNvSpPr/>
          <p:nvPr/>
        </p:nvSpPr>
        <p:spPr>
          <a:xfrm>
            <a:off x="3713541" y="642431"/>
            <a:ext cx="1131176" cy="1078520"/>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IVR Set up</a:t>
            </a:r>
          </a:p>
        </p:txBody>
      </p:sp>
      <p:sp>
        <p:nvSpPr>
          <p:cNvPr id="5" name="Oval 4">
            <a:extLst>
              <a:ext uri="{FF2B5EF4-FFF2-40B4-BE49-F238E27FC236}">
                <a16:creationId xmlns:a16="http://schemas.microsoft.com/office/drawing/2014/main" id="{E7863C51-316F-DB5C-5118-BA326C4A7B10}"/>
              </a:ext>
            </a:extLst>
          </p:cNvPr>
          <p:cNvSpPr/>
          <p:nvPr/>
        </p:nvSpPr>
        <p:spPr>
          <a:xfrm>
            <a:off x="497267" y="1879181"/>
            <a:ext cx="1395248" cy="1278978"/>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Employee training and operational guidance</a:t>
            </a:r>
          </a:p>
        </p:txBody>
      </p:sp>
      <p:sp>
        <p:nvSpPr>
          <p:cNvPr id="10" name="Oval 9">
            <a:extLst>
              <a:ext uri="{FF2B5EF4-FFF2-40B4-BE49-F238E27FC236}">
                <a16:creationId xmlns:a16="http://schemas.microsoft.com/office/drawing/2014/main" id="{D4699844-C1EE-77AE-DDFF-E2735E435372}"/>
              </a:ext>
            </a:extLst>
          </p:cNvPr>
          <p:cNvSpPr/>
          <p:nvPr/>
        </p:nvSpPr>
        <p:spPr>
          <a:xfrm>
            <a:off x="2014623" y="1601531"/>
            <a:ext cx="1083431" cy="975276"/>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Interior Design</a:t>
            </a:r>
          </a:p>
        </p:txBody>
      </p:sp>
      <p:sp>
        <p:nvSpPr>
          <p:cNvPr id="9" name="Oval 8">
            <a:extLst>
              <a:ext uri="{FF2B5EF4-FFF2-40B4-BE49-F238E27FC236}">
                <a16:creationId xmlns:a16="http://schemas.microsoft.com/office/drawing/2014/main" id="{D8BE83B0-9B1C-ADBE-C54C-AC105CAA91A0}"/>
              </a:ext>
            </a:extLst>
          </p:cNvPr>
          <p:cNvSpPr/>
          <p:nvPr/>
        </p:nvSpPr>
        <p:spPr>
          <a:xfrm>
            <a:off x="3013858" y="1665367"/>
            <a:ext cx="1561495" cy="734221"/>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Architecture</a:t>
            </a:r>
          </a:p>
        </p:txBody>
      </p:sp>
      <p:sp>
        <p:nvSpPr>
          <p:cNvPr id="6" name="Oval 5">
            <a:extLst>
              <a:ext uri="{FF2B5EF4-FFF2-40B4-BE49-F238E27FC236}">
                <a16:creationId xmlns:a16="http://schemas.microsoft.com/office/drawing/2014/main" id="{31CFDB1B-0810-CF02-5CBD-CE3EF7DB9950}"/>
              </a:ext>
            </a:extLst>
          </p:cNvPr>
          <p:cNvSpPr/>
          <p:nvPr/>
        </p:nvSpPr>
        <p:spPr>
          <a:xfrm>
            <a:off x="4439726" y="1791536"/>
            <a:ext cx="1355038" cy="1077218"/>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Brand and marketing</a:t>
            </a:r>
          </a:p>
        </p:txBody>
      </p:sp>
      <p:sp>
        <p:nvSpPr>
          <p:cNvPr id="15" name="Oval 14">
            <a:extLst>
              <a:ext uri="{FF2B5EF4-FFF2-40B4-BE49-F238E27FC236}">
                <a16:creationId xmlns:a16="http://schemas.microsoft.com/office/drawing/2014/main" id="{2E3F228C-9042-E2F2-88E5-9BCF53EDD35C}"/>
              </a:ext>
            </a:extLst>
          </p:cNvPr>
          <p:cNvSpPr/>
          <p:nvPr/>
        </p:nvSpPr>
        <p:spPr>
          <a:xfrm>
            <a:off x="2297480" y="2571750"/>
            <a:ext cx="1014449" cy="711419"/>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Forms</a:t>
            </a:r>
          </a:p>
        </p:txBody>
      </p:sp>
      <p:sp>
        <p:nvSpPr>
          <p:cNvPr id="11" name="Oval 10">
            <a:extLst>
              <a:ext uri="{FF2B5EF4-FFF2-40B4-BE49-F238E27FC236}">
                <a16:creationId xmlns:a16="http://schemas.microsoft.com/office/drawing/2014/main" id="{D1CBE4BD-FF6D-659E-AAB4-A1CBCC1FB945}"/>
              </a:ext>
            </a:extLst>
          </p:cNvPr>
          <p:cNvSpPr/>
          <p:nvPr/>
        </p:nvSpPr>
        <p:spPr>
          <a:xfrm>
            <a:off x="902556" y="3080768"/>
            <a:ext cx="1676400" cy="1146730"/>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Regulatory environment</a:t>
            </a:r>
          </a:p>
        </p:txBody>
      </p:sp>
      <p:sp>
        <p:nvSpPr>
          <p:cNvPr id="16" name="Oval 15">
            <a:extLst>
              <a:ext uri="{FF2B5EF4-FFF2-40B4-BE49-F238E27FC236}">
                <a16:creationId xmlns:a16="http://schemas.microsoft.com/office/drawing/2014/main" id="{B68BFFDF-798F-5965-A95F-C0FA3DFB3F4E}"/>
              </a:ext>
            </a:extLst>
          </p:cNvPr>
          <p:cNvSpPr/>
          <p:nvPr/>
        </p:nvSpPr>
        <p:spPr>
          <a:xfrm>
            <a:off x="2448214" y="3842715"/>
            <a:ext cx="980786" cy="805795"/>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Social</a:t>
            </a:r>
          </a:p>
          <a:p>
            <a:pPr algn="ctr"/>
            <a:r>
              <a:rPr lang="en-US" sz="1400" dirty="0"/>
              <a:t>Media</a:t>
            </a:r>
          </a:p>
        </p:txBody>
      </p:sp>
      <p:sp>
        <p:nvSpPr>
          <p:cNvPr id="3" name="Oval 2">
            <a:extLst>
              <a:ext uri="{FF2B5EF4-FFF2-40B4-BE49-F238E27FC236}">
                <a16:creationId xmlns:a16="http://schemas.microsoft.com/office/drawing/2014/main" id="{87F4B2C6-F89B-DD41-22B8-3435EEFD87F4}"/>
              </a:ext>
            </a:extLst>
          </p:cNvPr>
          <p:cNvSpPr/>
          <p:nvPr/>
        </p:nvSpPr>
        <p:spPr>
          <a:xfrm>
            <a:off x="3332056" y="2639453"/>
            <a:ext cx="1844566" cy="1852448"/>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UX (digital products)</a:t>
            </a:r>
          </a:p>
        </p:txBody>
      </p:sp>
      <p:sp>
        <p:nvSpPr>
          <p:cNvPr id="4" name="TextBox 3">
            <a:extLst>
              <a:ext uri="{FF2B5EF4-FFF2-40B4-BE49-F238E27FC236}">
                <a16:creationId xmlns:a16="http://schemas.microsoft.com/office/drawing/2014/main" id="{338E1FFD-AE49-6D10-F122-EAAE75C48B9F}"/>
              </a:ext>
            </a:extLst>
          </p:cNvPr>
          <p:cNvSpPr txBox="1"/>
          <p:nvPr/>
        </p:nvSpPr>
        <p:spPr>
          <a:xfrm>
            <a:off x="8458200" y="4781550"/>
            <a:ext cx="228600" cy="369332"/>
          </a:xfrm>
          <a:prstGeom prst="rect">
            <a:avLst/>
          </a:prstGeom>
          <a:noFill/>
        </p:spPr>
        <p:txBody>
          <a:bodyPr wrap="square" rtlCol="0">
            <a:spAutoFit/>
          </a:bodyPr>
          <a:lstStyle/>
          <a:p>
            <a:r>
              <a:rPr lang="en-US" dirty="0"/>
              <a:t>7</a:t>
            </a:r>
          </a:p>
        </p:txBody>
      </p:sp>
    </p:spTree>
    <p:extLst>
      <p:ext uri="{BB962C8B-B14F-4D97-AF65-F5344CB8AC3E}">
        <p14:creationId xmlns:p14="http://schemas.microsoft.com/office/powerpoint/2010/main" val="23808662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FE626827-E650-4376-D6F1-2EB256311349}"/>
              </a:ext>
            </a:extLst>
          </p:cNvPr>
          <p:cNvSpPr txBox="1">
            <a:spLocks noGrp="1"/>
          </p:cNvSpPr>
          <p:nvPr>
            <p:ph type="title" idx="4294967295"/>
          </p:nvPr>
        </p:nvSpPr>
        <p:spPr>
          <a:xfrm>
            <a:off x="5726587" y="1200150"/>
            <a:ext cx="2517163" cy="2047243"/>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schemeClr val="tx1"/>
                </a:solidFill>
                <a:effectLst/>
                <a:uLnTx/>
                <a:uFillTx/>
                <a:latin typeface="+mn-lt"/>
                <a:ea typeface="+mn-ea"/>
                <a:cs typeface="+mn-cs"/>
              </a:rPr>
              <a:t>Content shows up in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schemeClr val="tx1"/>
                </a:solidFill>
                <a:effectLst/>
                <a:uLnTx/>
                <a:uFillTx/>
                <a:latin typeface="+mn-lt"/>
                <a:ea typeface="+mn-ea"/>
                <a:cs typeface="+mn-cs"/>
              </a:rPr>
              <a:t>so many places!</a:t>
            </a:r>
          </a:p>
        </p:txBody>
      </p:sp>
      <p:sp>
        <p:nvSpPr>
          <p:cNvPr id="2" name="Oval 1" descr="A visual diagram of content displays. There is a large light blue oval, that has 8 smaller, dark blue ovals with white text inside of the dark blue ovals.">
            <a:extLst>
              <a:ext uri="{FF2B5EF4-FFF2-40B4-BE49-F238E27FC236}">
                <a16:creationId xmlns:a16="http://schemas.microsoft.com/office/drawing/2014/main" id="{4CDAE2F5-6CF6-2E73-EE00-CFA39F5CC187}"/>
              </a:ext>
            </a:extLst>
          </p:cNvPr>
          <p:cNvSpPr/>
          <p:nvPr/>
        </p:nvSpPr>
        <p:spPr>
          <a:xfrm>
            <a:off x="228600" y="386255"/>
            <a:ext cx="5410200" cy="4395295"/>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8" name="Oval 7">
            <a:extLst>
              <a:ext uri="{FF2B5EF4-FFF2-40B4-BE49-F238E27FC236}">
                <a16:creationId xmlns:a16="http://schemas.microsoft.com/office/drawing/2014/main" id="{8D4FC85F-2F12-3A16-A8B0-640EF9993124}"/>
              </a:ext>
            </a:extLst>
          </p:cNvPr>
          <p:cNvSpPr/>
          <p:nvPr/>
        </p:nvSpPr>
        <p:spPr>
          <a:xfrm>
            <a:off x="2163955" y="495670"/>
            <a:ext cx="1318886" cy="1430421"/>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Industrial design (from stamps to staplers)</a:t>
            </a:r>
          </a:p>
        </p:txBody>
      </p:sp>
      <p:sp>
        <p:nvSpPr>
          <p:cNvPr id="7" name="Oval 6">
            <a:extLst>
              <a:ext uri="{FF2B5EF4-FFF2-40B4-BE49-F238E27FC236}">
                <a16:creationId xmlns:a16="http://schemas.microsoft.com/office/drawing/2014/main" id="{A2454D14-D7BF-7D02-1291-3421C5F314C7}"/>
              </a:ext>
            </a:extLst>
          </p:cNvPr>
          <p:cNvSpPr/>
          <p:nvPr/>
        </p:nvSpPr>
        <p:spPr>
          <a:xfrm>
            <a:off x="3593062" y="671621"/>
            <a:ext cx="1131176" cy="1078520"/>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IVR Set up</a:t>
            </a:r>
          </a:p>
        </p:txBody>
      </p:sp>
      <p:sp>
        <p:nvSpPr>
          <p:cNvPr id="5" name="Oval 4">
            <a:extLst>
              <a:ext uri="{FF2B5EF4-FFF2-40B4-BE49-F238E27FC236}">
                <a16:creationId xmlns:a16="http://schemas.microsoft.com/office/drawing/2014/main" id="{E7863C51-316F-DB5C-5118-BA326C4A7B10}"/>
              </a:ext>
            </a:extLst>
          </p:cNvPr>
          <p:cNvSpPr/>
          <p:nvPr/>
        </p:nvSpPr>
        <p:spPr>
          <a:xfrm>
            <a:off x="576239" y="1542752"/>
            <a:ext cx="1652256" cy="1525850"/>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Employee training and operational guidance</a:t>
            </a:r>
          </a:p>
        </p:txBody>
      </p:sp>
      <p:sp>
        <p:nvSpPr>
          <p:cNvPr id="15" name="Oval 14">
            <a:extLst>
              <a:ext uri="{FF2B5EF4-FFF2-40B4-BE49-F238E27FC236}">
                <a16:creationId xmlns:a16="http://schemas.microsoft.com/office/drawing/2014/main" id="{2E3F228C-9042-E2F2-88E5-9BCF53EDD35C}"/>
              </a:ext>
            </a:extLst>
          </p:cNvPr>
          <p:cNvSpPr/>
          <p:nvPr/>
        </p:nvSpPr>
        <p:spPr>
          <a:xfrm>
            <a:off x="3076974" y="1750141"/>
            <a:ext cx="1107266" cy="711419"/>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Forms</a:t>
            </a:r>
          </a:p>
        </p:txBody>
      </p:sp>
      <p:sp>
        <p:nvSpPr>
          <p:cNvPr id="6" name="Oval 5">
            <a:extLst>
              <a:ext uri="{FF2B5EF4-FFF2-40B4-BE49-F238E27FC236}">
                <a16:creationId xmlns:a16="http://schemas.microsoft.com/office/drawing/2014/main" id="{31CFDB1B-0810-CF02-5CBD-CE3EF7DB9950}"/>
              </a:ext>
            </a:extLst>
          </p:cNvPr>
          <p:cNvSpPr/>
          <p:nvPr/>
        </p:nvSpPr>
        <p:spPr>
          <a:xfrm>
            <a:off x="4215069" y="1675126"/>
            <a:ext cx="1378315" cy="1125223"/>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Brand and marketing</a:t>
            </a:r>
          </a:p>
        </p:txBody>
      </p:sp>
      <p:sp>
        <p:nvSpPr>
          <p:cNvPr id="11" name="Oval 10">
            <a:extLst>
              <a:ext uri="{FF2B5EF4-FFF2-40B4-BE49-F238E27FC236}">
                <a16:creationId xmlns:a16="http://schemas.microsoft.com/office/drawing/2014/main" id="{D1CBE4BD-FF6D-659E-AAB4-A1CBCC1FB945}"/>
              </a:ext>
            </a:extLst>
          </p:cNvPr>
          <p:cNvSpPr/>
          <p:nvPr/>
        </p:nvSpPr>
        <p:spPr>
          <a:xfrm>
            <a:off x="793682" y="3007839"/>
            <a:ext cx="1844566" cy="1273683"/>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Regulatory environ-</a:t>
            </a:r>
            <a:r>
              <a:rPr lang="en-US" sz="1400" dirty="0" err="1"/>
              <a:t>ment</a:t>
            </a:r>
            <a:endParaRPr lang="en-US" sz="1400" dirty="0"/>
          </a:p>
        </p:txBody>
      </p:sp>
      <p:sp>
        <p:nvSpPr>
          <p:cNvPr id="3" name="Oval 2">
            <a:extLst>
              <a:ext uri="{FF2B5EF4-FFF2-40B4-BE49-F238E27FC236}">
                <a16:creationId xmlns:a16="http://schemas.microsoft.com/office/drawing/2014/main" id="{87F4B2C6-F89B-DD41-22B8-3435EEFD87F4}"/>
              </a:ext>
            </a:extLst>
          </p:cNvPr>
          <p:cNvSpPr/>
          <p:nvPr/>
        </p:nvSpPr>
        <p:spPr>
          <a:xfrm>
            <a:off x="2850502" y="2429074"/>
            <a:ext cx="1844566" cy="1852448"/>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UX (digital products)</a:t>
            </a:r>
          </a:p>
        </p:txBody>
      </p:sp>
      <p:sp>
        <p:nvSpPr>
          <p:cNvPr id="16" name="Oval 15">
            <a:extLst>
              <a:ext uri="{FF2B5EF4-FFF2-40B4-BE49-F238E27FC236}">
                <a16:creationId xmlns:a16="http://schemas.microsoft.com/office/drawing/2014/main" id="{B68BFFDF-798F-5965-A95F-C0FA3DFB3F4E}"/>
              </a:ext>
            </a:extLst>
          </p:cNvPr>
          <p:cNvSpPr/>
          <p:nvPr/>
        </p:nvSpPr>
        <p:spPr>
          <a:xfrm>
            <a:off x="2340171" y="4045826"/>
            <a:ext cx="966454" cy="711419"/>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Social</a:t>
            </a:r>
          </a:p>
          <a:p>
            <a:pPr algn="ctr"/>
            <a:r>
              <a:rPr lang="en-US" sz="1400" dirty="0"/>
              <a:t>Media</a:t>
            </a:r>
          </a:p>
        </p:txBody>
      </p:sp>
      <p:sp>
        <p:nvSpPr>
          <p:cNvPr id="4" name="TextBox 3">
            <a:extLst>
              <a:ext uri="{FF2B5EF4-FFF2-40B4-BE49-F238E27FC236}">
                <a16:creationId xmlns:a16="http://schemas.microsoft.com/office/drawing/2014/main" id="{6290B46C-FD54-C2CD-B62E-3D57E14796D6}"/>
              </a:ext>
            </a:extLst>
          </p:cNvPr>
          <p:cNvSpPr txBox="1"/>
          <p:nvPr/>
        </p:nvSpPr>
        <p:spPr>
          <a:xfrm>
            <a:off x="8458200" y="4781550"/>
            <a:ext cx="228600" cy="369332"/>
          </a:xfrm>
          <a:prstGeom prst="rect">
            <a:avLst/>
          </a:prstGeom>
          <a:noFill/>
        </p:spPr>
        <p:txBody>
          <a:bodyPr wrap="square" rtlCol="0">
            <a:spAutoFit/>
          </a:bodyPr>
          <a:lstStyle/>
          <a:p>
            <a:r>
              <a:rPr lang="en-US" dirty="0"/>
              <a:t>8</a:t>
            </a:r>
          </a:p>
        </p:txBody>
      </p:sp>
    </p:spTree>
    <p:extLst>
      <p:ext uri="{BB962C8B-B14F-4D97-AF65-F5344CB8AC3E}">
        <p14:creationId xmlns:p14="http://schemas.microsoft.com/office/powerpoint/2010/main" val="26457057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C7C1A-73EA-430C-3A11-545413006484}"/>
              </a:ext>
            </a:extLst>
          </p:cNvPr>
          <p:cNvSpPr>
            <a:spLocks noGrp="1"/>
          </p:cNvSpPr>
          <p:nvPr>
            <p:ph type="ctrTitle"/>
          </p:nvPr>
        </p:nvSpPr>
        <p:spPr/>
        <p:txBody>
          <a:bodyPr/>
          <a:lstStyle/>
          <a:p>
            <a:r>
              <a:rPr lang="en-US" dirty="0"/>
              <a:t>Understand Your Environment</a:t>
            </a:r>
          </a:p>
        </p:txBody>
      </p:sp>
      <p:sp>
        <p:nvSpPr>
          <p:cNvPr id="6" name="Text Placeholder 5">
            <a:extLst>
              <a:ext uri="{FF2B5EF4-FFF2-40B4-BE49-F238E27FC236}">
                <a16:creationId xmlns:a16="http://schemas.microsoft.com/office/drawing/2014/main" id="{E09B78F2-CB48-B729-F45B-6DB13A4BA5DA}"/>
              </a:ext>
            </a:extLst>
          </p:cNvPr>
          <p:cNvSpPr>
            <a:spLocks noGrp="1"/>
          </p:cNvSpPr>
          <p:nvPr>
            <p:ph type="body" sz="quarter" idx="13"/>
          </p:nvPr>
        </p:nvSpPr>
        <p:spPr/>
        <p:txBody>
          <a:bodyPr/>
          <a:lstStyle/>
          <a:p>
            <a:endParaRPr lang="en-US" dirty="0"/>
          </a:p>
        </p:txBody>
      </p:sp>
      <p:sp>
        <p:nvSpPr>
          <p:cNvPr id="7" name="Slide Number Placeholder 4">
            <a:extLst>
              <a:ext uri="{FF2B5EF4-FFF2-40B4-BE49-F238E27FC236}">
                <a16:creationId xmlns:a16="http://schemas.microsoft.com/office/drawing/2014/main" id="{853DD846-8261-3F23-76F9-712F8758AFBA}"/>
              </a:ext>
            </a:extLst>
          </p:cNvPr>
          <p:cNvSpPr txBox="1">
            <a:spLocks/>
          </p:cNvSpPr>
          <p:nvPr/>
        </p:nvSpPr>
        <p:spPr>
          <a:xfrm>
            <a:off x="6553200" y="4781550"/>
            <a:ext cx="2133600" cy="18415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027BF9A6-4153-CD4E-8F55-8E0136569F8B}" type="slidenum">
              <a:rPr lang="en-US" smtClean="0"/>
              <a:pPr algn="r"/>
              <a:t>9</a:t>
            </a:fld>
            <a:endParaRPr lang="en-US" dirty="0"/>
          </a:p>
        </p:txBody>
      </p:sp>
    </p:spTree>
    <p:extLst>
      <p:ext uri="{BB962C8B-B14F-4D97-AF65-F5344CB8AC3E}">
        <p14:creationId xmlns:p14="http://schemas.microsoft.com/office/powerpoint/2010/main" val="4108594757"/>
      </p:ext>
    </p:extLst>
  </p:cSld>
  <p:clrMapOvr>
    <a:masterClrMapping/>
  </p:clrMapOvr>
</p:sld>
</file>

<file path=ppt/theme/theme1.xml><?xml version="1.0" encoding="utf-8"?>
<a:theme xmlns:a="http://schemas.openxmlformats.org/drawingml/2006/main" name="USCIS_Ribbon_PPT_Temp_V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ROI of CX-Measuring Success" id="{B4641FE8-B15B-EA48-BF6F-3FFBC9C7DF91}" vid="{571DAB38-7DD7-714D-9739-FC2C75CE53F5}"/>
    </a:ext>
  </a:extLst>
</a:theme>
</file>

<file path=ppt/theme/theme2.xml><?xml version="1.0" encoding="utf-8"?>
<a:theme xmlns:a="http://schemas.openxmlformats.org/drawingml/2006/main" name="Text Mast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ROI of CX-Measuring Success" id="{B4641FE8-B15B-EA48-BF6F-3FFBC9C7DF91}" vid="{88A5F99E-6786-104D-A76D-47396A30F48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AED48E82F48C34EBA514B4B97E69D49" ma:contentTypeVersion="4" ma:contentTypeDescription="Create a new document." ma:contentTypeScope="" ma:versionID="715c37d70c9b2df34801107b1033aecf">
  <xsd:schema xmlns:xsd="http://www.w3.org/2001/XMLSchema" xmlns:xs="http://www.w3.org/2001/XMLSchema" xmlns:p="http://schemas.microsoft.com/office/2006/metadata/properties" xmlns:ns2="046c6da3-23de-4e4e-ab33-3ce7f33d0f0d" xmlns:ns3="7d94eb82-c6be-466f-b993-0d254964e809" targetNamespace="http://schemas.microsoft.com/office/2006/metadata/properties" ma:root="true" ma:fieldsID="c1c360ff092d5a90a5eade1c477ca109" ns2:_="" ns3:_="">
    <xsd:import namespace="046c6da3-23de-4e4e-ab33-3ce7f33d0f0d"/>
    <xsd:import namespace="7d94eb82-c6be-466f-b993-0d254964e809"/>
    <xsd:element name="properties">
      <xsd:complexType>
        <xsd:sequence>
          <xsd:element name="documentManagement">
            <xsd:complexType>
              <xsd:all>
                <xsd:element ref="ns2:Document_x0020_Type" minOccurs="0"/>
                <xsd:element ref="ns2:Printing_x0020_Type" minOccurs="0"/>
                <xsd:element ref="ns2:File_x0020_Type0" minOccurs="0"/>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46c6da3-23de-4e4e-ab33-3ce7f33d0f0d" elementFormDefault="qualified">
    <xsd:import namespace="http://schemas.microsoft.com/office/2006/documentManagement/types"/>
    <xsd:import namespace="http://schemas.microsoft.com/office/infopath/2007/PartnerControls"/>
    <xsd:element name="Document_x0020_Type" ma:index="8" nillable="true" ma:displayName="Document Type" ma:format="Dropdown" ma:internalName="Document_x0020_Type">
      <xsd:simpleType>
        <xsd:restriction base="dms:Choice">
          <xsd:enumeration value="Presentation"/>
          <xsd:enumeration value="Certificate"/>
          <xsd:enumeration value="Presentation"/>
          <xsd:enumeration value="Poster"/>
          <xsd:enumeration value="Flier"/>
          <xsd:enumeration value="Newsletter"/>
          <xsd:enumeration value="Ceremony"/>
          <xsd:enumeration value="Memoranda"/>
          <xsd:enumeration value="Envelope"/>
          <xsd:enumeration value="Letterhead"/>
          <xsd:enumeration value="Brochure"/>
        </xsd:restriction>
      </xsd:simpleType>
    </xsd:element>
    <xsd:element name="Printing_x0020_Type" ma:index="9" nillable="true" ma:displayName="Printing Type" ma:format="Dropdown" ma:internalName="Printing_x0020_Type">
      <xsd:simpleType>
        <xsd:restriction base="dms:Choice">
          <xsd:enumeration value="Desktop"/>
          <xsd:enumeration value="Offset"/>
          <xsd:enumeration value="Both"/>
          <xsd:enumeration value="Other"/>
          <xsd:enumeration value="Not Applicable"/>
        </xsd:restriction>
      </xsd:simpleType>
    </xsd:element>
    <xsd:element name="File_x0020_Type0" ma:index="10" nillable="true" ma:displayName="File Type" ma:format="Dropdown" ma:internalName="File_x0020_Type0">
      <xsd:simpleType>
        <xsd:restriction base="dms:Choice">
          <xsd:enumeration value="PDF"/>
          <xsd:enumeration value="Publisher"/>
          <xsd:enumeration value="PowerPoint"/>
          <xsd:enumeration value="PNG"/>
        </xsd:restriction>
      </xsd:simpleType>
    </xsd:element>
  </xsd:schema>
  <xsd:schema xmlns:xsd="http://www.w3.org/2001/XMLSchema" xmlns:xs="http://www.w3.org/2001/XMLSchema" xmlns:dms="http://schemas.microsoft.com/office/2006/documentManagement/types" xmlns:pc="http://schemas.microsoft.com/office/infopath/2007/PartnerControls" targetNamespace="7d94eb82-c6be-466f-b993-0d254964e809" elementFormDefault="qualified">
    <xsd:import namespace="http://schemas.microsoft.com/office/2006/documentManagement/types"/>
    <xsd:import namespace="http://schemas.microsoft.com/office/infopath/2007/PartnerControls"/>
    <xsd:element name="SharedWithUsers" ma:index="11"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rinting_x0020_Type xmlns="046c6da3-23de-4e4e-ab33-3ce7f33d0f0d" xsi:nil="true"/>
    <File_x0020_Type0 xmlns="046c6da3-23de-4e4e-ab33-3ce7f33d0f0d">PowerPoint</File_x0020_Type0>
    <Document_x0020_Type xmlns="046c6da3-23de-4e4e-ab33-3ce7f33d0f0d">Presentation</Document_x0020_Typ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3878171-CDD4-4F66-9F99-3AAA86542FF0}">
  <ds:schemaRefs>
    <ds:schemaRef ds:uri="046c6da3-23de-4e4e-ab33-3ce7f33d0f0d"/>
    <ds:schemaRef ds:uri="7d94eb82-c6be-466f-b993-0d254964e809"/>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D6A63953-9009-49F9-84C1-F259C7EF06D8}">
  <ds:schemaRefs>
    <ds:schemaRef ds:uri="http://schemas.microsoft.com/office/2006/metadata/properties"/>
    <ds:schemaRef ds:uri="7d94eb82-c6be-466f-b993-0d254964e809"/>
    <ds:schemaRef ds:uri="http://www.w3.org/XML/1998/namespace"/>
    <ds:schemaRef ds:uri="http://schemas.microsoft.com/office/2006/documentManagement/types"/>
    <ds:schemaRef ds:uri="http://purl.org/dc/elements/1.1/"/>
    <ds:schemaRef ds:uri="http://purl.org/dc/dcmitype/"/>
    <ds:schemaRef ds:uri="http://schemas.microsoft.com/office/infopath/2007/PartnerControls"/>
    <ds:schemaRef ds:uri="http://purl.org/dc/terms/"/>
    <ds:schemaRef ds:uri="http://schemas.openxmlformats.org/package/2006/metadata/core-properties"/>
    <ds:schemaRef ds:uri="046c6da3-23de-4e4e-ab33-3ce7f33d0f0d"/>
  </ds:schemaRefs>
</ds:datastoreItem>
</file>

<file path=customXml/itemProps3.xml><?xml version="1.0" encoding="utf-8"?>
<ds:datastoreItem xmlns:ds="http://schemas.openxmlformats.org/officeDocument/2006/customXml" ds:itemID="{ADA4B796-BE85-45E5-8FB9-5CD75EE1DF3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USCIS_Ribbon_PPT_Temp_V1</Template>
  <TotalTime>594</TotalTime>
  <Words>2010</Words>
  <Application>Microsoft Macintosh PowerPoint</Application>
  <PresentationFormat>On-screen Show (16:9)</PresentationFormat>
  <Paragraphs>279</Paragraphs>
  <Slides>48</Slides>
  <Notes>7</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48</vt:i4>
      </vt:variant>
    </vt:vector>
  </HeadingPairs>
  <TitlesOfParts>
    <vt:vector size="54" baseType="lpstr">
      <vt:lpstr>Arial</vt:lpstr>
      <vt:lpstr>Calibri</vt:lpstr>
      <vt:lpstr>Source Sans Pro</vt:lpstr>
      <vt:lpstr>Source Sans Pro Semibold</vt:lpstr>
      <vt:lpstr>USCIS_Ribbon_PPT_Temp_V1</vt:lpstr>
      <vt:lpstr>Text Master</vt:lpstr>
      <vt:lpstr>You Are The User: Recognizing Systemic Challenges for the Content Team of One</vt:lpstr>
      <vt:lpstr>About Me</vt:lpstr>
      <vt:lpstr>Contents</vt:lpstr>
      <vt:lpstr>Problem Statement</vt:lpstr>
      <vt:lpstr>Where does Plain Language come in?</vt:lpstr>
      <vt:lpstr>Plain Language and CX + UX</vt:lpstr>
      <vt:lpstr>This is the world of CX</vt:lpstr>
      <vt:lpstr>Content shows up in  so many places!</vt:lpstr>
      <vt:lpstr>Understand Your Environment</vt:lpstr>
      <vt:lpstr>Where do you work?</vt:lpstr>
      <vt:lpstr>Solo designers:</vt:lpstr>
      <vt:lpstr>Understand Your Org’s Maturity</vt:lpstr>
      <vt:lpstr>What is UX Maturity?</vt:lpstr>
      <vt:lpstr>Maturity Framework</vt:lpstr>
      <vt:lpstr>What to think about</vt:lpstr>
      <vt:lpstr>Lower Maturity Stages:  Commonly Team of 1 (1/3)</vt:lpstr>
      <vt:lpstr>Lower Maturity Stages:  Commonly Team of 1 (2/3) </vt:lpstr>
      <vt:lpstr>Lower Maturity Stages:  Commonly Team of 1 (3/3) </vt:lpstr>
      <vt:lpstr>Higher Maturity Stages –  Not usually 1 designer (1/3) </vt:lpstr>
      <vt:lpstr>Higher Maturity Stages –  Not usually 1 designer (2/3)</vt:lpstr>
      <vt:lpstr>Higher Maturity Stages –  Not usually 1 designer (3/3)</vt:lpstr>
      <vt:lpstr>Teams pass through each  stage before getting to the next.</vt:lpstr>
      <vt:lpstr>Stage 1: Absent – “Content is  elsewhere”</vt:lpstr>
      <vt:lpstr>Stage 2: Limited – “Lone Wolves”</vt:lpstr>
      <vt:lpstr>Stage 3: Emergent – Team or Agency Staffing</vt:lpstr>
      <vt:lpstr>Reflection:  Why are you a team of one?</vt:lpstr>
      <vt:lpstr>Stage 4: Structured</vt:lpstr>
      <vt:lpstr>Stage 5: Integrated</vt:lpstr>
      <vt:lpstr>Stage 6: User Driven</vt:lpstr>
      <vt:lpstr>Reflection:  Where is your next stage?  What is reasonable?</vt:lpstr>
      <vt:lpstr>Tailor Your Communication</vt:lpstr>
      <vt:lpstr>More mature environments</vt:lpstr>
      <vt:lpstr>Lower maturity environments</vt:lpstr>
      <vt:lpstr>Bake in teaching and learning</vt:lpstr>
      <vt:lpstr>Keep the big picture in mind.</vt:lpstr>
      <vt:lpstr>Learn and Iterate</vt:lpstr>
      <vt:lpstr>Reflect</vt:lpstr>
      <vt:lpstr>Balance</vt:lpstr>
      <vt:lpstr>Plan</vt:lpstr>
      <vt:lpstr>Share</vt:lpstr>
      <vt:lpstr>Grow</vt:lpstr>
      <vt:lpstr>Understand Yourself</vt:lpstr>
      <vt:lpstr>How’s it feeling?</vt:lpstr>
      <vt:lpstr>The Starter</vt:lpstr>
      <vt:lpstr>The Builder</vt:lpstr>
      <vt:lpstr>The Maintainer</vt:lpstr>
      <vt:lpstr>Are you aligned?</vt:lpstr>
      <vt:lpstr>Keep in Touch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 Are The User: Recognizing Systemic Challenges for the Design Team of One</dc:title>
  <dc:creator>Damewood, Amanda F</dc:creator>
  <cp:lastModifiedBy>Microsoft Office User</cp:lastModifiedBy>
  <cp:revision>15</cp:revision>
  <dcterms:created xsi:type="dcterms:W3CDTF">2022-06-01T12:32:56Z</dcterms:created>
  <dcterms:modified xsi:type="dcterms:W3CDTF">2022-08-23T17:26:20Z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0x010100CAED48E82F48C34EBA514B4B97E69D49</vt:lpwstr>
  </property>
  <property fmtid="{D5CDD505-2E9C-101B-9397-08002B2CF9AE}" pid="3" name="Order">
    <vt:r8>2900</vt:r8>
  </property>
</Properties>
</file>