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6d9ff4a9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6d9ff4a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7e40b49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7e40b49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81c5474f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81c5474f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6d9ff4a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6d9ff4a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Relationship Id="rId4" Type="http://schemas.openxmlformats.org/officeDocument/2006/relationships/image" Target="../media/image3.gif"/><Relationship Id="rId5" Type="http://schemas.openxmlformats.org/officeDocument/2006/relationships/image" Target="../media/image7.gif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4580"/>
              <a:t>APC 523 Final Project: </a:t>
            </a:r>
            <a:endParaRPr sz="45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5298"/>
              <a:buNone/>
            </a:pPr>
            <a:r>
              <a:rPr lang="en" sz="3913">
                <a:solidFill>
                  <a:srgbClr val="666666"/>
                </a:solidFill>
              </a:rPr>
              <a:t>Implementing</a:t>
            </a:r>
            <a:r>
              <a:rPr lang="en" sz="3913">
                <a:solidFill>
                  <a:srgbClr val="666666"/>
                </a:solidFill>
              </a:rPr>
              <a:t> the Multigrid Method for 2D Diffusion Simulation </a:t>
            </a:r>
            <a:endParaRPr sz="3913">
              <a:solidFill>
                <a:srgbClr val="666666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84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090"/>
              <a:t>Christine Blackshaw, Vladislav Sevostianov, Anita Zhang</a:t>
            </a:r>
            <a:endParaRPr sz="209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10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" sz="3100">
                <a:latin typeface="Times New Roman"/>
                <a:ea typeface="Times New Roman"/>
                <a:cs typeface="Times New Roman"/>
                <a:sym typeface="Times New Roman"/>
              </a:rPr>
              <a:t>What is the relationship between increasing temperature and fluid concentration of a parcel of soil?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652438"/>
            <a:ext cx="8520600" cy="17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2D system is considered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Fluid diffusion model is created using a parabolic partial differential equation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Multigrid Jacobi method is used for numerical computation 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99950" y="3819900"/>
            <a:ext cx="261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Fick’s original diffusion equation 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039725" y="3819900"/>
            <a:ext cx="340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modified</a:t>
            </a:r>
            <a:r>
              <a:rPr lang="en"/>
              <a:t> diffusion equation, which </a:t>
            </a:r>
            <a:r>
              <a:rPr lang="en"/>
              <a:t>depends</a:t>
            </a:r>
            <a:r>
              <a:rPr lang="en"/>
              <a:t> on temperature, thermal expansion, and soil properties. Diffusion changes over time.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776538" y="3541650"/>
            <a:ext cx="6882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75" y="3379585"/>
            <a:ext cx="2919850" cy="53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775" y="3379575"/>
            <a:ext cx="3688951" cy="5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925" y="1610125"/>
            <a:ext cx="2998442" cy="199771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Principles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4050"/>
            <a:ext cx="4092300" cy="3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fluid moves via a forcing term from one side of the world.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fluid can start in three different configurations: (1) center point, (2) edge point, and (3) along </a:t>
            </a:r>
            <a:r>
              <a:rPr lang="en"/>
              <a:t>the entire edge.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parcel is set in a box so that the boundaries are impermeable. 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4480025" y="2302500"/>
            <a:ext cx="1068876" cy="53848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5920800" y="2388875"/>
            <a:ext cx="948300" cy="44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4700725" y="2323350"/>
            <a:ext cx="7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FLUID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5512400" y="3644750"/>
            <a:ext cx="34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“Sandbox” through which fluid percolates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624900" y="1611813"/>
            <a:ext cx="2998500" cy="9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5624900" y="3511225"/>
            <a:ext cx="2998500" cy="9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7115775" y="719400"/>
            <a:ext cx="135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Impermeable</a:t>
            </a:r>
            <a:r>
              <a:rPr lang="en"/>
              <a:t> boundary </a:t>
            </a:r>
            <a:endParaRPr/>
          </a:p>
        </p:txBody>
      </p:sp>
      <p:cxnSp>
        <p:nvCxnSpPr>
          <p:cNvPr id="81" name="Google Shape;81;p15"/>
          <p:cNvCxnSpPr>
            <a:stCxn id="80" idx="1"/>
          </p:cNvCxnSpPr>
          <p:nvPr/>
        </p:nvCxnSpPr>
        <p:spPr>
          <a:xfrm flipH="1">
            <a:off x="6573375" y="1027200"/>
            <a:ext cx="542400" cy="5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/>
          <p:nvPr/>
        </p:nvSpPr>
        <p:spPr>
          <a:xfrm rot="5400000">
            <a:off x="7666675" y="2561525"/>
            <a:ext cx="2010000" cy="96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48950" y="339225"/>
            <a:ext cx="2101800" cy="1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Multigrid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784725" y="383525"/>
            <a:ext cx="1070400" cy="4269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Initial guess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9" name="Google Shape;89;p16"/>
          <p:cNvGrpSpPr/>
          <p:nvPr/>
        </p:nvGrpSpPr>
        <p:grpSpPr>
          <a:xfrm>
            <a:off x="3384753" y="707610"/>
            <a:ext cx="5499418" cy="4185467"/>
            <a:chOff x="2084775" y="623132"/>
            <a:chExt cx="4836354" cy="3842345"/>
          </a:xfrm>
        </p:grpSpPr>
        <p:grpSp>
          <p:nvGrpSpPr>
            <p:cNvPr id="90" name="Google Shape;90;p16"/>
            <p:cNvGrpSpPr/>
            <p:nvPr/>
          </p:nvGrpSpPr>
          <p:grpSpPr>
            <a:xfrm>
              <a:off x="2820225" y="891450"/>
              <a:ext cx="3175200" cy="3175200"/>
              <a:chOff x="2820225" y="891450"/>
              <a:chExt cx="3175200" cy="3175200"/>
            </a:xfrm>
          </p:grpSpPr>
          <p:sp>
            <p:nvSpPr>
              <p:cNvPr id="91" name="Google Shape;91;p16"/>
              <p:cNvSpPr/>
              <p:nvPr/>
            </p:nvSpPr>
            <p:spPr>
              <a:xfrm rot="10800000">
                <a:off x="2820225" y="891450"/>
                <a:ext cx="3175200" cy="3175200"/>
              </a:xfrm>
              <a:prstGeom prst="blockArc">
                <a:avLst>
                  <a:gd fmla="val 5399801" name="adj1"/>
                  <a:gd fmla="val 3012680" name="adj2"/>
                  <a:gd fmla="val 6939" name="adj3"/>
                </a:avLst>
              </a:prstGeom>
              <a:solidFill>
                <a:srgbClr val="83E3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 rot="10800000">
                <a:off x="3175023" y="1179900"/>
                <a:ext cx="450600" cy="450600"/>
              </a:xfrm>
              <a:prstGeom prst="rtTriangle">
                <a:avLst/>
              </a:prstGeom>
              <a:solidFill>
                <a:srgbClr val="83E3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" name="Google Shape;93;p16"/>
            <p:cNvGrpSpPr/>
            <p:nvPr/>
          </p:nvGrpSpPr>
          <p:grpSpPr>
            <a:xfrm>
              <a:off x="3798075" y="623132"/>
              <a:ext cx="1332300" cy="914700"/>
              <a:chOff x="3798075" y="775532"/>
              <a:chExt cx="1332300" cy="914700"/>
            </a:xfrm>
          </p:grpSpPr>
          <p:sp>
            <p:nvSpPr>
              <p:cNvPr id="94" name="Google Shape;94;p16"/>
              <p:cNvSpPr/>
              <p:nvPr/>
            </p:nvSpPr>
            <p:spPr>
              <a:xfrm>
                <a:off x="3798075" y="1060532"/>
                <a:ext cx="1332300" cy="629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Three Jacobi Iterations</a:t>
                </a:r>
                <a:endParaRPr sz="1700">
                  <a:solidFill>
                    <a:schemeClr val="lt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3798075" y="775532"/>
                <a:ext cx="1332300" cy="285000"/>
              </a:xfrm>
              <a:prstGeom prst="round1Rect">
                <a:avLst>
                  <a:gd fmla="val 50000" name="adj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Smoothing #1</a:t>
                </a:r>
                <a:endParaRPr sz="8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6" name="Google Shape;96;p16"/>
            <p:cNvGrpSpPr/>
            <p:nvPr/>
          </p:nvGrpSpPr>
          <p:grpSpPr>
            <a:xfrm>
              <a:off x="2084775" y="1461877"/>
              <a:ext cx="1332300" cy="914700"/>
              <a:chOff x="2389575" y="2071477"/>
              <a:chExt cx="1332300" cy="914700"/>
            </a:xfrm>
          </p:grpSpPr>
          <p:sp>
            <p:nvSpPr>
              <p:cNvPr id="97" name="Google Shape;97;p16"/>
              <p:cNvSpPr/>
              <p:nvPr/>
            </p:nvSpPr>
            <p:spPr>
              <a:xfrm>
                <a:off x="2389575" y="2356477"/>
                <a:ext cx="1332300" cy="629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Three Jacobi Iterations</a:t>
                </a:r>
                <a:endParaRPr sz="1700">
                  <a:solidFill>
                    <a:srgbClr val="FFFFFF"/>
                  </a:solidFill>
                </a:endParaRPr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2389575" y="2071477"/>
                <a:ext cx="1332300" cy="285000"/>
              </a:xfrm>
              <a:prstGeom prst="round1Rect">
                <a:avLst>
                  <a:gd fmla="val 50000" name="adj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Smoothing #2</a:t>
                </a:r>
                <a:endParaRPr sz="8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9" name="Google Shape;99;p16"/>
            <p:cNvGrpSpPr/>
            <p:nvPr/>
          </p:nvGrpSpPr>
          <p:grpSpPr>
            <a:xfrm>
              <a:off x="3760813" y="3551027"/>
              <a:ext cx="1332300" cy="914450"/>
              <a:chOff x="4731075" y="3367427"/>
              <a:chExt cx="1332300" cy="914450"/>
            </a:xfrm>
          </p:grpSpPr>
          <p:sp>
            <p:nvSpPr>
              <p:cNvPr id="100" name="Google Shape;100;p16"/>
              <p:cNvSpPr/>
              <p:nvPr/>
            </p:nvSpPr>
            <p:spPr>
              <a:xfrm>
                <a:off x="4731075" y="3652177"/>
                <a:ext cx="1332300" cy="629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Interpolate a correction computed on a </a:t>
                </a:r>
                <a:r>
                  <a:rPr lang="en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coaster</a:t>
                </a:r>
                <a:r>
                  <a:rPr lang="en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 grid into a finer grid</a:t>
                </a:r>
                <a:endParaRPr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4731075" y="3367427"/>
                <a:ext cx="1332300" cy="285000"/>
              </a:xfrm>
              <a:prstGeom prst="round1Rect">
                <a:avLst>
                  <a:gd fmla="val 50000" name="adj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Prolongation</a:t>
                </a:r>
                <a:endParaRPr sz="8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2" name="Google Shape;102;p16"/>
            <p:cNvGrpSpPr/>
            <p:nvPr/>
          </p:nvGrpSpPr>
          <p:grpSpPr>
            <a:xfrm>
              <a:off x="2207700" y="2719477"/>
              <a:ext cx="1332300" cy="914700"/>
              <a:chOff x="2734175" y="3367177"/>
              <a:chExt cx="1332300" cy="914700"/>
            </a:xfrm>
          </p:grpSpPr>
          <p:sp>
            <p:nvSpPr>
              <p:cNvPr id="103" name="Google Shape;103;p16"/>
              <p:cNvSpPr/>
              <p:nvPr/>
            </p:nvSpPr>
            <p:spPr>
              <a:xfrm>
                <a:off x="2734175" y="3652177"/>
                <a:ext cx="1332300" cy="629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791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Add </a:t>
                </a:r>
                <a:r>
                  <a:rPr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prolonged coarser grid solution onto the finer grid.</a:t>
                </a:r>
                <a:endParaRPr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2734175" y="3367177"/>
                <a:ext cx="1332300" cy="285000"/>
              </a:xfrm>
              <a:prstGeom prst="round1Rect">
                <a:avLst>
                  <a:gd fmla="val 50000" name="adj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Correction</a:t>
                </a:r>
                <a:endParaRPr sz="8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5" name="Google Shape;105;p16"/>
            <p:cNvGrpSpPr/>
            <p:nvPr/>
          </p:nvGrpSpPr>
          <p:grpSpPr>
            <a:xfrm>
              <a:off x="5237725" y="2757577"/>
              <a:ext cx="1332300" cy="914700"/>
              <a:chOff x="5206575" y="2071477"/>
              <a:chExt cx="1332300" cy="914700"/>
            </a:xfrm>
          </p:grpSpPr>
          <p:sp>
            <p:nvSpPr>
              <p:cNvPr id="106" name="Google Shape;106;p16"/>
              <p:cNvSpPr/>
              <p:nvPr/>
            </p:nvSpPr>
            <p:spPr>
              <a:xfrm>
                <a:off x="5206575" y="2356477"/>
                <a:ext cx="1332300" cy="629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Downsample residuals to the next coarsest grid</a:t>
                </a:r>
                <a:endParaRPr sz="17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5206575" y="2071477"/>
                <a:ext cx="1332300" cy="285000"/>
              </a:xfrm>
              <a:prstGeom prst="round1Rect">
                <a:avLst>
                  <a:gd fmla="val 50000" name="adj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Restriction</a:t>
                </a:r>
                <a:endParaRPr sz="8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8" name="Google Shape;108;p16"/>
            <p:cNvGrpSpPr/>
            <p:nvPr/>
          </p:nvGrpSpPr>
          <p:grpSpPr>
            <a:xfrm>
              <a:off x="5334729" y="1506626"/>
              <a:ext cx="1586400" cy="869946"/>
              <a:chOff x="3798079" y="775526"/>
              <a:chExt cx="1586400" cy="869946"/>
            </a:xfrm>
          </p:grpSpPr>
          <p:sp>
            <p:nvSpPr>
              <p:cNvPr id="109" name="Google Shape;109;p16"/>
              <p:cNvSpPr/>
              <p:nvPr/>
            </p:nvSpPr>
            <p:spPr>
              <a:xfrm>
                <a:off x="3798079" y="1015772"/>
                <a:ext cx="1586400" cy="629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Calculate</a:t>
                </a:r>
                <a:r>
                  <a:rPr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 the </a:t>
                </a:r>
                <a:r>
                  <a:rPr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residuals</a:t>
                </a:r>
                <a:r>
                  <a:rPr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 after the first set of Jacobi iterations</a:t>
                </a:r>
                <a:endParaRPr sz="17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3798079" y="775526"/>
                <a:ext cx="1586400" cy="285000"/>
              </a:xfrm>
              <a:prstGeom prst="round1Rect">
                <a:avLst>
                  <a:gd fmla="val 50000" name="adj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Error computation</a:t>
                </a:r>
                <a:endParaRPr sz="8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11" name="Google Shape;111;p16"/>
          <p:cNvSpPr/>
          <p:nvPr/>
        </p:nvSpPr>
        <p:spPr>
          <a:xfrm flipH="1" rot="10800000">
            <a:off x="3283525" y="886800"/>
            <a:ext cx="1880700" cy="256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134F5C"/>
          </a:solidFill>
          <a:ln cap="flat" cmpd="sng" w="9525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348950" y="1702100"/>
            <a:ext cx="2715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 recursive 6-layer multigrid is used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This saves </a:t>
            </a:r>
            <a:r>
              <a:rPr lang="en" sz="1800">
                <a:solidFill>
                  <a:schemeClr val="dk2"/>
                </a:solidFill>
              </a:rPr>
              <a:t>computation</a:t>
            </a:r>
            <a:r>
              <a:rPr lang="en" sz="1800">
                <a:solidFill>
                  <a:schemeClr val="dk2"/>
                </a:solidFill>
              </a:rPr>
              <a:t> time as the algorithm converges faster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coarsest grid is 2x2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Different Fluid Sources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125" y="1961625"/>
            <a:ext cx="3105675" cy="31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61625"/>
            <a:ext cx="3105675" cy="31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4475" y="1961625"/>
            <a:ext cx="3105675" cy="310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348950" y="1160725"/>
            <a:ext cx="842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Fluid input varies with time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Fluid influx is “turned off” at t = 80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9925" y="1211263"/>
            <a:ext cx="672075" cy="3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