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2185232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2185232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185232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185232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21852326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21852326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2185232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22185232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2218523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2218523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2185232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22185232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2218523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2218523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22185232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22185232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22185232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22185232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22185232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22185232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2185232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2185232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22185232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22185232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22185232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22185232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22185232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22185232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22185232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22185232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22185232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22185232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221852326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221852326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22185232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22185232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221852326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221852326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22185232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22185232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22185232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22185232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22185232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22185232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221852326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b221852326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22185232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b22185232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221852326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b221852326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b221852326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b221852326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22185232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22185232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221852326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221852326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2185232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2185232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221852326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221852326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22185232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22185232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185232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185232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Eye-See-You: Eye Gaze Prediction using 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1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Anita de Mello Koch, Ji Won Chung,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Skye Thompson, and Arthur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Detection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2728" l="5193" r="3856" t="4781"/>
          <a:stretch/>
        </p:blipFill>
        <p:spPr>
          <a:xfrm>
            <a:off x="311700" y="1238250"/>
            <a:ext cx="42603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732100" y="1152475"/>
            <a:ext cx="4411800" cy="4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120 Eye Gaze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Resolution 640 x 480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Corresponding P1- P6 in </a:t>
            </a:r>
            <a:r>
              <a:rPr lang="en"/>
              <a:t>MediaPipe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Left:  [362, 385, 387, 263, 373, 380]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Right: [33,  160, 158, 133, 153, 144]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Approach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Models with Just Eye Trajectories and 1 Model with Blink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CNN, Split CNN, LSTM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one of these models that performed the best for Blink Detection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 Overview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7750"/>
            <a:ext cx="8520602" cy="264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CNN</a:t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 rot="-5400000">
            <a:off x="1360175" y="2503525"/>
            <a:ext cx="1968600" cy="2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1D</a:t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 rot="-5400000">
            <a:off x="2400725" y="25035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387275" y="1316275"/>
            <a:ext cx="1274100" cy="263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…, x</a:t>
            </a:r>
            <a:r>
              <a:rPr baseline="-25000" lang="en">
                <a:solidFill>
                  <a:schemeClr val="dk1"/>
                </a:solidFill>
              </a:rPr>
              <a:t>120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 rot="-5400000">
            <a:off x="1684663" y="25032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 rot="-5400000">
            <a:off x="2031725" y="25032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 rot="-5400000">
            <a:off x="2807975" y="2503525"/>
            <a:ext cx="1968600" cy="2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1D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 rot="-5400000">
            <a:off x="3132463" y="25032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 rot="-5400000">
            <a:off x="3479525" y="25032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 rot="-5400000">
            <a:off x="3848525" y="25035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 rot="-5400000">
            <a:off x="4179575" y="25035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 rot="-5400000">
            <a:off x="4560575" y="2503525"/>
            <a:ext cx="1968600" cy="25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 rot="-5400000">
            <a:off x="4885063" y="25032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 rot="-5400000">
            <a:off x="5220125" y="2503525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 rot="-5400000">
            <a:off x="5551175" y="2503525"/>
            <a:ext cx="1968600" cy="25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7301325" y="1316275"/>
            <a:ext cx="1274100" cy="263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</a:t>
            </a: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>
            <a:stCxn id="139" idx="3"/>
            <a:endCxn id="137" idx="0"/>
          </p:cNvCxnSpPr>
          <p:nvPr/>
        </p:nvCxnSpPr>
        <p:spPr>
          <a:xfrm>
            <a:off x="1661375" y="2632375"/>
            <a:ext cx="5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6"/>
          <p:cNvCxnSpPr>
            <a:stCxn id="150" idx="2"/>
            <a:endCxn id="151" idx="1"/>
          </p:cNvCxnSpPr>
          <p:nvPr/>
        </p:nvCxnSpPr>
        <p:spPr>
          <a:xfrm>
            <a:off x="6664325" y="26323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Split CNN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88" y="1602775"/>
            <a:ext cx="8641224" cy="29915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Split CNN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 rot="-5400000">
            <a:off x="1975025" y="1533675"/>
            <a:ext cx="1203900" cy="32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66" name="Google Shape;166;p28"/>
          <p:cNvSpPr/>
          <p:nvPr/>
        </p:nvSpPr>
        <p:spPr>
          <a:xfrm>
            <a:off x="511025" y="1235775"/>
            <a:ext cx="1545600" cy="920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67" name="Google Shape;167;p28"/>
          <p:cNvCxnSpPr>
            <a:stCxn id="166" idx="3"/>
            <a:endCxn id="165" idx="0"/>
          </p:cNvCxnSpPr>
          <p:nvPr/>
        </p:nvCxnSpPr>
        <p:spPr>
          <a:xfrm>
            <a:off x="2056625" y="1695825"/>
            <a:ext cx="3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/>
          <p:nvPr/>
        </p:nvSpPr>
        <p:spPr>
          <a:xfrm rot="-5400000">
            <a:off x="1975025" y="2905275"/>
            <a:ext cx="1203900" cy="32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169" name="Google Shape;169;p28"/>
          <p:cNvSpPr/>
          <p:nvPr/>
        </p:nvSpPr>
        <p:spPr>
          <a:xfrm>
            <a:off x="511025" y="2607375"/>
            <a:ext cx="1545600" cy="920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076425" y="3391025"/>
            <a:ext cx="25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cxnSp>
        <p:nvCxnSpPr>
          <p:cNvPr id="171" name="Google Shape;171;p28"/>
          <p:cNvCxnSpPr>
            <a:stCxn id="169" idx="3"/>
            <a:endCxn id="168" idx="0"/>
          </p:cNvCxnSpPr>
          <p:nvPr/>
        </p:nvCxnSpPr>
        <p:spPr>
          <a:xfrm>
            <a:off x="2056625" y="3067425"/>
            <a:ext cx="3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8"/>
          <p:cNvSpPr/>
          <p:nvPr/>
        </p:nvSpPr>
        <p:spPr>
          <a:xfrm rot="-5400000">
            <a:off x="1972950" y="4350975"/>
            <a:ext cx="1203900" cy="32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120</a:t>
            </a:r>
            <a:endParaRPr baseline="-25000"/>
          </a:p>
        </p:txBody>
      </p:sp>
      <p:sp>
        <p:nvSpPr>
          <p:cNvPr id="173" name="Google Shape;173;p28"/>
          <p:cNvSpPr/>
          <p:nvPr/>
        </p:nvSpPr>
        <p:spPr>
          <a:xfrm>
            <a:off x="511025" y="4055175"/>
            <a:ext cx="1545600" cy="920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120</a:t>
            </a:r>
            <a:endParaRPr baseline="-25000"/>
          </a:p>
        </p:txBody>
      </p:sp>
      <p:cxnSp>
        <p:nvCxnSpPr>
          <p:cNvPr id="174" name="Google Shape;174;p28"/>
          <p:cNvCxnSpPr>
            <a:stCxn id="173" idx="3"/>
            <a:endCxn id="172" idx="0"/>
          </p:cNvCxnSpPr>
          <p:nvPr/>
        </p:nvCxnSpPr>
        <p:spPr>
          <a:xfrm>
            <a:off x="2056625" y="4515225"/>
            <a:ext cx="3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8"/>
          <p:cNvSpPr txBox="1"/>
          <p:nvPr/>
        </p:nvSpPr>
        <p:spPr>
          <a:xfrm>
            <a:off x="1076425" y="2019425"/>
            <a:ext cx="257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sp>
        <p:nvSpPr>
          <p:cNvPr id="176" name="Google Shape;176;p28"/>
          <p:cNvSpPr/>
          <p:nvPr/>
        </p:nvSpPr>
        <p:spPr>
          <a:xfrm rot="-5400000">
            <a:off x="2321100" y="2938725"/>
            <a:ext cx="3637200" cy="25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120 CNN Outputs</a:t>
            </a:r>
            <a:endParaRPr/>
          </a:p>
        </p:txBody>
      </p:sp>
      <p:cxnSp>
        <p:nvCxnSpPr>
          <p:cNvPr id="177" name="Google Shape;177;p28"/>
          <p:cNvCxnSpPr>
            <a:stCxn id="165" idx="2"/>
            <a:endCxn id="176" idx="0"/>
          </p:cNvCxnSpPr>
          <p:nvPr/>
        </p:nvCxnSpPr>
        <p:spPr>
          <a:xfrm>
            <a:off x="2739125" y="1695825"/>
            <a:ext cx="1271700" cy="1371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>
            <a:stCxn id="172" idx="2"/>
            <a:endCxn id="176" idx="0"/>
          </p:cNvCxnSpPr>
          <p:nvPr/>
        </p:nvCxnSpPr>
        <p:spPr>
          <a:xfrm flipH="1" rot="10800000">
            <a:off x="2739150" y="3067725"/>
            <a:ext cx="1271700" cy="14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>
            <a:stCxn id="168" idx="2"/>
            <a:endCxn id="176" idx="0"/>
          </p:cNvCxnSpPr>
          <p:nvPr/>
        </p:nvCxnSpPr>
        <p:spPr>
          <a:xfrm>
            <a:off x="2739125" y="3067425"/>
            <a:ext cx="1271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8"/>
          <p:cNvCxnSpPr>
            <a:stCxn id="176" idx="2"/>
            <a:endCxn id="181" idx="0"/>
          </p:cNvCxnSpPr>
          <p:nvPr/>
        </p:nvCxnSpPr>
        <p:spPr>
          <a:xfrm flipH="1" rot="10800000">
            <a:off x="4268550" y="3067275"/>
            <a:ext cx="66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8"/>
          <p:cNvSpPr/>
          <p:nvPr/>
        </p:nvSpPr>
        <p:spPr>
          <a:xfrm rot="-5400000">
            <a:off x="4081675" y="2938500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rot="-5400000">
            <a:off x="4450675" y="2938800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 rot="-5400000">
            <a:off x="4819675" y="2938650"/>
            <a:ext cx="1968600" cy="25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 rot="-5400000">
            <a:off x="5144163" y="2938350"/>
            <a:ext cx="1968600" cy="25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 rot="-5400000">
            <a:off x="5468675" y="2938350"/>
            <a:ext cx="1968600" cy="25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cxnSp>
        <p:nvCxnSpPr>
          <p:cNvPr id="186" name="Google Shape;186;p28"/>
          <p:cNvCxnSpPr>
            <a:stCxn id="185" idx="2"/>
            <a:endCxn id="187" idx="1"/>
          </p:cNvCxnSpPr>
          <p:nvPr/>
        </p:nvCxnSpPr>
        <p:spPr>
          <a:xfrm>
            <a:off x="6581825" y="3067200"/>
            <a:ext cx="56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8"/>
          <p:cNvSpPr/>
          <p:nvPr/>
        </p:nvSpPr>
        <p:spPr>
          <a:xfrm>
            <a:off x="7149175" y="1751550"/>
            <a:ext cx="1274100" cy="263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 rot="-5400000">
            <a:off x="2278925" y="1610775"/>
            <a:ext cx="1203900" cy="17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189" name="Google Shape;189;p28"/>
          <p:cNvSpPr/>
          <p:nvPr/>
        </p:nvSpPr>
        <p:spPr>
          <a:xfrm rot="-5400000">
            <a:off x="2278925" y="2982375"/>
            <a:ext cx="1203900" cy="17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2278925" y="4430175"/>
            <a:ext cx="1203900" cy="170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LSTM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6" y="1761221"/>
            <a:ext cx="8863775" cy="23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4 - Blink Split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 rot="-5400000">
            <a:off x="1296838" y="1580276"/>
            <a:ext cx="11958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03" name="Google Shape;203;p30"/>
          <p:cNvSpPr/>
          <p:nvPr/>
        </p:nvSpPr>
        <p:spPr>
          <a:xfrm>
            <a:off x="130025" y="126172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04" name="Google Shape;204;p30"/>
          <p:cNvCxnSpPr>
            <a:stCxn id="203" idx="3"/>
            <a:endCxn id="202" idx="0"/>
          </p:cNvCxnSpPr>
          <p:nvPr/>
        </p:nvCxnSpPr>
        <p:spPr>
          <a:xfrm>
            <a:off x="1450325" y="1718626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0"/>
          <p:cNvSpPr/>
          <p:nvPr/>
        </p:nvSpPr>
        <p:spPr>
          <a:xfrm rot="-5400000">
            <a:off x="1296838" y="2942705"/>
            <a:ext cx="11958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206" name="Google Shape;206;p30"/>
          <p:cNvSpPr/>
          <p:nvPr/>
        </p:nvSpPr>
        <p:spPr>
          <a:xfrm>
            <a:off x="130025" y="262415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207" name="Google Shape;207;p30"/>
          <p:cNvSpPr txBox="1"/>
          <p:nvPr/>
        </p:nvSpPr>
        <p:spPr>
          <a:xfrm>
            <a:off x="613001" y="3402566"/>
            <a:ext cx="2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cxnSp>
        <p:nvCxnSpPr>
          <p:cNvPr id="208" name="Google Shape;208;p30"/>
          <p:cNvCxnSpPr>
            <a:stCxn id="206" idx="3"/>
            <a:endCxn id="205" idx="0"/>
          </p:cNvCxnSpPr>
          <p:nvPr/>
        </p:nvCxnSpPr>
        <p:spPr>
          <a:xfrm>
            <a:off x="1450325" y="3081056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0"/>
          <p:cNvSpPr/>
          <p:nvPr/>
        </p:nvSpPr>
        <p:spPr>
          <a:xfrm rot="-5400000">
            <a:off x="1295071" y="4379025"/>
            <a:ext cx="1195800" cy="2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120</a:t>
            </a:r>
            <a:endParaRPr baseline="-25000"/>
          </a:p>
        </p:txBody>
      </p:sp>
      <p:sp>
        <p:nvSpPr>
          <p:cNvPr id="210" name="Google Shape;210;p30"/>
          <p:cNvSpPr/>
          <p:nvPr/>
        </p:nvSpPr>
        <p:spPr>
          <a:xfrm>
            <a:off x="130025" y="406227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120</a:t>
            </a:r>
            <a:endParaRPr baseline="-25000"/>
          </a:p>
        </p:txBody>
      </p:sp>
      <p:cxnSp>
        <p:nvCxnSpPr>
          <p:cNvPr id="211" name="Google Shape;211;p30"/>
          <p:cNvCxnSpPr>
            <a:stCxn id="210" idx="3"/>
            <a:endCxn id="209" idx="0"/>
          </p:cNvCxnSpPr>
          <p:nvPr/>
        </p:nvCxnSpPr>
        <p:spPr>
          <a:xfrm>
            <a:off x="1450325" y="4519176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0"/>
          <p:cNvSpPr txBox="1"/>
          <p:nvPr/>
        </p:nvSpPr>
        <p:spPr>
          <a:xfrm>
            <a:off x="613001" y="2040137"/>
            <a:ext cx="2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sp>
        <p:nvSpPr>
          <p:cNvPr id="213" name="Google Shape;213;p30"/>
          <p:cNvSpPr/>
          <p:nvPr/>
        </p:nvSpPr>
        <p:spPr>
          <a:xfrm rot="-5400000">
            <a:off x="1423293" y="2971169"/>
            <a:ext cx="3612900" cy="22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120 CNN Outputs</a:t>
            </a:r>
            <a:endParaRPr/>
          </a:p>
        </p:txBody>
      </p:sp>
      <p:cxnSp>
        <p:nvCxnSpPr>
          <p:cNvPr id="214" name="Google Shape;214;p30"/>
          <p:cNvCxnSpPr>
            <a:stCxn id="202" idx="2"/>
            <a:endCxn id="213" idx="0"/>
          </p:cNvCxnSpPr>
          <p:nvPr/>
        </p:nvCxnSpPr>
        <p:spPr>
          <a:xfrm>
            <a:off x="2033188" y="1718726"/>
            <a:ext cx="1086600" cy="1362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>
            <a:stCxn id="209" idx="2"/>
            <a:endCxn id="213" idx="0"/>
          </p:cNvCxnSpPr>
          <p:nvPr/>
        </p:nvCxnSpPr>
        <p:spPr>
          <a:xfrm flipH="1" rot="10800000">
            <a:off x="2033221" y="3081375"/>
            <a:ext cx="1086300" cy="14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05" idx="2"/>
            <a:endCxn id="213" idx="0"/>
          </p:cNvCxnSpPr>
          <p:nvPr/>
        </p:nvCxnSpPr>
        <p:spPr>
          <a:xfrm>
            <a:off x="2033188" y="3081155"/>
            <a:ext cx="10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0"/>
          <p:cNvSpPr/>
          <p:nvPr/>
        </p:nvSpPr>
        <p:spPr>
          <a:xfrm rot="-5400000">
            <a:off x="3346075" y="169058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 rot="-5400000">
            <a:off x="3684956" y="1690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 rot="-5400000">
            <a:off x="4023836" y="1690690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5400000">
            <a:off x="4321838" y="1690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5400000">
            <a:off x="5274564" y="1690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7063600" y="666600"/>
            <a:ext cx="1274100" cy="228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 rot="-5400000">
            <a:off x="1556445" y="1646126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224" name="Google Shape;224;p30"/>
          <p:cNvSpPr/>
          <p:nvPr/>
        </p:nvSpPr>
        <p:spPr>
          <a:xfrm rot="-5400000">
            <a:off x="1556445" y="3008555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225" name="Google Shape;225;p30"/>
          <p:cNvSpPr/>
          <p:nvPr/>
        </p:nvSpPr>
        <p:spPr>
          <a:xfrm rot="-5400000">
            <a:off x="1556445" y="4446675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226" name="Google Shape;226;p30"/>
          <p:cNvSpPr/>
          <p:nvPr/>
        </p:nvSpPr>
        <p:spPr>
          <a:xfrm rot="-5400000">
            <a:off x="4645806" y="1690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 rot="-5400000">
            <a:off x="5554485" y="1690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 rot="-5400000">
            <a:off x="4980356" y="1690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 rot="-5400000">
            <a:off x="3117475" y="397658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 rot="-5400000">
            <a:off x="3456356" y="3976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 rot="-5400000">
            <a:off x="3795236" y="3976690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 rot="-5400000">
            <a:off x="40932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 rot="-5400000">
            <a:off x="5045964" y="3976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 rot="-5400000">
            <a:off x="4417206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-5400000">
            <a:off x="5630685" y="3976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 rot="-5400000">
            <a:off x="4751756" y="3976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 rot="-5400000">
            <a:off x="53124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 rot="-5400000">
            <a:off x="59220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cxnSp>
        <p:nvCxnSpPr>
          <p:cNvPr id="239" name="Google Shape;239;p30"/>
          <p:cNvCxnSpPr>
            <a:stCxn id="213" idx="2"/>
            <a:endCxn id="217" idx="0"/>
          </p:cNvCxnSpPr>
          <p:nvPr/>
        </p:nvCxnSpPr>
        <p:spPr>
          <a:xfrm flipH="1" rot="10800000">
            <a:off x="3339843" y="1808969"/>
            <a:ext cx="606600" cy="1272300"/>
          </a:xfrm>
          <a:prstGeom prst="bentConnector3">
            <a:avLst>
              <a:gd fmla="val 318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>
            <a:stCxn id="213" idx="2"/>
            <a:endCxn id="229" idx="0"/>
          </p:cNvCxnSpPr>
          <p:nvPr/>
        </p:nvCxnSpPr>
        <p:spPr>
          <a:xfrm>
            <a:off x="3339843" y="3081269"/>
            <a:ext cx="378000" cy="1013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0"/>
          <p:cNvSpPr/>
          <p:nvPr/>
        </p:nvSpPr>
        <p:spPr>
          <a:xfrm>
            <a:off x="7063600" y="3202175"/>
            <a:ext cx="1259100" cy="1773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Blinks</a:t>
            </a:r>
            <a:endParaRPr/>
          </a:p>
        </p:txBody>
      </p:sp>
      <p:cxnSp>
        <p:nvCxnSpPr>
          <p:cNvPr id="242" name="Google Shape;242;p30"/>
          <p:cNvCxnSpPr>
            <a:stCxn id="227" idx="2"/>
            <a:endCxn id="222" idx="1"/>
          </p:cNvCxnSpPr>
          <p:nvPr/>
        </p:nvCxnSpPr>
        <p:spPr>
          <a:xfrm>
            <a:off x="6391635" y="1808821"/>
            <a:ext cx="672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>
            <a:endCxn id="241" idx="1"/>
          </p:cNvCxnSpPr>
          <p:nvPr/>
        </p:nvCxnSpPr>
        <p:spPr>
          <a:xfrm flipH="1" rot="10800000">
            <a:off x="6759100" y="4089125"/>
            <a:ext cx="304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0"/>
          <p:cNvSpPr/>
          <p:nvPr/>
        </p:nvSpPr>
        <p:spPr>
          <a:xfrm rot="-5400000">
            <a:off x="6930743" y="2786369"/>
            <a:ext cx="3612900" cy="22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Blink + Eye Predictions</a:t>
            </a:r>
            <a:endParaRPr/>
          </a:p>
        </p:txBody>
      </p:sp>
      <p:cxnSp>
        <p:nvCxnSpPr>
          <p:cNvPr id="245" name="Google Shape;245;p30"/>
          <p:cNvCxnSpPr>
            <a:stCxn id="222" idx="3"/>
            <a:endCxn id="244" idx="0"/>
          </p:cNvCxnSpPr>
          <p:nvPr/>
        </p:nvCxnSpPr>
        <p:spPr>
          <a:xfrm>
            <a:off x="8337700" y="1809150"/>
            <a:ext cx="289500" cy="10872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>
            <a:stCxn id="241" idx="3"/>
            <a:endCxn id="244" idx="0"/>
          </p:cNvCxnSpPr>
          <p:nvPr/>
        </p:nvCxnSpPr>
        <p:spPr>
          <a:xfrm flipH="1" rot="10800000">
            <a:off x="8322700" y="2896325"/>
            <a:ext cx="304500" cy="11928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62" y="1017713"/>
            <a:ext cx="3859075" cy="3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 Loss Function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for noisy data because less sensitive to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 features are not normalized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range to -300 to 300 with some values at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for Performance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feature values are high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4000 - 2000 Ranges is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of 3000 ~ 54 on a (-300, 300) scale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of Compute Power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Varying Learning Rate, Fixed Window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Learning Rate, Varying Window Size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Varied Learning Rate, Fixed Window Size</a:t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25417" t="0"/>
          <a:stretch/>
        </p:blipFill>
        <p:spPr>
          <a:xfrm>
            <a:off x="254650" y="1031325"/>
            <a:ext cx="3250099" cy="3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600" y="1132375"/>
            <a:ext cx="5053699" cy="28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395650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Hubert Loss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4353875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Varied Window Size, </a:t>
            </a:r>
            <a:r>
              <a:rPr lang="en"/>
              <a:t>Fixed</a:t>
            </a:r>
            <a:r>
              <a:rPr lang="en"/>
              <a:t> Learning Rate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395650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Hubert Loss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4353875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 b="0" l="0" r="28382" t="0"/>
          <a:stretch/>
        </p:blipFill>
        <p:spPr>
          <a:xfrm>
            <a:off x="152400" y="1170125"/>
            <a:ext cx="3901826" cy="2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100" y="1197375"/>
            <a:ext cx="4787726" cy="2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Window Sizes == Good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24" y="1692925"/>
            <a:ext cx="3129828" cy="12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925" y="3136750"/>
            <a:ext cx="3268675" cy="14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2002275" y="4568875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Hubert Loss</a:t>
            </a:r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4269925" y="4568875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 rot="-5400000">
            <a:off x="1055075" y="209827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Split-CNN</a:t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 rot="-5400000">
            <a:off x="1055075" y="3560813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477" y="1703600"/>
            <a:ext cx="3008100" cy="12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745" y="3136750"/>
            <a:ext cx="3003031" cy="14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Window Sizes == Good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2002275" y="4568875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Hubert Loss</a:t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4269925" y="4568875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 rot="-5400000">
            <a:off x="1055075" y="209827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Split-CNN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 rot="-5400000">
            <a:off x="1055075" y="3560813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525" y="1692925"/>
            <a:ext cx="2939526" cy="1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 rotWithShape="1">
          <a:blip r:embed="rId4">
            <a:alphaModFix/>
          </a:blip>
          <a:srcRect b="0" l="0" r="23183" t="0"/>
          <a:stretch/>
        </p:blipFill>
        <p:spPr>
          <a:xfrm>
            <a:off x="2084150" y="3256375"/>
            <a:ext cx="2239725" cy="1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600" y="3203301"/>
            <a:ext cx="2939524" cy="144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0" l="0" r="23669" t="0"/>
          <a:stretch/>
        </p:blipFill>
        <p:spPr>
          <a:xfrm>
            <a:off x="2138975" y="1705150"/>
            <a:ext cx="2130949" cy="1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CNN - Best Performance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trajectory predictions rely more on the last few time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Longterm memory may not be necessary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window Size (30) is optimal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Learning Rate (0.0001) is optimal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4 - Blink Split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rot="-5400000">
            <a:off x="1296838" y="1580276"/>
            <a:ext cx="11958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33" name="Google Shape;333;p41"/>
          <p:cNvSpPr/>
          <p:nvPr/>
        </p:nvSpPr>
        <p:spPr>
          <a:xfrm>
            <a:off x="130025" y="126172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334" name="Google Shape;334;p41"/>
          <p:cNvCxnSpPr>
            <a:stCxn id="333" idx="3"/>
            <a:endCxn id="332" idx="0"/>
          </p:cNvCxnSpPr>
          <p:nvPr/>
        </p:nvCxnSpPr>
        <p:spPr>
          <a:xfrm>
            <a:off x="1450325" y="1718626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1"/>
          <p:cNvSpPr/>
          <p:nvPr/>
        </p:nvSpPr>
        <p:spPr>
          <a:xfrm rot="-5400000">
            <a:off x="1296838" y="2942705"/>
            <a:ext cx="11958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336" name="Google Shape;336;p41"/>
          <p:cNvSpPr/>
          <p:nvPr/>
        </p:nvSpPr>
        <p:spPr>
          <a:xfrm>
            <a:off x="130025" y="262415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337" name="Google Shape;337;p41"/>
          <p:cNvSpPr txBox="1"/>
          <p:nvPr/>
        </p:nvSpPr>
        <p:spPr>
          <a:xfrm>
            <a:off x="613001" y="3402566"/>
            <a:ext cx="2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cxnSp>
        <p:nvCxnSpPr>
          <p:cNvPr id="338" name="Google Shape;338;p41"/>
          <p:cNvCxnSpPr>
            <a:stCxn id="336" idx="3"/>
            <a:endCxn id="335" idx="0"/>
          </p:cNvCxnSpPr>
          <p:nvPr/>
        </p:nvCxnSpPr>
        <p:spPr>
          <a:xfrm>
            <a:off x="1450325" y="3081056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1"/>
          <p:cNvSpPr/>
          <p:nvPr/>
        </p:nvSpPr>
        <p:spPr>
          <a:xfrm rot="-5400000">
            <a:off x="1295071" y="4379025"/>
            <a:ext cx="1195800" cy="28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r>
              <a:rPr baseline="-25000" lang="en"/>
              <a:t>120</a:t>
            </a:r>
            <a:endParaRPr baseline="-25000"/>
          </a:p>
        </p:txBody>
      </p:sp>
      <p:sp>
        <p:nvSpPr>
          <p:cNvPr id="340" name="Google Shape;340;p41"/>
          <p:cNvSpPr/>
          <p:nvPr/>
        </p:nvSpPr>
        <p:spPr>
          <a:xfrm>
            <a:off x="130025" y="4062276"/>
            <a:ext cx="1320300" cy="913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r>
              <a:rPr baseline="-25000" lang="en"/>
              <a:t>120</a:t>
            </a:r>
            <a:endParaRPr baseline="-25000"/>
          </a:p>
        </p:txBody>
      </p:sp>
      <p:cxnSp>
        <p:nvCxnSpPr>
          <p:cNvPr id="341" name="Google Shape;341;p41"/>
          <p:cNvCxnSpPr>
            <a:stCxn id="340" idx="3"/>
            <a:endCxn id="339" idx="0"/>
          </p:cNvCxnSpPr>
          <p:nvPr/>
        </p:nvCxnSpPr>
        <p:spPr>
          <a:xfrm>
            <a:off x="1450325" y="4519176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1"/>
          <p:cNvSpPr txBox="1"/>
          <p:nvPr/>
        </p:nvSpPr>
        <p:spPr>
          <a:xfrm>
            <a:off x="613001" y="2040137"/>
            <a:ext cx="2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..</a:t>
            </a:r>
            <a:endParaRPr sz="1100"/>
          </a:p>
        </p:txBody>
      </p:sp>
      <p:sp>
        <p:nvSpPr>
          <p:cNvPr id="343" name="Google Shape;343;p41"/>
          <p:cNvSpPr/>
          <p:nvPr/>
        </p:nvSpPr>
        <p:spPr>
          <a:xfrm rot="-5400000">
            <a:off x="1423293" y="2971169"/>
            <a:ext cx="3612900" cy="220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120 CNN Outputs</a:t>
            </a:r>
            <a:endParaRPr/>
          </a:p>
        </p:txBody>
      </p:sp>
      <p:cxnSp>
        <p:nvCxnSpPr>
          <p:cNvPr id="344" name="Google Shape;344;p41"/>
          <p:cNvCxnSpPr>
            <a:stCxn id="332" idx="2"/>
            <a:endCxn id="343" idx="0"/>
          </p:cNvCxnSpPr>
          <p:nvPr/>
        </p:nvCxnSpPr>
        <p:spPr>
          <a:xfrm>
            <a:off x="2033188" y="1718726"/>
            <a:ext cx="1086600" cy="1362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>
            <a:stCxn id="339" idx="2"/>
            <a:endCxn id="343" idx="0"/>
          </p:cNvCxnSpPr>
          <p:nvPr/>
        </p:nvCxnSpPr>
        <p:spPr>
          <a:xfrm flipH="1" rot="10800000">
            <a:off x="2033221" y="3081375"/>
            <a:ext cx="1086300" cy="14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1"/>
          <p:cNvCxnSpPr>
            <a:stCxn id="335" idx="2"/>
            <a:endCxn id="343" idx="0"/>
          </p:cNvCxnSpPr>
          <p:nvPr/>
        </p:nvCxnSpPr>
        <p:spPr>
          <a:xfrm>
            <a:off x="2033188" y="3081155"/>
            <a:ext cx="10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1"/>
          <p:cNvSpPr/>
          <p:nvPr/>
        </p:nvSpPr>
        <p:spPr>
          <a:xfrm rot="-5400000">
            <a:off x="3346075" y="169058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 rot="-5400000">
            <a:off x="3684956" y="1690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49" name="Google Shape;349;p41"/>
          <p:cNvSpPr/>
          <p:nvPr/>
        </p:nvSpPr>
        <p:spPr>
          <a:xfrm rot="-5400000">
            <a:off x="4023836" y="1690690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 rot="-5400000">
            <a:off x="4321838" y="1690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 rot="-5400000">
            <a:off x="5274564" y="1690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52" name="Google Shape;352;p41"/>
          <p:cNvSpPr/>
          <p:nvPr/>
        </p:nvSpPr>
        <p:spPr>
          <a:xfrm>
            <a:off x="7063600" y="666600"/>
            <a:ext cx="1274100" cy="228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Eye Trajectories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…, x</a:t>
            </a:r>
            <a:r>
              <a:rPr baseline="-25000" lang="en">
                <a:solidFill>
                  <a:schemeClr val="dk1"/>
                </a:solidFill>
              </a:rPr>
              <a:t>120</a:t>
            </a:r>
            <a:endParaRPr/>
          </a:p>
        </p:txBody>
      </p:sp>
      <p:sp>
        <p:nvSpPr>
          <p:cNvPr id="353" name="Google Shape;353;p41"/>
          <p:cNvSpPr/>
          <p:nvPr/>
        </p:nvSpPr>
        <p:spPr>
          <a:xfrm rot="-5400000">
            <a:off x="1556445" y="1646126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354" name="Google Shape;354;p41"/>
          <p:cNvSpPr/>
          <p:nvPr/>
        </p:nvSpPr>
        <p:spPr>
          <a:xfrm rot="-5400000">
            <a:off x="1556445" y="3008555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355" name="Google Shape;355;p41"/>
          <p:cNvSpPr/>
          <p:nvPr/>
        </p:nvSpPr>
        <p:spPr>
          <a:xfrm rot="-5400000">
            <a:off x="1556445" y="4446675"/>
            <a:ext cx="1195800" cy="14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 baseline="-25000"/>
          </a:p>
        </p:txBody>
      </p:sp>
      <p:sp>
        <p:nvSpPr>
          <p:cNvPr id="356" name="Google Shape;356;p41"/>
          <p:cNvSpPr/>
          <p:nvPr/>
        </p:nvSpPr>
        <p:spPr>
          <a:xfrm rot="-5400000">
            <a:off x="4645806" y="1690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 rot="-5400000">
            <a:off x="5554485" y="1690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58" name="Google Shape;358;p41"/>
          <p:cNvSpPr/>
          <p:nvPr/>
        </p:nvSpPr>
        <p:spPr>
          <a:xfrm rot="-5400000">
            <a:off x="4980356" y="1690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59" name="Google Shape;359;p41"/>
          <p:cNvSpPr/>
          <p:nvPr/>
        </p:nvSpPr>
        <p:spPr>
          <a:xfrm rot="-5400000">
            <a:off x="3117475" y="397658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360" name="Google Shape;360;p41"/>
          <p:cNvSpPr/>
          <p:nvPr/>
        </p:nvSpPr>
        <p:spPr>
          <a:xfrm rot="-5400000">
            <a:off x="3456356" y="3976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61" name="Google Shape;361;p41"/>
          <p:cNvSpPr/>
          <p:nvPr/>
        </p:nvSpPr>
        <p:spPr>
          <a:xfrm rot="-5400000">
            <a:off x="3795236" y="3976690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 rot="-5400000">
            <a:off x="40932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 rot="-5400000">
            <a:off x="5045964" y="3976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 rot="-5400000">
            <a:off x="4417206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BatchNorm</a:t>
            </a:r>
            <a:endParaRPr/>
          </a:p>
        </p:txBody>
      </p:sp>
      <p:sp>
        <p:nvSpPr>
          <p:cNvPr id="365" name="Google Shape;365;p41"/>
          <p:cNvSpPr/>
          <p:nvPr/>
        </p:nvSpPr>
        <p:spPr>
          <a:xfrm rot="-5400000">
            <a:off x="5630685" y="3976471"/>
            <a:ext cx="1437600" cy="23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366" name="Google Shape;366;p41"/>
          <p:cNvSpPr/>
          <p:nvPr/>
        </p:nvSpPr>
        <p:spPr>
          <a:xfrm rot="-5400000">
            <a:off x="4751756" y="3976800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367" name="Google Shape;367;p41"/>
          <p:cNvSpPr/>
          <p:nvPr/>
        </p:nvSpPr>
        <p:spPr>
          <a:xfrm rot="-5400000">
            <a:off x="53124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 rot="-5400000">
            <a:off x="5922038" y="3976471"/>
            <a:ext cx="1437600" cy="23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cxnSp>
        <p:nvCxnSpPr>
          <p:cNvPr id="369" name="Google Shape;369;p41"/>
          <p:cNvCxnSpPr>
            <a:stCxn id="343" idx="2"/>
            <a:endCxn id="347" idx="0"/>
          </p:cNvCxnSpPr>
          <p:nvPr/>
        </p:nvCxnSpPr>
        <p:spPr>
          <a:xfrm flipH="1" rot="10800000">
            <a:off x="3339843" y="1808969"/>
            <a:ext cx="606600" cy="1272300"/>
          </a:xfrm>
          <a:prstGeom prst="bentConnector3">
            <a:avLst>
              <a:gd fmla="val 318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1"/>
          <p:cNvCxnSpPr>
            <a:stCxn id="343" idx="2"/>
            <a:endCxn id="359" idx="0"/>
          </p:cNvCxnSpPr>
          <p:nvPr/>
        </p:nvCxnSpPr>
        <p:spPr>
          <a:xfrm>
            <a:off x="3339843" y="3081269"/>
            <a:ext cx="378000" cy="1013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1"/>
          <p:cNvSpPr/>
          <p:nvPr/>
        </p:nvSpPr>
        <p:spPr>
          <a:xfrm>
            <a:off x="7063600" y="3202175"/>
            <a:ext cx="1259100" cy="1773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Blinks</a:t>
            </a:r>
            <a:endParaRPr/>
          </a:p>
        </p:txBody>
      </p:sp>
      <p:cxnSp>
        <p:nvCxnSpPr>
          <p:cNvPr id="372" name="Google Shape;372;p41"/>
          <p:cNvCxnSpPr>
            <a:stCxn id="357" idx="2"/>
            <a:endCxn id="352" idx="1"/>
          </p:cNvCxnSpPr>
          <p:nvPr/>
        </p:nvCxnSpPr>
        <p:spPr>
          <a:xfrm>
            <a:off x="6391635" y="1808821"/>
            <a:ext cx="672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1"/>
          <p:cNvCxnSpPr>
            <a:endCxn id="371" idx="1"/>
          </p:cNvCxnSpPr>
          <p:nvPr/>
        </p:nvCxnSpPr>
        <p:spPr>
          <a:xfrm flipH="1" rot="10800000">
            <a:off x="6759100" y="4089125"/>
            <a:ext cx="304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1"/>
          <p:cNvSpPr/>
          <p:nvPr/>
        </p:nvSpPr>
        <p:spPr>
          <a:xfrm rot="-5400000">
            <a:off x="6930743" y="2786369"/>
            <a:ext cx="3612900" cy="22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Blink + Eye Predictions</a:t>
            </a:r>
            <a:endParaRPr/>
          </a:p>
        </p:txBody>
      </p:sp>
      <p:cxnSp>
        <p:nvCxnSpPr>
          <p:cNvPr id="375" name="Google Shape;375;p41"/>
          <p:cNvCxnSpPr>
            <a:stCxn id="352" idx="3"/>
            <a:endCxn id="374" idx="0"/>
          </p:cNvCxnSpPr>
          <p:nvPr/>
        </p:nvCxnSpPr>
        <p:spPr>
          <a:xfrm>
            <a:off x="8337700" y="1809150"/>
            <a:ext cx="289500" cy="10872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1"/>
          <p:cNvCxnSpPr>
            <a:stCxn id="371" idx="3"/>
            <a:endCxn id="374" idx="0"/>
          </p:cNvCxnSpPr>
          <p:nvPr/>
        </p:nvCxnSpPr>
        <p:spPr>
          <a:xfrm flipH="1" rot="10800000">
            <a:off x="8322700" y="2896325"/>
            <a:ext cx="304500" cy="11928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Assistant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125" y="1152475"/>
            <a:ext cx="3967750" cy="39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Blink Split CNN - Eye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Varied Learning Rates, window size 30 for Eye Features</a:t>
            </a:r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395650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Hubert Loss</a:t>
            </a:r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4353875" y="4270550"/>
            <a:ext cx="30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5" y="2078750"/>
            <a:ext cx="3643901" cy="1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450" y="2028500"/>
            <a:ext cx="4388851" cy="1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Blink Split CNN - Blink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goes up </a:t>
            </a:r>
            <a:endParaRPr/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0" y="1752550"/>
            <a:ext cx="76581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WebGazer Eye data is Noisy and leads to Unstable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Correct Architecture with Blinks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 training data, with lower MSE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poorly on </a:t>
            </a:r>
            <a:r>
              <a:rPr lang="en"/>
              <a:t>validation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Normalization may be </a:t>
            </a:r>
            <a:r>
              <a:rPr lang="en"/>
              <a:t>helpful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Tobius Eye Tracker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WebGazer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WebGazer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32100" y="1152475"/>
            <a:ext cx="41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Extracts information locally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Everyday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 pipeline that is already scalable and accessible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1867" l="0" r="53082" t="0"/>
          <a:stretch/>
        </p:blipFill>
        <p:spPr>
          <a:xfrm>
            <a:off x="311700" y="1152472"/>
            <a:ext cx="4245825" cy="3296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WebGazer Dataset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732100" y="1152475"/>
            <a:ext cx="41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120 Eye Gaze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Resolution 640 x 480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MediaPipe for Facial Feature Extraction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Fidelity Eye Tracking Data with Tobius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867" l="0" r="53082" t="0"/>
          <a:stretch/>
        </p:blipFill>
        <p:spPr>
          <a:xfrm>
            <a:off x="311700" y="1152472"/>
            <a:ext cx="4245825" cy="3296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Pipe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732100" y="1152475"/>
            <a:ext cx="41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MediaPipe for Facial Feature Extraction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dot is a key facial feature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350"/>
            <a:ext cx="3674650" cy="36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Detection and Extraction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Aspect Ratio 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225"/>
            <a:ext cx="4260300" cy="10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732100" y="1245300"/>
            <a:ext cx="41001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Eye aspect ratio (EAR)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Soukup</a:t>
            </a:r>
            <a:r>
              <a:rPr lang="en">
                <a:solidFill>
                  <a:srgbClr val="666666"/>
                </a:solidFill>
              </a:rPr>
              <a:t>ov</a:t>
            </a:r>
            <a:r>
              <a:rPr lang="en" sz="18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lang="en" sz="1600"/>
              <a:t> </a:t>
            </a:r>
            <a:r>
              <a:rPr lang="en"/>
              <a:t>et 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0.2 Threshold == Blink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