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60" r:id="rId4"/>
    <p:sldId id="261" r:id="rId5"/>
    <p:sldId id="262" r:id="rId6"/>
    <p:sldId id="263" r:id="rId7"/>
    <p:sldId id="264" r:id="rId8"/>
    <p:sldId id="257"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B108-E726-C509-833F-EFB1C84CD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0BC0A7-5891-FF8A-1A4F-D8EE940DA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A5D028-60F8-3752-6CCB-7027BCFE969D}"/>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5" name="Footer Placeholder 4">
            <a:extLst>
              <a:ext uri="{FF2B5EF4-FFF2-40B4-BE49-F238E27FC236}">
                <a16:creationId xmlns:a16="http://schemas.microsoft.com/office/drawing/2014/main" id="{D1834522-069B-1BC4-9103-27AB0348C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2AF2C-2A31-C23A-A6CC-8ABA6B072656}"/>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46594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3063-F299-3724-3ED2-A23853E0E2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CD52D8-F3E5-9677-9EB1-9648C41AD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3CE74D-E464-C10C-3CF6-4C67495CDB5A}"/>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5" name="Footer Placeholder 4">
            <a:extLst>
              <a:ext uri="{FF2B5EF4-FFF2-40B4-BE49-F238E27FC236}">
                <a16:creationId xmlns:a16="http://schemas.microsoft.com/office/drawing/2014/main" id="{10796459-2D4E-6A44-B517-6AFCE4767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1E772-920E-EF4E-60CB-DBD0F595D854}"/>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59193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70AD3-B0B9-818C-592D-B244D5AD1B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442BC-E4CE-27E2-0D07-4008F51F3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3EE77E-7035-B8CB-D9D8-57CFE7BF859F}"/>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5" name="Footer Placeholder 4">
            <a:extLst>
              <a:ext uri="{FF2B5EF4-FFF2-40B4-BE49-F238E27FC236}">
                <a16:creationId xmlns:a16="http://schemas.microsoft.com/office/drawing/2014/main" id="{A73D532D-FF60-4CC3-B7B7-C9B605CB0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330D9D-A83E-D207-8E84-A799E212E7F6}"/>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5210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C766-F85F-13E3-FCF8-A7FC540744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234A5D-866F-1E57-E446-129B33233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56F0C9-5239-1207-90B2-D936D3AA189E}"/>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5" name="Footer Placeholder 4">
            <a:extLst>
              <a:ext uri="{FF2B5EF4-FFF2-40B4-BE49-F238E27FC236}">
                <a16:creationId xmlns:a16="http://schemas.microsoft.com/office/drawing/2014/main" id="{638D3438-B026-CF55-2668-8581B4FCD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EA45D-AABF-2592-2744-909512A72F48}"/>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182632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576F-AD30-7ADA-8C82-3E06C9864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3E18EA-7726-76CF-9A0A-F3F222D8B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E6A65F-7246-1661-6909-AE57A91F3D52}"/>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5" name="Footer Placeholder 4">
            <a:extLst>
              <a:ext uri="{FF2B5EF4-FFF2-40B4-BE49-F238E27FC236}">
                <a16:creationId xmlns:a16="http://schemas.microsoft.com/office/drawing/2014/main" id="{AC4F319B-EC86-CE92-E615-5B0945587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B60F5-7A47-5056-D2BC-3A0606BEF9F8}"/>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22629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4678-B075-C02E-7080-F9C4E803B7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DAB691-B839-0EC2-9F61-5F54683AE9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AEC79F-DD06-95EA-BBDE-1A5249F57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6B1B28-A645-A7BB-79A7-7358058B94FF}"/>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6" name="Footer Placeholder 5">
            <a:extLst>
              <a:ext uri="{FF2B5EF4-FFF2-40B4-BE49-F238E27FC236}">
                <a16:creationId xmlns:a16="http://schemas.microsoft.com/office/drawing/2014/main" id="{4DA53027-30B6-9B11-A986-78D7BD6D70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9B28DE-94EB-684B-A38C-C12068D7AD27}"/>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90642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5F89-8C0F-FE55-C867-EF0EA7AF8D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614659-E2EC-3AF8-3B14-F710423E6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BB99C-3C2E-8B14-39A6-D2628CF28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7C7A2-B7EE-3C8A-5A5D-E0A2601A6A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E1CE19-3DDE-CFBA-DA1C-D96938D52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22864D-544B-4838-3BB5-B4DB1ACC7128}"/>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8" name="Footer Placeholder 7">
            <a:extLst>
              <a:ext uri="{FF2B5EF4-FFF2-40B4-BE49-F238E27FC236}">
                <a16:creationId xmlns:a16="http://schemas.microsoft.com/office/drawing/2014/main" id="{D1D1CC35-696A-A34C-4CCA-DCA4056E54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D1E93-C05D-4291-DA0E-A8A8B5291B8E}"/>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56463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8FCE-BD0C-8B14-16C7-8D77BB4463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DC3921-F5A5-E47D-4FBD-0D65B1A1C1F6}"/>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4" name="Footer Placeholder 3">
            <a:extLst>
              <a:ext uri="{FF2B5EF4-FFF2-40B4-BE49-F238E27FC236}">
                <a16:creationId xmlns:a16="http://schemas.microsoft.com/office/drawing/2014/main" id="{6BF094E0-95B9-F8E3-B4E0-5F948B1123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E4F96A-9DD3-DD3B-E537-DC041B633EA8}"/>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92133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844D9-427E-4D9B-4BC6-FE3D2A179993}"/>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3" name="Footer Placeholder 2">
            <a:extLst>
              <a:ext uri="{FF2B5EF4-FFF2-40B4-BE49-F238E27FC236}">
                <a16:creationId xmlns:a16="http://schemas.microsoft.com/office/drawing/2014/main" id="{0E92A477-9665-8568-B994-220C75FBC3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BE4BBD-CFDC-0BDD-E139-A13533E58B92}"/>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202551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862E-5A89-44D1-05FD-EE27F2931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10860B-1E84-A10C-284B-46607FEF2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20967D-B21E-6E1C-841F-72EDA52BC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4B392-620A-20AE-A032-85AA229011F9}"/>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6" name="Footer Placeholder 5">
            <a:extLst>
              <a:ext uri="{FF2B5EF4-FFF2-40B4-BE49-F238E27FC236}">
                <a16:creationId xmlns:a16="http://schemas.microsoft.com/office/drawing/2014/main" id="{FBA44A78-5B4C-5F73-EE17-4736316183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14DD3-95EE-F671-3B90-8C8B90B0E5B1}"/>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288216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A328-C982-FF15-ED41-28495D3FD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76C9E6-BE71-DC56-F74F-65ABF0B7A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1CA163-6CC3-2704-7F2F-0E91557C4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53C47-0069-A1C2-7545-D6E046EAC32D}"/>
              </a:ext>
            </a:extLst>
          </p:cNvPr>
          <p:cNvSpPr>
            <a:spLocks noGrp="1"/>
          </p:cNvSpPr>
          <p:nvPr>
            <p:ph type="dt" sz="half" idx="10"/>
          </p:nvPr>
        </p:nvSpPr>
        <p:spPr/>
        <p:txBody>
          <a:bodyPr/>
          <a:lstStyle/>
          <a:p>
            <a:fld id="{8DFC6017-A24E-4F64-A3E3-58E5F32D8E17}" type="datetimeFigureOut">
              <a:rPr lang="en-IN" smtClean="0"/>
              <a:t>05-01-2024</a:t>
            </a:fld>
            <a:endParaRPr lang="en-IN"/>
          </a:p>
        </p:txBody>
      </p:sp>
      <p:sp>
        <p:nvSpPr>
          <p:cNvPr id="6" name="Footer Placeholder 5">
            <a:extLst>
              <a:ext uri="{FF2B5EF4-FFF2-40B4-BE49-F238E27FC236}">
                <a16:creationId xmlns:a16="http://schemas.microsoft.com/office/drawing/2014/main" id="{383829EB-94C3-7A6F-D2A0-1ED50C6A93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11D83A-E12F-8F2D-16F3-3CC833954412}"/>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236072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E64C1-EA31-4B13-A0CC-01F367E01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74F527-F609-6813-1435-3FCB61313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874FDF-5183-B9D0-0797-B35DB0014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C6017-A24E-4F64-A3E3-58E5F32D8E17}" type="datetimeFigureOut">
              <a:rPr lang="en-IN" smtClean="0"/>
              <a:t>05-01-2024</a:t>
            </a:fld>
            <a:endParaRPr lang="en-IN"/>
          </a:p>
        </p:txBody>
      </p:sp>
      <p:sp>
        <p:nvSpPr>
          <p:cNvPr id="5" name="Footer Placeholder 4">
            <a:extLst>
              <a:ext uri="{FF2B5EF4-FFF2-40B4-BE49-F238E27FC236}">
                <a16:creationId xmlns:a16="http://schemas.microsoft.com/office/drawing/2014/main" id="{F9412704-359C-0305-65A1-6D78D3A12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C3C98-80E4-4A95-4A35-FA1455162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B2896-13A4-4CFE-B476-28E25FA7A77E}" type="slidenum">
              <a:rPr lang="en-IN" smtClean="0"/>
              <a:t>‹#›</a:t>
            </a:fld>
            <a:endParaRPr lang="en-IN"/>
          </a:p>
        </p:txBody>
      </p:sp>
    </p:spTree>
    <p:extLst>
      <p:ext uri="{BB962C8B-B14F-4D97-AF65-F5344CB8AC3E}">
        <p14:creationId xmlns:p14="http://schemas.microsoft.com/office/powerpoint/2010/main" val="200076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0B36-CA83-C433-9492-E24CC225D126}"/>
              </a:ext>
            </a:extLst>
          </p:cNvPr>
          <p:cNvSpPr>
            <a:spLocks noGrp="1"/>
          </p:cNvSpPr>
          <p:nvPr>
            <p:ph type="ctrTitle"/>
          </p:nvPr>
        </p:nvSpPr>
        <p:spPr>
          <a:xfrm>
            <a:off x="1524000" y="1041400"/>
            <a:ext cx="9144000" cy="2387600"/>
          </a:xfrm>
        </p:spPr>
        <p:txBody>
          <a:bodyPr>
            <a:normAutofit fontScale="90000"/>
          </a:bodyPr>
          <a:lstStyle/>
          <a:p>
            <a:r>
              <a:rPr lang="en-GB" sz="6000" dirty="0">
                <a:effectLst/>
                <a:latin typeface="Arial" panose="020B0604020202020204" pitchFamily="34" charset="0"/>
                <a:ea typeface="Arial" panose="020B0604020202020204" pitchFamily="34" charset="0"/>
              </a:rPr>
              <a:t>Pharmaceutical Sales prediction across multiple stores</a:t>
            </a:r>
            <a:endParaRPr lang="en-IN" b="1" dirty="0"/>
          </a:p>
        </p:txBody>
      </p:sp>
      <p:sp>
        <p:nvSpPr>
          <p:cNvPr id="3" name="Subtitle 2">
            <a:extLst>
              <a:ext uri="{FF2B5EF4-FFF2-40B4-BE49-F238E27FC236}">
                <a16:creationId xmlns:a16="http://schemas.microsoft.com/office/drawing/2014/main" id="{57409DCB-54DD-A427-72AE-084FD2D57218}"/>
              </a:ext>
            </a:extLst>
          </p:cNvPr>
          <p:cNvSpPr>
            <a:spLocks noGrp="1"/>
          </p:cNvSpPr>
          <p:nvPr>
            <p:ph type="subTitle" idx="1"/>
          </p:nvPr>
        </p:nvSpPr>
        <p:spPr/>
        <p:txBody>
          <a:bodyPr>
            <a:normAutofit/>
          </a:bodyPr>
          <a:lstStyle/>
          <a:p>
            <a:r>
              <a:rPr lang="en-US" sz="2000" dirty="0"/>
              <a:t>Empowering Data-Driven Decision Making</a:t>
            </a:r>
            <a:endParaRPr lang="en-IN" sz="2000" dirty="0"/>
          </a:p>
        </p:txBody>
      </p:sp>
      <p:pic>
        <p:nvPicPr>
          <p:cNvPr id="4" name="Picture 3">
            <a:extLst>
              <a:ext uri="{FF2B5EF4-FFF2-40B4-BE49-F238E27FC236}">
                <a16:creationId xmlns:a16="http://schemas.microsoft.com/office/drawing/2014/main" id="{ACA37A13-10A3-77B0-F668-04ED157C6171}"/>
              </a:ext>
            </a:extLst>
          </p:cNvPr>
          <p:cNvPicPr>
            <a:picLocks noChangeAspect="1"/>
          </p:cNvPicPr>
          <p:nvPr/>
        </p:nvPicPr>
        <p:blipFill>
          <a:blip r:embed="rId2"/>
          <a:stretch>
            <a:fillRect/>
          </a:stretch>
        </p:blipFill>
        <p:spPr>
          <a:xfrm>
            <a:off x="691365" y="4005699"/>
            <a:ext cx="11105104" cy="2504201"/>
          </a:xfrm>
          <a:prstGeom prst="rect">
            <a:avLst/>
          </a:prstGeom>
        </p:spPr>
      </p:pic>
    </p:spTree>
    <p:extLst>
      <p:ext uri="{BB962C8B-B14F-4D97-AF65-F5344CB8AC3E}">
        <p14:creationId xmlns:p14="http://schemas.microsoft.com/office/powerpoint/2010/main" val="103234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435,069 Thank You Images, Stock Photos, 3D objects ...">
            <a:extLst>
              <a:ext uri="{FF2B5EF4-FFF2-40B4-BE49-F238E27FC236}">
                <a16:creationId xmlns:a16="http://schemas.microsoft.com/office/drawing/2014/main" id="{C538AC10-4D59-B684-832F-562B1D36A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188" y="965387"/>
            <a:ext cx="7492153" cy="396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21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2CDE-C4A9-FCD9-C5C1-CF4EAA3E7D1A}"/>
              </a:ext>
            </a:extLst>
          </p:cNvPr>
          <p:cNvSpPr>
            <a:spLocks noGrp="1"/>
          </p:cNvSpPr>
          <p:nvPr>
            <p:ph type="title"/>
          </p:nvPr>
        </p:nvSpPr>
        <p:spPr/>
        <p:txBody>
          <a:bodyPr/>
          <a:lstStyle/>
          <a:p>
            <a:r>
              <a:rPr lang="en-IN" b="1" i="0" dirty="0">
                <a:effectLst/>
                <a:latin typeface="Söhne"/>
              </a:rPr>
              <a:t> Introduction</a:t>
            </a:r>
            <a:endParaRPr lang="en-IN" dirty="0"/>
          </a:p>
        </p:txBody>
      </p:sp>
      <p:sp>
        <p:nvSpPr>
          <p:cNvPr id="3" name="Content Placeholder 2">
            <a:extLst>
              <a:ext uri="{FF2B5EF4-FFF2-40B4-BE49-F238E27FC236}">
                <a16:creationId xmlns:a16="http://schemas.microsoft.com/office/drawing/2014/main" id="{74F9BB13-F9B5-E641-4F62-F0633C5E958B}"/>
              </a:ext>
            </a:extLst>
          </p:cNvPr>
          <p:cNvSpPr>
            <a:spLocks noGrp="1"/>
          </p:cNvSpPr>
          <p:nvPr>
            <p:ph idx="1"/>
          </p:nvPr>
        </p:nvSpPr>
        <p:spPr/>
        <p:txBody>
          <a:bodyPr>
            <a:normAutofit/>
          </a:bodyPr>
          <a:lstStyle/>
          <a:p>
            <a:r>
              <a:rPr lang="en-US" sz="2000" b="0" i="0" dirty="0">
                <a:effectLst/>
                <a:latin typeface="Arial" panose="020B0604020202020204" pitchFamily="34" charset="0"/>
                <a:cs typeface="Arial" panose="020B0604020202020204" pitchFamily="34" charset="0"/>
              </a:rPr>
              <a:t>Sales forecasting is the process of estimating future revenue by predicting the amount of product or services a sales unit will sell in the next week, month, quarter, or year. </a:t>
            </a:r>
          </a:p>
          <a:p>
            <a:r>
              <a:rPr lang="en-US" sz="2000" dirty="0" err="1">
                <a:latin typeface="Arial" panose="020B0604020202020204" pitchFamily="34" charset="0"/>
                <a:cs typeface="Arial" panose="020B0604020202020204" pitchFamily="34" charset="0"/>
              </a:rPr>
              <a:t>Rossmann</a:t>
            </a:r>
            <a:r>
              <a:rPr lang="en-US" sz="2000" dirty="0">
                <a:latin typeface="Arial" panose="020B0604020202020204" pitchFamily="34" charset="0"/>
                <a:cs typeface="Arial" panose="020B0604020202020204" pitchFamily="34" charset="0"/>
              </a:rPr>
              <a:t> Store managers are tasked with predicting their daily sales for up to six weeks in advance.</a:t>
            </a:r>
          </a:p>
          <a:p>
            <a:r>
              <a:rPr lang="en-GB" sz="2000" dirty="0">
                <a:latin typeface="Arial" panose="020B0604020202020204" pitchFamily="34" charset="0"/>
                <a:ea typeface="Raleway" pitchFamily="2" charset="0"/>
                <a:cs typeface="Arial" panose="020B0604020202020204" pitchFamily="34" charset="0"/>
              </a:rPr>
              <a:t>I</a:t>
            </a:r>
            <a:r>
              <a:rPr lang="en-GB" sz="2000" dirty="0">
                <a:effectLst/>
                <a:latin typeface="Arial" panose="020B0604020202020204" pitchFamily="34" charset="0"/>
                <a:ea typeface="Raleway" pitchFamily="2" charset="0"/>
                <a:cs typeface="Arial" panose="020B0604020202020204" pitchFamily="34" charset="0"/>
              </a:rPr>
              <a:t>dentified factors such as promotions, competition, school and state holidays, seasonality, and locality as necessary for predicting sales across the various stores.</a:t>
            </a:r>
            <a:endParaRPr lang="en-IN" sz="2000" dirty="0">
              <a:effectLst/>
              <a:latin typeface="Arial" panose="020B0604020202020204" pitchFamily="34" charset="0"/>
              <a:ea typeface="Arial" panose="020B0604020202020204" pitchFamily="34" charset="0"/>
              <a:cs typeface="Arial" panose="020B0604020202020204" pitchFamily="34" charset="0"/>
            </a:endParaRPr>
          </a:p>
          <a:p>
            <a:pPr algn="just">
              <a:lnSpc>
                <a:spcPct val="115000"/>
              </a:lnSpc>
            </a:pPr>
            <a:r>
              <a:rPr lang="en-GB" sz="2000" dirty="0">
                <a:latin typeface="Arial" panose="020B0604020202020204" pitchFamily="34" charset="0"/>
                <a:ea typeface="Raleway" pitchFamily="2" charset="0"/>
                <a:cs typeface="Arial" panose="020B0604020202020204" pitchFamily="34" charset="0"/>
              </a:rPr>
              <a:t>E</a:t>
            </a:r>
            <a:r>
              <a:rPr lang="en-GB" sz="2000" dirty="0">
                <a:effectLst/>
                <a:latin typeface="Arial" panose="020B0604020202020204" pitchFamily="34" charset="0"/>
                <a:ea typeface="Raleway" pitchFamily="2" charset="0"/>
                <a:cs typeface="Arial" panose="020B0604020202020204" pitchFamily="34" charset="0"/>
              </a:rPr>
              <a:t>xploration of the data encapsulates checking all available features, checking their interactions and correlation as well as their variability with respect to the target. </a:t>
            </a:r>
            <a:endParaRPr lang="en-IN" sz="2000" dirty="0">
              <a:effectLst/>
              <a:latin typeface="Arial" panose="020B0604020202020204" pitchFamily="34" charset="0"/>
              <a:ea typeface="Arial" panose="020B0604020202020204" pitchFamily="34" charset="0"/>
              <a:cs typeface="Arial" panose="020B0604020202020204" pitchFamily="34" charset="0"/>
            </a:endParaRPr>
          </a:p>
          <a:p>
            <a:r>
              <a:rPr lang="en-GB" sz="2000" dirty="0">
                <a:effectLst/>
                <a:latin typeface="Arial" panose="020B0604020202020204" pitchFamily="34" charset="0"/>
                <a:ea typeface="Raleway" pitchFamily="2" charset="0"/>
                <a:cs typeface="Arial" panose="020B0604020202020204" pitchFamily="34" charset="0"/>
              </a:rPr>
              <a:t>Our goal is to check how some measures such as promos and opening of new stores affect purchasing </a:t>
            </a:r>
            <a:r>
              <a:rPr lang="en-GB" sz="2000" dirty="0" err="1">
                <a:effectLst/>
                <a:latin typeface="Arial" panose="020B0604020202020204" pitchFamily="34" charset="0"/>
                <a:ea typeface="Raleway" pitchFamily="2" charset="0"/>
                <a:cs typeface="Arial" panose="020B0604020202020204" pitchFamily="34" charset="0"/>
              </a:rPr>
              <a:t>behavior</a:t>
            </a:r>
            <a:r>
              <a:rPr lang="en-GB" sz="2000" dirty="0">
                <a:effectLst/>
                <a:latin typeface="Arial" panose="020B0604020202020204" pitchFamily="34" charset="0"/>
                <a:ea typeface="Raleway" pitchFamily="2" charset="0"/>
                <a:cs typeface="Arial" panose="020B0604020202020204" pitchFamily="34" charset="0"/>
              </a:rPr>
              <a:t>. </a:t>
            </a:r>
            <a:endParaRPr lang="en-IN" sz="2000" dirty="0">
              <a:effectLst/>
              <a:latin typeface="Arial" panose="020B0604020202020204" pitchFamily="34" charset="0"/>
              <a:ea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The objective of this project is to build and serve an end-to-end product that delivers this prediction to analysts in the finance team.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45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73D4-5134-836B-44BB-B02F6A778C51}"/>
              </a:ext>
            </a:extLst>
          </p:cNvPr>
          <p:cNvSpPr>
            <a:spLocks noGrp="1"/>
          </p:cNvSpPr>
          <p:nvPr>
            <p:ph type="title"/>
          </p:nvPr>
        </p:nvSpPr>
        <p:spPr>
          <a:xfrm>
            <a:off x="830580" y="134471"/>
            <a:ext cx="10530840" cy="874058"/>
          </a:xfrm>
        </p:spPr>
        <p:txBody>
          <a:bodyPr>
            <a:normAutofit fontScale="90000"/>
          </a:bodyPr>
          <a:lstStyle/>
          <a:p>
            <a:br>
              <a:rPr lang="en-US" dirty="0"/>
            </a:br>
            <a:r>
              <a:rPr lang="en-US" dirty="0"/>
              <a:t>Correlation of variables with each other</a:t>
            </a:r>
            <a:br>
              <a:rPr lang="en-US" dirty="0"/>
            </a:br>
            <a:endParaRPr lang="en-IN" dirty="0"/>
          </a:p>
        </p:txBody>
      </p:sp>
      <p:sp>
        <p:nvSpPr>
          <p:cNvPr id="9" name="Content Placeholder 8">
            <a:extLst>
              <a:ext uri="{FF2B5EF4-FFF2-40B4-BE49-F238E27FC236}">
                <a16:creationId xmlns:a16="http://schemas.microsoft.com/office/drawing/2014/main" id="{82B6889D-12F2-DD3C-E37C-FC3D5FFB11B6}"/>
              </a:ext>
            </a:extLst>
          </p:cNvPr>
          <p:cNvSpPr>
            <a:spLocks noGrp="1"/>
          </p:cNvSpPr>
          <p:nvPr>
            <p:ph idx="1"/>
          </p:nvPr>
        </p:nvSpPr>
        <p:spPr>
          <a:xfrm>
            <a:off x="690281" y="1008528"/>
            <a:ext cx="11102789" cy="5567083"/>
          </a:xfrm>
        </p:spPr>
        <p:txBody>
          <a:bodyPr/>
          <a:lstStyle/>
          <a:p>
            <a:r>
              <a:rPr lang="en-US" sz="1600" b="0" i="0" dirty="0">
                <a:solidFill>
                  <a:srgbClr val="000000"/>
                </a:solidFill>
                <a:effectLst/>
                <a:latin typeface="Helvetica Neue"/>
              </a:rPr>
              <a:t>we have a strong positive correlation between the amount of Sales and Customers of a store. We can also observe a positive correlation between the fact that the store had a running promotion (Promo equal to 1) and amount of Customers.</a:t>
            </a:r>
            <a:endParaRPr lang="en-IN" dirty="0"/>
          </a:p>
        </p:txBody>
      </p:sp>
      <p:pic>
        <p:nvPicPr>
          <p:cNvPr id="10" name="Picture 9">
            <a:extLst>
              <a:ext uri="{FF2B5EF4-FFF2-40B4-BE49-F238E27FC236}">
                <a16:creationId xmlns:a16="http://schemas.microsoft.com/office/drawing/2014/main" id="{C869AD18-F0B7-50B5-F9AB-196ED66927B1}"/>
              </a:ext>
            </a:extLst>
          </p:cNvPr>
          <p:cNvPicPr>
            <a:picLocks noChangeAspect="1"/>
          </p:cNvPicPr>
          <p:nvPr/>
        </p:nvPicPr>
        <p:blipFill>
          <a:blip r:embed="rId2"/>
          <a:stretch>
            <a:fillRect/>
          </a:stretch>
        </p:blipFill>
        <p:spPr>
          <a:xfrm>
            <a:off x="1411942" y="1704874"/>
            <a:ext cx="9762564" cy="4870738"/>
          </a:xfrm>
          <a:prstGeom prst="rect">
            <a:avLst/>
          </a:prstGeom>
        </p:spPr>
      </p:pic>
    </p:spTree>
    <p:extLst>
      <p:ext uri="{BB962C8B-B14F-4D97-AF65-F5344CB8AC3E}">
        <p14:creationId xmlns:p14="http://schemas.microsoft.com/office/powerpoint/2010/main" val="164108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06B5-C0E0-D51D-C590-4C6B9D27D3E4}"/>
              </a:ext>
            </a:extLst>
          </p:cNvPr>
          <p:cNvSpPr>
            <a:spLocks noGrp="1"/>
          </p:cNvSpPr>
          <p:nvPr>
            <p:ph type="title"/>
          </p:nvPr>
        </p:nvSpPr>
        <p:spPr/>
        <p:txBody>
          <a:bodyPr/>
          <a:lstStyle/>
          <a:p>
            <a:r>
              <a:rPr lang="en-US" dirty="0"/>
              <a:t>Correlation between Sales and number of customers</a:t>
            </a:r>
            <a:endParaRPr lang="en-IN" dirty="0"/>
          </a:p>
        </p:txBody>
      </p:sp>
      <p:sp>
        <p:nvSpPr>
          <p:cNvPr id="3" name="Content Placeholder 2">
            <a:extLst>
              <a:ext uri="{FF2B5EF4-FFF2-40B4-BE49-F238E27FC236}">
                <a16:creationId xmlns:a16="http://schemas.microsoft.com/office/drawing/2014/main" id="{27071C2D-069D-1B47-88AF-4661CE3FCB35}"/>
              </a:ext>
            </a:extLst>
          </p:cNvPr>
          <p:cNvSpPr>
            <a:spLocks noGrp="1"/>
          </p:cNvSpPr>
          <p:nvPr>
            <p:ph idx="1"/>
          </p:nvPr>
        </p:nvSpPr>
        <p:spPr/>
        <p:txBody>
          <a:bodyPr/>
          <a:lstStyle/>
          <a:p>
            <a:r>
              <a:rPr lang="en-US" sz="1800" b="0" i="0" dirty="0">
                <a:solidFill>
                  <a:srgbClr val="000000"/>
                </a:solidFill>
                <a:effectLst/>
                <a:latin typeface="Helvetica Neue"/>
              </a:rPr>
              <a:t>In the scatter plot, we observe a clear upward trend, it supports the positive correlation</a:t>
            </a:r>
            <a:r>
              <a:rPr lang="en-US" b="0" i="0" dirty="0">
                <a:solidFill>
                  <a:srgbClr val="000000"/>
                </a:solidFill>
                <a:effectLst/>
                <a:latin typeface="Helvetica Neue"/>
              </a:rPr>
              <a:t>.</a:t>
            </a:r>
            <a:endParaRPr lang="en-IN" dirty="0"/>
          </a:p>
        </p:txBody>
      </p:sp>
      <p:pic>
        <p:nvPicPr>
          <p:cNvPr id="4" name="Picture 3">
            <a:extLst>
              <a:ext uri="{FF2B5EF4-FFF2-40B4-BE49-F238E27FC236}">
                <a16:creationId xmlns:a16="http://schemas.microsoft.com/office/drawing/2014/main" id="{ED1BB063-F044-D57E-91E7-53293575FB58}"/>
              </a:ext>
            </a:extLst>
          </p:cNvPr>
          <p:cNvPicPr>
            <a:picLocks noChangeAspect="1"/>
          </p:cNvPicPr>
          <p:nvPr/>
        </p:nvPicPr>
        <p:blipFill>
          <a:blip r:embed="rId2"/>
          <a:stretch>
            <a:fillRect/>
          </a:stretch>
        </p:blipFill>
        <p:spPr>
          <a:xfrm>
            <a:off x="1959629" y="2307011"/>
            <a:ext cx="7170924" cy="4314825"/>
          </a:xfrm>
          <a:prstGeom prst="rect">
            <a:avLst/>
          </a:prstGeom>
        </p:spPr>
      </p:pic>
    </p:spTree>
    <p:extLst>
      <p:ext uri="{BB962C8B-B14F-4D97-AF65-F5344CB8AC3E}">
        <p14:creationId xmlns:p14="http://schemas.microsoft.com/office/powerpoint/2010/main" val="147692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6D86-34D0-C3FD-AD27-C9B7A8497C3E}"/>
              </a:ext>
            </a:extLst>
          </p:cNvPr>
          <p:cNvSpPr>
            <a:spLocks noGrp="1"/>
          </p:cNvSpPr>
          <p:nvPr>
            <p:ph type="title"/>
          </p:nvPr>
        </p:nvSpPr>
        <p:spPr/>
        <p:txBody>
          <a:bodyPr/>
          <a:lstStyle/>
          <a:p>
            <a:r>
              <a:rPr lang="en-US" dirty="0"/>
              <a:t>Relationship between promo and sales</a:t>
            </a:r>
            <a:endParaRPr lang="en-IN" dirty="0"/>
          </a:p>
        </p:txBody>
      </p:sp>
      <p:sp>
        <p:nvSpPr>
          <p:cNvPr id="3" name="Content Placeholder 2">
            <a:extLst>
              <a:ext uri="{FF2B5EF4-FFF2-40B4-BE49-F238E27FC236}">
                <a16:creationId xmlns:a16="http://schemas.microsoft.com/office/drawing/2014/main" id="{44230BDF-064B-2638-7A9E-6DC6F6CB191D}"/>
              </a:ext>
            </a:extLst>
          </p:cNvPr>
          <p:cNvSpPr>
            <a:spLocks noGrp="1"/>
          </p:cNvSpPr>
          <p:nvPr>
            <p:ph idx="1"/>
          </p:nvPr>
        </p:nvSpPr>
        <p:spPr/>
        <p:txBody>
          <a:bodyPr>
            <a:normAutofit/>
          </a:bodyPr>
          <a:lstStyle/>
          <a:p>
            <a:r>
              <a:rPr lang="en-US" sz="1800" dirty="0">
                <a:solidFill>
                  <a:srgbClr val="000000"/>
                </a:solidFill>
                <a:latin typeface="Helvetica Neue"/>
              </a:rPr>
              <a:t>T</a:t>
            </a:r>
            <a:r>
              <a:rPr lang="en-US" sz="1800" b="0" i="0" dirty="0">
                <a:solidFill>
                  <a:srgbClr val="000000"/>
                </a:solidFill>
                <a:effectLst/>
                <a:latin typeface="Helvetica Neue"/>
              </a:rPr>
              <a:t>here is a strong positive correlation between sales and customers indicating that higher customers lead to more sales. Promo leads to higher sales but do not necessarily mean increase in customers from as seen from the table below that when there are no promo (‘0’) the number of customers are higher.</a:t>
            </a:r>
            <a:endParaRPr lang="en-IN" sz="1800" dirty="0"/>
          </a:p>
        </p:txBody>
      </p:sp>
      <p:pic>
        <p:nvPicPr>
          <p:cNvPr id="6" name="Picture 5">
            <a:extLst>
              <a:ext uri="{FF2B5EF4-FFF2-40B4-BE49-F238E27FC236}">
                <a16:creationId xmlns:a16="http://schemas.microsoft.com/office/drawing/2014/main" id="{B27E22E0-D849-8853-B37F-061147CB63F7}"/>
              </a:ext>
            </a:extLst>
          </p:cNvPr>
          <p:cNvPicPr>
            <a:picLocks noChangeAspect="1"/>
          </p:cNvPicPr>
          <p:nvPr/>
        </p:nvPicPr>
        <p:blipFill>
          <a:blip r:embed="rId2"/>
          <a:stretch>
            <a:fillRect/>
          </a:stretch>
        </p:blipFill>
        <p:spPr>
          <a:xfrm>
            <a:off x="2478741" y="2729753"/>
            <a:ext cx="7234517" cy="3763123"/>
          </a:xfrm>
          <a:prstGeom prst="rect">
            <a:avLst/>
          </a:prstGeom>
        </p:spPr>
      </p:pic>
    </p:spTree>
    <p:extLst>
      <p:ext uri="{BB962C8B-B14F-4D97-AF65-F5344CB8AC3E}">
        <p14:creationId xmlns:p14="http://schemas.microsoft.com/office/powerpoint/2010/main" val="154726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1DBF-7B26-8F7C-6CD4-DDE05E700A9F}"/>
              </a:ext>
            </a:extLst>
          </p:cNvPr>
          <p:cNvSpPr>
            <a:spLocks noGrp="1"/>
          </p:cNvSpPr>
          <p:nvPr>
            <p:ph type="title"/>
          </p:nvPr>
        </p:nvSpPr>
        <p:spPr>
          <a:xfrm>
            <a:off x="838200" y="681037"/>
            <a:ext cx="10515600" cy="1009651"/>
          </a:xfrm>
        </p:spPr>
        <p:txBody>
          <a:bodyPr>
            <a:normAutofit fontScale="90000"/>
          </a:bodyPr>
          <a:lstStyle/>
          <a:p>
            <a:r>
              <a:rPr lang="en-US" b="1" i="0" dirty="0">
                <a:solidFill>
                  <a:srgbClr val="000000"/>
                </a:solidFill>
                <a:effectLst/>
                <a:latin typeface="Helvetica Neue"/>
              </a:rPr>
              <a:t>Trends of customer behavior during store open and closing times</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9FF6F44-960D-04BD-C8ED-5205E6F2987D}"/>
              </a:ext>
            </a:extLst>
          </p:cNvPr>
          <p:cNvSpPr>
            <a:spLocks noGrp="1"/>
          </p:cNvSpPr>
          <p:nvPr>
            <p:ph idx="1"/>
          </p:nvPr>
        </p:nvSpPr>
        <p:spPr/>
        <p:txBody>
          <a:bodyPr>
            <a:normAutofit/>
          </a:bodyPr>
          <a:lstStyle/>
          <a:p>
            <a:r>
              <a:rPr lang="en-US" sz="1800" b="0" i="0" dirty="0">
                <a:solidFill>
                  <a:srgbClr val="000000"/>
                </a:solidFill>
                <a:effectLst/>
                <a:latin typeface="Helvetica Neue"/>
              </a:rPr>
              <a:t>Number of customers increase when the store is closed.</a:t>
            </a:r>
            <a:endParaRPr lang="en-IN" sz="1800" dirty="0"/>
          </a:p>
        </p:txBody>
      </p:sp>
      <p:pic>
        <p:nvPicPr>
          <p:cNvPr id="4" name="Picture 3">
            <a:extLst>
              <a:ext uri="{FF2B5EF4-FFF2-40B4-BE49-F238E27FC236}">
                <a16:creationId xmlns:a16="http://schemas.microsoft.com/office/drawing/2014/main" id="{6A103B46-654A-3784-8C09-CE05286677D0}"/>
              </a:ext>
            </a:extLst>
          </p:cNvPr>
          <p:cNvPicPr>
            <a:picLocks noChangeAspect="1"/>
          </p:cNvPicPr>
          <p:nvPr/>
        </p:nvPicPr>
        <p:blipFill>
          <a:blip r:embed="rId2"/>
          <a:stretch>
            <a:fillRect/>
          </a:stretch>
        </p:blipFill>
        <p:spPr>
          <a:xfrm>
            <a:off x="2315695" y="2107266"/>
            <a:ext cx="7715811" cy="4732973"/>
          </a:xfrm>
          <a:prstGeom prst="rect">
            <a:avLst/>
          </a:prstGeom>
        </p:spPr>
      </p:pic>
    </p:spTree>
    <p:extLst>
      <p:ext uri="{BB962C8B-B14F-4D97-AF65-F5344CB8AC3E}">
        <p14:creationId xmlns:p14="http://schemas.microsoft.com/office/powerpoint/2010/main" val="266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01A3-DC56-7BE4-19B2-85E56A716A83}"/>
              </a:ext>
            </a:extLst>
          </p:cNvPr>
          <p:cNvSpPr>
            <a:spLocks noGrp="1"/>
          </p:cNvSpPr>
          <p:nvPr>
            <p:ph type="title"/>
          </p:nvPr>
        </p:nvSpPr>
        <p:spPr/>
        <p:txBody>
          <a:bodyPr/>
          <a:lstStyle/>
          <a:p>
            <a:r>
              <a:rPr lang="en-US" dirty="0"/>
              <a:t>Average Sales for Stores Open Every Day of the Week</a:t>
            </a:r>
            <a:endParaRPr lang="en-IN" dirty="0"/>
          </a:p>
        </p:txBody>
      </p:sp>
      <p:sp>
        <p:nvSpPr>
          <p:cNvPr id="3" name="Content Placeholder 2">
            <a:extLst>
              <a:ext uri="{FF2B5EF4-FFF2-40B4-BE49-F238E27FC236}">
                <a16:creationId xmlns:a16="http://schemas.microsoft.com/office/drawing/2014/main" id="{D5A9FEA4-4494-8304-35BE-4292966E1F80}"/>
              </a:ext>
            </a:extLst>
          </p:cNvPr>
          <p:cNvSpPr>
            <a:spLocks noGrp="1"/>
          </p:cNvSpPr>
          <p:nvPr>
            <p:ph idx="1"/>
          </p:nvPr>
        </p:nvSpPr>
        <p:spPr/>
        <p:txBody>
          <a:bodyPr>
            <a:normAutofit/>
          </a:bodyPr>
          <a:lstStyle/>
          <a:p>
            <a:r>
              <a:rPr lang="en-US" sz="1800" dirty="0"/>
              <a:t>Insight :-&gt; we have about 33 stores that work on all weekdays, and the sales on week ends show rise from Saturday to </a:t>
            </a:r>
            <a:r>
              <a:rPr lang="en-US" sz="1800" dirty="0" err="1"/>
              <a:t>sunday</a:t>
            </a:r>
            <a:endParaRPr lang="en-IN" sz="1800" dirty="0"/>
          </a:p>
        </p:txBody>
      </p:sp>
      <p:pic>
        <p:nvPicPr>
          <p:cNvPr id="3080" name="Picture 8">
            <a:extLst>
              <a:ext uri="{FF2B5EF4-FFF2-40B4-BE49-F238E27FC236}">
                <a16:creationId xmlns:a16="http://schemas.microsoft.com/office/drawing/2014/main" id="{5030CCD1-FE59-8BAB-0C9F-AB4110334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272" y="2328920"/>
            <a:ext cx="7125539" cy="426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0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0011-40C9-BA51-78CD-DCB53627B857}"/>
              </a:ext>
            </a:extLst>
          </p:cNvPr>
          <p:cNvSpPr>
            <a:spLocks noGrp="1"/>
          </p:cNvSpPr>
          <p:nvPr>
            <p:ph type="title"/>
          </p:nvPr>
        </p:nvSpPr>
        <p:spPr/>
        <p:txBody>
          <a:bodyPr/>
          <a:lstStyle/>
          <a:p>
            <a:r>
              <a:rPr lang="en-IN" b="1" i="0" dirty="0">
                <a:effectLst/>
                <a:latin typeface="Söhne"/>
              </a:rPr>
              <a:t>Total Sales Comparison</a:t>
            </a:r>
            <a:endParaRPr lang="en-IN" dirty="0"/>
          </a:p>
        </p:txBody>
      </p:sp>
      <p:pic>
        <p:nvPicPr>
          <p:cNvPr id="4" name="Content Placeholder 3">
            <a:extLst>
              <a:ext uri="{FF2B5EF4-FFF2-40B4-BE49-F238E27FC236}">
                <a16:creationId xmlns:a16="http://schemas.microsoft.com/office/drawing/2014/main" id="{967A5424-6910-D042-A782-761410FA3BFB}"/>
              </a:ext>
            </a:extLst>
          </p:cNvPr>
          <p:cNvPicPr>
            <a:picLocks noGrp="1" noChangeAspect="1"/>
          </p:cNvPicPr>
          <p:nvPr>
            <p:ph idx="1"/>
          </p:nvPr>
        </p:nvPicPr>
        <p:blipFill>
          <a:blip r:embed="rId2"/>
          <a:stretch>
            <a:fillRect/>
          </a:stretch>
        </p:blipFill>
        <p:spPr>
          <a:xfrm>
            <a:off x="838200" y="1690688"/>
            <a:ext cx="10753165" cy="4919835"/>
          </a:xfrm>
          <a:prstGeom prst="rect">
            <a:avLst/>
          </a:prstGeom>
        </p:spPr>
      </p:pic>
    </p:spTree>
    <p:extLst>
      <p:ext uri="{BB962C8B-B14F-4D97-AF65-F5344CB8AC3E}">
        <p14:creationId xmlns:p14="http://schemas.microsoft.com/office/powerpoint/2010/main" val="21164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792D7E-CFE2-2F12-CECE-4977CD213544}"/>
              </a:ext>
            </a:extLst>
          </p:cNvPr>
          <p:cNvSpPr txBox="1"/>
          <p:nvPr/>
        </p:nvSpPr>
        <p:spPr>
          <a:xfrm>
            <a:off x="564776" y="753034"/>
            <a:ext cx="11268636" cy="5262979"/>
          </a:xfrm>
          <a:prstGeom prst="rect">
            <a:avLst/>
          </a:prstGeom>
          <a:noFill/>
        </p:spPr>
        <p:txBody>
          <a:bodyPr wrap="square">
            <a:spAutoFit/>
          </a:bodyPr>
          <a:lstStyle/>
          <a:p>
            <a:pPr algn="l" rtl="0">
              <a:buFont typeface="Arial" panose="020B0604020202020204" pitchFamily="34" charset="0"/>
              <a:buChar char="•"/>
            </a:pPr>
            <a:r>
              <a:rPr lang="en-US" sz="2400" b="0" i="0" dirty="0">
                <a:solidFill>
                  <a:srgbClr val="000000"/>
                </a:solidFill>
                <a:effectLst/>
                <a:latin typeface="Helvetica Neue"/>
              </a:rPr>
              <a:t> we can see that </a:t>
            </a:r>
            <a:r>
              <a:rPr lang="en-US" sz="2400" b="0" i="0" dirty="0" err="1">
                <a:solidFill>
                  <a:srgbClr val="000000"/>
                </a:solidFill>
                <a:effectLst/>
                <a:latin typeface="Helvetica Neue"/>
              </a:rPr>
              <a:t>Storetype</a:t>
            </a:r>
            <a:r>
              <a:rPr lang="en-US" sz="2400" dirty="0">
                <a:solidFill>
                  <a:srgbClr val="000000"/>
                </a:solidFill>
                <a:latin typeface="Helvetica Neue"/>
              </a:rPr>
              <a:t> </a:t>
            </a:r>
            <a:r>
              <a:rPr lang="en-US" sz="2400" b="0" i="0" dirty="0">
                <a:solidFill>
                  <a:srgbClr val="000000"/>
                </a:solidFill>
                <a:effectLst/>
                <a:latin typeface="Helvetica Neue"/>
              </a:rPr>
              <a:t>A has the highest number of branches , sales and        customers from the 4 different </a:t>
            </a:r>
            <a:r>
              <a:rPr lang="en-US" sz="2400" b="0" i="0" dirty="0" err="1">
                <a:solidFill>
                  <a:srgbClr val="000000"/>
                </a:solidFill>
                <a:effectLst/>
                <a:latin typeface="Helvetica Neue"/>
              </a:rPr>
              <a:t>storetypes</a:t>
            </a:r>
            <a:r>
              <a:rPr lang="en-US" sz="2400" b="0" i="0" dirty="0">
                <a:solidFill>
                  <a:srgbClr val="000000"/>
                </a:solidFill>
                <a:effectLst/>
                <a:latin typeface="Helvetica Neue"/>
              </a:rPr>
              <a:t>. But this doesn't mean it's the best performing </a:t>
            </a:r>
            <a:r>
              <a:rPr lang="en-US" sz="2400" b="0" i="0" dirty="0" err="1">
                <a:solidFill>
                  <a:srgbClr val="000000"/>
                </a:solidFill>
                <a:effectLst/>
                <a:latin typeface="Helvetica Neue"/>
              </a:rPr>
              <a:t>Storetype</a:t>
            </a:r>
            <a:r>
              <a:rPr lang="en-US" sz="2400" b="0" i="0" dirty="0">
                <a:solidFill>
                  <a:srgbClr val="000000"/>
                </a:solidFill>
                <a:effectLst/>
                <a:latin typeface="Helvetica Neue"/>
              </a:rPr>
              <a:t> .</a:t>
            </a:r>
          </a:p>
          <a:p>
            <a:pPr algn="l" rtl="0">
              <a:buFont typeface="Arial" panose="020B0604020202020204" pitchFamily="34" charset="0"/>
              <a:buChar char="•"/>
            </a:pPr>
            <a:endParaRPr lang="en-US" sz="2400" b="0" i="0" dirty="0">
              <a:solidFill>
                <a:srgbClr val="000000"/>
              </a:solidFill>
              <a:effectLst/>
              <a:latin typeface="Helvetica Neue"/>
            </a:endParaRPr>
          </a:p>
          <a:p>
            <a:pPr algn="l" rtl="0">
              <a:buFont typeface="Arial" panose="020B0604020202020204" pitchFamily="34" charset="0"/>
              <a:buChar char="•"/>
            </a:pPr>
            <a:r>
              <a:rPr lang="en-US" sz="2400" b="0" i="0" dirty="0">
                <a:solidFill>
                  <a:srgbClr val="000000"/>
                </a:solidFill>
                <a:effectLst/>
                <a:latin typeface="Helvetica Neue"/>
              </a:rPr>
              <a:t> When looking at the average sales and number of customers, we see that actually it is </a:t>
            </a:r>
            <a:r>
              <a:rPr lang="en-US" sz="2400" b="0" i="0" dirty="0" err="1">
                <a:solidFill>
                  <a:srgbClr val="000000"/>
                </a:solidFill>
                <a:effectLst/>
                <a:latin typeface="Helvetica Neue"/>
              </a:rPr>
              <a:t>Storetype</a:t>
            </a:r>
            <a:r>
              <a:rPr lang="en-US" sz="2400" b="0" i="0" dirty="0">
                <a:solidFill>
                  <a:srgbClr val="000000"/>
                </a:solidFill>
                <a:effectLst/>
                <a:latin typeface="Helvetica Neue"/>
              </a:rPr>
              <a:t> B who was the highest average Sales and highest average Number of Customers. One assumption could be that if B has only 17 stores but such a high amount of average sales and customers that it is likely hyper Rossman branches whereas A would be smaller in size but much more present.</a:t>
            </a:r>
          </a:p>
          <a:p>
            <a:pPr algn="l" rtl="0">
              <a:buFont typeface="Arial" panose="020B0604020202020204" pitchFamily="34" charset="0"/>
              <a:buChar char="•"/>
            </a:pPr>
            <a:endParaRPr lang="en-US" sz="2400" b="0" i="0" dirty="0">
              <a:solidFill>
                <a:srgbClr val="000000"/>
              </a:solidFill>
              <a:effectLst/>
              <a:latin typeface="Helvetica Neue"/>
            </a:endParaRPr>
          </a:p>
          <a:p>
            <a:pPr algn="l" rtl="0">
              <a:buFont typeface="Arial" panose="020B0604020202020204" pitchFamily="34" charset="0"/>
              <a:buChar char="•"/>
            </a:pPr>
            <a:r>
              <a:rPr lang="en-US" sz="2400" b="0" i="0" dirty="0">
                <a:solidFill>
                  <a:srgbClr val="000000"/>
                </a:solidFill>
                <a:effectLst/>
                <a:latin typeface="Helvetica Neue"/>
              </a:rPr>
              <a:t> </a:t>
            </a:r>
            <a:r>
              <a:rPr lang="en-US" sz="2400" b="0" i="0" dirty="0" err="1">
                <a:solidFill>
                  <a:srgbClr val="000000"/>
                </a:solidFill>
                <a:effectLst/>
                <a:latin typeface="Helvetica Neue"/>
              </a:rPr>
              <a:t>StoreType</a:t>
            </a:r>
            <a:r>
              <a:rPr lang="en-US" sz="2400" b="0" i="0" dirty="0">
                <a:solidFill>
                  <a:srgbClr val="000000"/>
                </a:solidFill>
                <a:effectLst/>
                <a:latin typeface="Helvetica Neue"/>
              </a:rPr>
              <a:t> D who has the highest average spending per Customer, this is probably explained by an average competition distance higher than </a:t>
            </a:r>
            <a:r>
              <a:rPr lang="en-US" sz="2400" b="0" i="0" dirty="0" err="1">
                <a:solidFill>
                  <a:srgbClr val="000000"/>
                </a:solidFill>
                <a:effectLst/>
                <a:latin typeface="Helvetica Neue"/>
              </a:rPr>
              <a:t>ther</a:t>
            </a:r>
            <a:r>
              <a:rPr lang="en-US" sz="2400" b="0" i="0" dirty="0">
                <a:solidFill>
                  <a:srgbClr val="000000"/>
                </a:solidFill>
                <a:effectLst/>
                <a:latin typeface="Helvetica Neue"/>
              </a:rPr>
              <a:t> rest which means each customer will buy more since he knows there isn't a lot of </a:t>
            </a:r>
            <a:r>
              <a:rPr lang="en-US" sz="2400" b="0" i="0" dirty="0" err="1">
                <a:solidFill>
                  <a:srgbClr val="000000"/>
                </a:solidFill>
                <a:effectLst/>
                <a:latin typeface="Helvetica Neue"/>
              </a:rPr>
              <a:t>similair</a:t>
            </a:r>
            <a:r>
              <a:rPr lang="en-US" sz="2400" b="0" i="0" dirty="0">
                <a:solidFill>
                  <a:srgbClr val="000000"/>
                </a:solidFill>
                <a:effectLst/>
                <a:latin typeface="Helvetica Neue"/>
              </a:rPr>
              <a:t> shops around</a:t>
            </a:r>
          </a:p>
        </p:txBody>
      </p:sp>
    </p:spTree>
    <p:extLst>
      <p:ext uri="{BB962C8B-B14F-4D97-AF65-F5344CB8AC3E}">
        <p14:creationId xmlns:p14="http://schemas.microsoft.com/office/powerpoint/2010/main" val="406661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507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Söhne</vt:lpstr>
      <vt:lpstr>Office Theme</vt:lpstr>
      <vt:lpstr>Pharmaceutical Sales prediction across multiple stores</vt:lpstr>
      <vt:lpstr> Introduction</vt:lpstr>
      <vt:lpstr> Correlation of variables with each other </vt:lpstr>
      <vt:lpstr>Correlation between Sales and number of customers</vt:lpstr>
      <vt:lpstr>Relationship between promo and sales</vt:lpstr>
      <vt:lpstr>Trends of customer behavior during store open and closing times </vt:lpstr>
      <vt:lpstr>Average Sales for Stores Open Every Day of the Week</vt:lpstr>
      <vt:lpstr>Total Sales Comparison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Pharmaceutical Sales prediction across multiple stores </dc:title>
  <dc:creator>VARUN KUMAR KATARIA</dc:creator>
  <cp:lastModifiedBy>VARUN KUMAR KATARIA</cp:lastModifiedBy>
  <cp:revision>4</cp:revision>
  <dcterms:created xsi:type="dcterms:W3CDTF">2024-01-04T14:02:17Z</dcterms:created>
  <dcterms:modified xsi:type="dcterms:W3CDTF">2024-01-05T06:15:25Z</dcterms:modified>
</cp:coreProperties>
</file>