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8" r:id="rId4"/>
    <p:sldId id="282" r:id="rId5"/>
    <p:sldId id="259" r:id="rId6"/>
    <p:sldId id="291" r:id="rId7"/>
    <p:sldId id="260" r:id="rId8"/>
    <p:sldId id="273" r:id="rId9"/>
    <p:sldId id="263" r:id="rId10"/>
    <p:sldId id="264" r:id="rId11"/>
    <p:sldId id="265" r:id="rId12"/>
    <p:sldId id="288" r:id="rId13"/>
    <p:sldId id="289" r:id="rId14"/>
    <p:sldId id="290" r:id="rId15"/>
    <p:sldId id="285" r:id="rId16"/>
    <p:sldId id="268" r:id="rId17"/>
    <p:sldId id="283" r:id="rId18"/>
    <p:sldId id="270" r:id="rId19"/>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358763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45770" y="476885"/>
            <a:ext cx="11536045" cy="1245870"/>
          </a:xfrm>
          <a:prstGeom prst="rect">
            <a:avLst/>
          </a:prstGeom>
        </p:spPr>
        <p:style>
          <a:lnRef idx="2">
            <a:schemeClr val="accent5"/>
          </a:lnRef>
          <a:fillRef idx="1">
            <a:schemeClr val="lt1"/>
          </a:fillRef>
          <a:effectRef idx="0">
            <a:schemeClr val="accent5"/>
          </a:effectRef>
          <a:fontRef idx="minor">
            <a:schemeClr val="dk1"/>
          </a:fontRef>
        </p:style>
        <p:txBody>
          <a:bodyPr lIns="90000" tIns="45000" rIns="90000" bIns="45000" anchor="ctr"/>
          <a:lstStyle/>
          <a:p>
            <a:pPr algn="ctr">
              <a:lnSpc>
                <a:spcPct val="100000"/>
              </a:lnSpc>
            </a:pPr>
            <a:r>
              <a:rPr lang="en-IN" sz="4000" b="1" strike="noStrike" spc="-1" dirty="0">
                <a:solidFill>
                  <a:schemeClr val="tx1"/>
                </a:solidFill>
                <a:effectLst>
                  <a:outerShdw blurRad="50800" dist="38100" dir="10800000" algn="r" rotWithShape="0">
                    <a:prstClr val="black">
                      <a:alpha val="40000"/>
                    </a:prstClr>
                  </a:outerShdw>
                </a:effectLst>
                <a:uFill>
                  <a:solidFill>
                    <a:srgbClr val="FFFFFF"/>
                  </a:solidFill>
                </a:uFill>
                <a:latin typeface="Times New Roman" panose="02020603050405020304"/>
                <a:ea typeface="SimSun" panose="02010600030101010101" pitchFamily="2" charset="-122"/>
              </a:rPr>
              <a:t>Ecommerce Sentiment Analysis </a:t>
            </a:r>
          </a:p>
        </p:txBody>
      </p:sp>
      <p:sp>
        <p:nvSpPr>
          <p:cNvPr id="81" name="CustomShape 2"/>
          <p:cNvSpPr/>
          <p:nvPr/>
        </p:nvSpPr>
        <p:spPr>
          <a:xfrm>
            <a:off x="551060" y="63094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400"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3" name="CustomShape 4"/>
          <p:cNvSpPr/>
          <p:nvPr/>
        </p:nvSpPr>
        <p:spPr>
          <a:xfrm>
            <a:off x="8616315" y="5085080"/>
            <a:ext cx="2136140" cy="146113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p>
          <a:p>
            <a:pPr algn="l">
              <a:lnSpc>
                <a:spcPct val="100000"/>
              </a:lnSpc>
            </a:pP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r>
              <a:rPr lang="en-IN" spc="-1" dirty="0">
                <a:solidFill>
                  <a:srgbClr val="000000"/>
                </a:solidFill>
                <a:uFill>
                  <a:solidFill>
                    <a:srgbClr val="FFFFFF"/>
                  </a:solidFill>
                </a:uFill>
                <a:ea typeface="SimSun" panose="02010600030101010101" pitchFamily="2" charset="-122"/>
              </a:rPr>
              <a:t>ANITA KATARIA</a:t>
            </a:r>
            <a:endParaRPr lang="en-IN" b="0" strike="noStrike" spc="-1" dirty="0">
              <a:solidFill>
                <a:srgbClr val="000000"/>
              </a:solidFill>
              <a:uFill>
                <a:solidFill>
                  <a:srgbClr val="FFFFFF"/>
                </a:solidFill>
              </a:uFill>
              <a:latin typeface="Arial" panose="020B0604020202020204"/>
            </a:endParaRPr>
          </a:p>
          <a:p>
            <a:pPr algn="l">
              <a:lnSpc>
                <a:spcPct val="110000"/>
              </a:lnSpc>
            </a:pPr>
            <a:endParaRPr lang="en-IN" sz="1800" b="0" strike="noStrike" spc="-1" dirty="0">
              <a:solidFill>
                <a:srgbClr val="000000"/>
              </a:solidFill>
              <a:uFill>
                <a:solidFill>
                  <a:srgbClr val="FFFFFF"/>
                </a:solidFill>
              </a:uFill>
              <a:latin typeface="Arial" panose="020B0604020202020204"/>
            </a:endParaRPr>
          </a:p>
        </p:txBody>
      </p:sp>
      <p:sp>
        <p:nvSpPr>
          <p:cNvPr id="85" name="CustomShape 5"/>
          <p:cNvSpPr/>
          <p:nvPr/>
        </p:nvSpPr>
        <p:spPr>
          <a:xfrm>
            <a:off x="571635" y="5157325"/>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1"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1"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3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endParaRPr lang="en-IN" sz="1800" b="0" strike="noStrike" spc="-1" dirty="0">
              <a:solidFill>
                <a:srgbClr val="000000"/>
              </a:solidFill>
              <a:uFill>
                <a:solidFill>
                  <a:srgbClr val="FFFFFF"/>
                </a:solidFill>
              </a:uFill>
              <a:latin typeface="Arial" panose="020B0604020202020204"/>
            </a:endParaRPr>
          </a:p>
        </p:txBody>
      </p:sp>
      <p:pic>
        <p:nvPicPr>
          <p:cNvPr id="2" name="Picture 1">
            <a:extLst>
              <a:ext uri="{FF2B5EF4-FFF2-40B4-BE49-F238E27FC236}">
                <a16:creationId xmlns:a16="http://schemas.microsoft.com/office/drawing/2014/main" id="{C6EA2E4D-CC79-E85F-93C5-05E372354D01}"/>
              </a:ext>
            </a:extLst>
          </p:cNvPr>
          <p:cNvPicPr>
            <a:picLocks noChangeAspect="1"/>
          </p:cNvPicPr>
          <p:nvPr/>
        </p:nvPicPr>
        <p:blipFill>
          <a:blip r:embed="rId2"/>
          <a:stretch>
            <a:fillRect/>
          </a:stretch>
        </p:blipFill>
        <p:spPr>
          <a:xfrm>
            <a:off x="4148137" y="2211314"/>
            <a:ext cx="3895725" cy="1228725"/>
          </a:xfrm>
          <a:prstGeom prst="rect">
            <a:avLst/>
          </a:prstGeom>
        </p:spPr>
      </p:pic>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r>
              <a:rPr lang="en-IN" sz="2800" b="1" u="sng" spc="-1" dirty="0">
                <a:solidFill>
                  <a:srgbClr val="C00000"/>
                </a:solidFill>
                <a:uFill>
                  <a:solidFill>
                    <a:srgbClr val="FFFFFF"/>
                  </a:solidFill>
                </a:uFill>
                <a:latin typeface="Arial" panose="020B0604020202020204"/>
                <a:ea typeface="DejaVu Sans"/>
              </a:rPr>
              <a:t>              </a:t>
            </a:r>
            <a:r>
              <a:rPr lang="en-IN" sz="2800" b="1" strike="noStrike" spc="-1" dirty="0">
                <a:solidFill>
                  <a:srgbClr val="C00000"/>
                </a:solidFill>
                <a:uFill>
                  <a:solidFill>
                    <a:srgbClr val="FFFFFF"/>
                  </a:solidFill>
                </a:uFill>
                <a:latin typeface="Arial" panose="020B0604020202020204"/>
                <a:ea typeface="DejaVu Sans"/>
              </a:rPr>
              <a:t> </a:t>
            </a:r>
            <a:r>
              <a:rPr lang="en-IN" sz="3600" b="1" strike="noStrike" spc="-1" dirty="0">
                <a:solidFill>
                  <a:srgbClr val="C00000"/>
                </a:solidFill>
                <a:uFill>
                  <a:solidFill>
                    <a:srgbClr val="FFFFFF"/>
                  </a:solidFill>
                </a:uFill>
                <a:latin typeface="Arial" panose="020B0604020202020204"/>
                <a:ea typeface="DejaVu Sans"/>
              </a:rPr>
              <a:t>Data Visualization &amp; Representation </a:t>
            </a:r>
          </a:p>
        </p:txBody>
      </p:sp>
      <p:sp>
        <p:nvSpPr>
          <p:cNvPr id="144" name="CustomShape 2"/>
          <p:cNvSpPr/>
          <p:nvPr/>
        </p:nvSpPr>
        <p:spPr>
          <a:xfrm>
            <a:off x="1944000" y="6192000"/>
            <a:ext cx="6191640" cy="3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ECA4-FAFE-2DE2-5470-9CF5A04735DD}"/>
              </a:ext>
            </a:extLst>
          </p:cNvPr>
          <p:cNvSpPr>
            <a:spLocks noGrp="1"/>
          </p:cNvSpPr>
          <p:nvPr>
            <p:ph type="title"/>
          </p:nvPr>
        </p:nvSpPr>
        <p:spPr/>
        <p:txBody>
          <a:bodyPr/>
          <a:lstStyle/>
          <a:p>
            <a:r>
              <a:rPr lang="en-IN" dirty="0"/>
              <a:t>       </a:t>
            </a:r>
            <a:r>
              <a:rPr lang="en-IN" sz="2000" b="1" dirty="0">
                <a:solidFill>
                  <a:srgbClr val="C00000"/>
                </a:solidFill>
              </a:rPr>
              <a:t>Dataset Snapshot </a:t>
            </a:r>
          </a:p>
        </p:txBody>
      </p:sp>
      <p:pic>
        <p:nvPicPr>
          <p:cNvPr id="4" name="Picture 3">
            <a:extLst>
              <a:ext uri="{FF2B5EF4-FFF2-40B4-BE49-F238E27FC236}">
                <a16:creationId xmlns:a16="http://schemas.microsoft.com/office/drawing/2014/main" id="{5507DD76-6C12-3181-F4D7-CB2B884B2210}"/>
              </a:ext>
            </a:extLst>
          </p:cNvPr>
          <p:cNvPicPr>
            <a:picLocks noChangeAspect="1"/>
          </p:cNvPicPr>
          <p:nvPr/>
        </p:nvPicPr>
        <p:blipFill>
          <a:blip r:embed="rId2"/>
          <a:stretch>
            <a:fillRect/>
          </a:stretch>
        </p:blipFill>
        <p:spPr>
          <a:xfrm>
            <a:off x="888640" y="1734670"/>
            <a:ext cx="10414120" cy="3388659"/>
          </a:xfrm>
          <a:prstGeom prst="rect">
            <a:avLst/>
          </a:prstGeom>
        </p:spPr>
      </p:pic>
    </p:spTree>
    <p:extLst>
      <p:ext uri="{BB962C8B-B14F-4D97-AF65-F5344CB8AC3E}">
        <p14:creationId xmlns:p14="http://schemas.microsoft.com/office/powerpoint/2010/main" val="177316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1DC5-93D4-2DAF-73FB-89DA318A49FC}"/>
              </a:ext>
            </a:extLst>
          </p:cNvPr>
          <p:cNvSpPr>
            <a:spLocks noGrp="1"/>
          </p:cNvSpPr>
          <p:nvPr>
            <p:ph type="title"/>
          </p:nvPr>
        </p:nvSpPr>
        <p:spPr/>
        <p:txBody>
          <a:bodyPr/>
          <a:lstStyle/>
          <a:p>
            <a:r>
              <a:rPr lang="en-IN" sz="2000" dirty="0"/>
              <a:t>           </a:t>
            </a:r>
            <a:r>
              <a:rPr lang="en-IN" sz="2000" b="1" dirty="0">
                <a:solidFill>
                  <a:srgbClr val="C00000"/>
                </a:solidFill>
              </a:rPr>
              <a:t>Counts of Products in Each Primary Category </a:t>
            </a:r>
          </a:p>
        </p:txBody>
      </p:sp>
      <p:pic>
        <p:nvPicPr>
          <p:cNvPr id="5" name="Picture 4">
            <a:extLst>
              <a:ext uri="{FF2B5EF4-FFF2-40B4-BE49-F238E27FC236}">
                <a16:creationId xmlns:a16="http://schemas.microsoft.com/office/drawing/2014/main" id="{15B9E265-F2C6-0A5E-B66F-17567B3B8369}"/>
              </a:ext>
            </a:extLst>
          </p:cNvPr>
          <p:cNvPicPr>
            <a:picLocks noChangeAspect="1"/>
          </p:cNvPicPr>
          <p:nvPr/>
        </p:nvPicPr>
        <p:blipFill>
          <a:blip r:embed="rId2"/>
          <a:stretch>
            <a:fillRect/>
          </a:stretch>
        </p:blipFill>
        <p:spPr>
          <a:xfrm>
            <a:off x="1699511" y="1600564"/>
            <a:ext cx="9085029" cy="4544742"/>
          </a:xfrm>
          <a:prstGeom prst="rect">
            <a:avLst/>
          </a:prstGeom>
        </p:spPr>
      </p:pic>
    </p:spTree>
    <p:extLst>
      <p:ext uri="{BB962C8B-B14F-4D97-AF65-F5344CB8AC3E}">
        <p14:creationId xmlns:p14="http://schemas.microsoft.com/office/powerpoint/2010/main" val="210730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3600-7029-7152-2151-3A81409A3B98}"/>
              </a:ext>
            </a:extLst>
          </p:cNvPr>
          <p:cNvSpPr>
            <a:spLocks noGrp="1"/>
          </p:cNvSpPr>
          <p:nvPr>
            <p:ph type="title"/>
          </p:nvPr>
        </p:nvSpPr>
        <p:spPr/>
        <p:txBody>
          <a:bodyPr/>
          <a:lstStyle/>
          <a:p>
            <a:r>
              <a:rPr lang="en-IN" dirty="0"/>
              <a:t>  </a:t>
            </a:r>
            <a:r>
              <a:rPr lang="en-IN" sz="2000" b="1" dirty="0">
                <a:solidFill>
                  <a:srgbClr val="C00000"/>
                </a:solidFill>
              </a:rPr>
              <a:t>Distribution of Sentiment Categories</a:t>
            </a:r>
          </a:p>
        </p:txBody>
      </p:sp>
      <p:pic>
        <p:nvPicPr>
          <p:cNvPr id="4" name="Picture 3">
            <a:extLst>
              <a:ext uri="{FF2B5EF4-FFF2-40B4-BE49-F238E27FC236}">
                <a16:creationId xmlns:a16="http://schemas.microsoft.com/office/drawing/2014/main" id="{52C3E6CF-4322-2571-5085-E4B84C7C61BC}"/>
              </a:ext>
            </a:extLst>
          </p:cNvPr>
          <p:cNvPicPr>
            <a:picLocks noChangeAspect="1"/>
          </p:cNvPicPr>
          <p:nvPr/>
        </p:nvPicPr>
        <p:blipFill>
          <a:blip r:embed="rId2"/>
          <a:stretch>
            <a:fillRect/>
          </a:stretch>
        </p:blipFill>
        <p:spPr>
          <a:xfrm>
            <a:off x="448116" y="1244452"/>
            <a:ext cx="4786032" cy="4936536"/>
          </a:xfrm>
          <a:prstGeom prst="rect">
            <a:avLst/>
          </a:prstGeom>
        </p:spPr>
      </p:pic>
      <p:pic>
        <p:nvPicPr>
          <p:cNvPr id="5" name="Picture 4">
            <a:extLst>
              <a:ext uri="{FF2B5EF4-FFF2-40B4-BE49-F238E27FC236}">
                <a16:creationId xmlns:a16="http://schemas.microsoft.com/office/drawing/2014/main" id="{957FB14C-3A5A-3B29-624B-104344997826}"/>
              </a:ext>
            </a:extLst>
          </p:cNvPr>
          <p:cNvPicPr>
            <a:picLocks noChangeAspect="1"/>
          </p:cNvPicPr>
          <p:nvPr/>
        </p:nvPicPr>
        <p:blipFill>
          <a:blip r:embed="rId3"/>
          <a:stretch>
            <a:fillRect/>
          </a:stretch>
        </p:blipFill>
        <p:spPr>
          <a:xfrm>
            <a:off x="4969923" y="1244452"/>
            <a:ext cx="6376735" cy="4936535"/>
          </a:xfrm>
          <a:prstGeom prst="rect">
            <a:avLst/>
          </a:prstGeom>
        </p:spPr>
      </p:pic>
    </p:spTree>
    <p:extLst>
      <p:ext uri="{BB962C8B-B14F-4D97-AF65-F5344CB8AC3E}">
        <p14:creationId xmlns:p14="http://schemas.microsoft.com/office/powerpoint/2010/main" val="163578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455-58AE-B0B5-889C-C7CE02250E74}"/>
              </a:ext>
            </a:extLst>
          </p:cNvPr>
          <p:cNvSpPr>
            <a:spLocks noGrp="1"/>
          </p:cNvSpPr>
          <p:nvPr>
            <p:ph type="title"/>
          </p:nvPr>
        </p:nvSpPr>
        <p:spPr>
          <a:xfrm>
            <a:off x="1331259" y="320957"/>
            <a:ext cx="7699619" cy="1144800"/>
          </a:xfrm>
        </p:spPr>
        <p:txBody>
          <a:bodyPr/>
          <a:lstStyle/>
          <a:p>
            <a:pPr algn="l"/>
            <a:r>
              <a:rPr lang="en-US" sz="3200" dirty="0">
                <a:solidFill>
                  <a:schemeClr val="accent2"/>
                </a:solidFill>
              </a:rPr>
              <a:t>Most Common Texted Words</a:t>
            </a:r>
            <a:endParaRPr lang="en-IN" sz="3200" dirty="0">
              <a:solidFill>
                <a:schemeClr val="accent2"/>
              </a:solidFill>
            </a:endParaRPr>
          </a:p>
        </p:txBody>
      </p:sp>
      <p:pic>
        <p:nvPicPr>
          <p:cNvPr id="3" name="Picture 2">
            <a:extLst>
              <a:ext uri="{FF2B5EF4-FFF2-40B4-BE49-F238E27FC236}">
                <a16:creationId xmlns:a16="http://schemas.microsoft.com/office/drawing/2014/main" id="{10659387-C6A7-6A56-FDD1-5AC2D400D95E}"/>
              </a:ext>
            </a:extLst>
          </p:cNvPr>
          <p:cNvPicPr>
            <a:picLocks noChangeAspect="1"/>
          </p:cNvPicPr>
          <p:nvPr/>
        </p:nvPicPr>
        <p:blipFill>
          <a:blip r:embed="rId2"/>
          <a:stretch>
            <a:fillRect/>
          </a:stretch>
        </p:blipFill>
        <p:spPr>
          <a:xfrm>
            <a:off x="1696010" y="1465757"/>
            <a:ext cx="7562850" cy="4067175"/>
          </a:xfrm>
          <a:prstGeom prst="rect">
            <a:avLst/>
          </a:prstGeom>
        </p:spPr>
      </p:pic>
    </p:spTree>
    <p:extLst>
      <p:ext uri="{BB962C8B-B14F-4D97-AF65-F5344CB8AC3E}">
        <p14:creationId xmlns:p14="http://schemas.microsoft.com/office/powerpoint/2010/main" val="261644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800" b="1" u="sng" spc="-1" dirty="0">
                <a:solidFill>
                  <a:srgbClr val="C00000"/>
                </a:solidFill>
                <a:uFill>
                  <a:solidFill>
                    <a:srgbClr val="FFFFFF"/>
                  </a:solidFill>
                </a:uFill>
                <a:latin typeface="Arial" panose="020B0604020202020204"/>
                <a:ea typeface="SimSun" panose="02010600030101010101" pitchFamily="2" charset="-122"/>
              </a:rPr>
              <a:t>D</a:t>
            </a:r>
            <a:r>
              <a:rPr lang="en-IN" sz="2800" b="1" u="sng" spc="-1" dirty="0">
                <a:solidFill>
                  <a:srgbClr val="C00000"/>
                </a:solidFill>
                <a:uFill>
                  <a:solidFill>
                    <a:srgbClr val="FFFFFF"/>
                  </a:solidFill>
                </a:uFill>
                <a:latin typeface="Arial" panose="020B0604020202020204"/>
                <a:ea typeface="SimSun" panose="02010600030101010101" pitchFamily="2" charset="-122"/>
              </a:rPr>
              <a:t>ata Analysis</a:t>
            </a:r>
            <a:endParaRPr lang="en-IN" sz="2800" b="1" u="sng" strike="noStrike" spc="-1" dirty="0">
              <a:solidFill>
                <a:srgbClr val="C00000"/>
              </a:solidFill>
              <a:uFill>
                <a:solidFill>
                  <a:srgbClr val="FFFFFF"/>
                </a:solidFill>
              </a:uFill>
              <a:latin typeface="Arial" panose="020B0604020202020204"/>
            </a:endParaRPr>
          </a:p>
        </p:txBody>
      </p:sp>
      <p:sp>
        <p:nvSpPr>
          <p:cNvPr id="152" name="CustomShape 2"/>
          <p:cNvSpPr/>
          <p:nvPr/>
        </p:nvSpPr>
        <p:spPr>
          <a:xfrm>
            <a:off x="609480" y="1174680"/>
            <a:ext cx="10971720" cy="289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50000"/>
              </a:lnSpc>
            </a:pPr>
            <a:endParaRPr lang="en-IN" sz="1800" b="0" strike="noStrike" spc="-1" dirty="0">
              <a:solidFill>
                <a:srgbClr val="000000"/>
              </a:solidFill>
              <a:uFill>
                <a:solidFill>
                  <a:srgbClr val="FFFFFF"/>
                </a:solidFill>
              </a:uFill>
              <a:latin typeface="Arial" panose="020B0604020202020204"/>
            </a:endParaRPr>
          </a:p>
        </p:txBody>
      </p:sp>
      <p:sp>
        <p:nvSpPr>
          <p:cNvPr id="154"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3" name="TextBox 2">
            <a:extLst>
              <a:ext uri="{FF2B5EF4-FFF2-40B4-BE49-F238E27FC236}">
                <a16:creationId xmlns:a16="http://schemas.microsoft.com/office/drawing/2014/main" id="{31E80752-F4DB-2E3E-6F5E-D5CA329CA265}"/>
              </a:ext>
            </a:extLst>
          </p:cNvPr>
          <p:cNvSpPr txBox="1"/>
          <p:nvPr/>
        </p:nvSpPr>
        <p:spPr>
          <a:xfrm>
            <a:off x="609479" y="1110343"/>
            <a:ext cx="10587255" cy="707886"/>
          </a:xfrm>
          <a:prstGeom prst="rect">
            <a:avLst/>
          </a:prstGeom>
          <a:noFill/>
        </p:spPr>
        <p:txBody>
          <a:bodyPr wrap="square">
            <a:spAutoFit/>
          </a:bodyPr>
          <a:lstStyle/>
          <a:p>
            <a:pPr algn="just"/>
            <a:endParaRPr lang="en-IN" sz="2000" dirty="0"/>
          </a:p>
          <a:p>
            <a:pPr marL="285750" indent="-285750" algn="just">
              <a:buFont typeface="Arial" panose="020B0604020202020204" pitchFamily="34" charset="0"/>
              <a:buChar char="•"/>
            </a:pPr>
            <a:endParaRPr lang="en-IN" sz="2000" dirty="0"/>
          </a:p>
        </p:txBody>
      </p:sp>
      <p:graphicFrame>
        <p:nvGraphicFramePr>
          <p:cNvPr id="2" name="Table 1">
            <a:extLst>
              <a:ext uri="{FF2B5EF4-FFF2-40B4-BE49-F238E27FC236}">
                <a16:creationId xmlns:a16="http://schemas.microsoft.com/office/drawing/2014/main" id="{E0CD121E-FB1D-5D1B-ED60-A156B56FC3F1}"/>
              </a:ext>
            </a:extLst>
          </p:cNvPr>
          <p:cNvGraphicFramePr>
            <a:graphicFrameLocks noGrp="1"/>
          </p:cNvGraphicFramePr>
          <p:nvPr>
            <p:extLst>
              <p:ext uri="{D42A27DB-BD31-4B8C-83A1-F6EECF244321}">
                <p14:modId xmlns:p14="http://schemas.microsoft.com/office/powerpoint/2010/main" val="1190592520"/>
              </p:ext>
            </p:extLst>
          </p:nvPr>
        </p:nvGraphicFramePr>
        <p:xfrm>
          <a:off x="251792" y="1431236"/>
          <a:ext cx="11476383" cy="1505794"/>
        </p:xfrm>
        <a:graphic>
          <a:graphicData uri="http://schemas.openxmlformats.org/drawingml/2006/table">
            <a:tbl>
              <a:tblPr/>
              <a:tblGrid>
                <a:gridCol w="3825461">
                  <a:extLst>
                    <a:ext uri="{9D8B030D-6E8A-4147-A177-3AD203B41FA5}">
                      <a16:colId xmlns:a16="http://schemas.microsoft.com/office/drawing/2014/main" val="3319083905"/>
                    </a:ext>
                  </a:extLst>
                </a:gridCol>
                <a:gridCol w="3825461">
                  <a:extLst>
                    <a:ext uri="{9D8B030D-6E8A-4147-A177-3AD203B41FA5}">
                      <a16:colId xmlns:a16="http://schemas.microsoft.com/office/drawing/2014/main" val="1267139554"/>
                    </a:ext>
                  </a:extLst>
                </a:gridCol>
                <a:gridCol w="3825461">
                  <a:extLst>
                    <a:ext uri="{9D8B030D-6E8A-4147-A177-3AD203B41FA5}">
                      <a16:colId xmlns:a16="http://schemas.microsoft.com/office/drawing/2014/main" val="2351472188"/>
                    </a:ext>
                  </a:extLst>
                </a:gridCol>
              </a:tblGrid>
              <a:tr h="323562">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algn="r" fontAlgn="ctr"/>
                      <a:r>
                        <a:rPr lang="en-US" dirty="0">
                          <a:effectLst/>
                        </a:rPr>
                        <a:t>  </a:t>
                      </a:r>
                    </a:p>
                  </a:txBody>
                  <a:tcPr anchor="ctr">
                    <a:lnL>
                      <a:noFill/>
                    </a:lnL>
                    <a:lnR>
                      <a:noFill/>
                    </a:lnR>
                    <a:lnT>
                      <a:noFill/>
                    </a:lnT>
                    <a:lnB>
                      <a:noFill/>
                    </a:lnB>
                    <a:solidFill>
                      <a:srgbClr val="FFFFFF"/>
                    </a:solidFill>
                  </a:tcPr>
                </a:tc>
                <a:tc>
                  <a:txBody>
                    <a:bodyPr/>
                    <a:lstStyle/>
                    <a:p>
                      <a:pPr algn="l" fontAlgn="ctr"/>
                      <a:r>
                        <a:rPr lang="en-US" sz="1400" b="1" dirty="0">
                          <a:effectLst/>
                        </a:rPr>
                        <a:t>Good tablet kid lot app download game</a:t>
                      </a:r>
                    </a:p>
                  </a:txBody>
                  <a:tcPr anchor="ctr">
                    <a:lnL>
                      <a:noFill/>
                    </a:lnL>
                    <a:lnR>
                      <a:noFill/>
                    </a:lnR>
                    <a:lnT>
                      <a:noFill/>
                    </a:lnT>
                    <a:lnB>
                      <a:noFill/>
                    </a:lnB>
                    <a:solidFill>
                      <a:srgbClr val="FFFFFF"/>
                    </a:solidFill>
                  </a:tcPr>
                </a:tc>
                <a:extLst>
                  <a:ext uri="{0D108BD9-81ED-4DB2-BD59-A6C34878D82A}">
                    <a16:rowId xmlns:a16="http://schemas.microsoft.com/office/drawing/2014/main" val="3713894337"/>
                  </a:ext>
                </a:extLst>
              </a:tr>
              <a:tr h="323562">
                <a:tc>
                  <a:txBody>
                    <a:bodyPr/>
                    <a:lstStyle/>
                    <a:p>
                      <a:pPr fontAlgn="t"/>
                      <a:r>
                        <a:rPr lang="en-IN" b="0" i="0" u="none" strike="noStrike" dirty="0">
                          <a:solidFill>
                            <a:srgbClr val="787878"/>
                          </a:solidFill>
                          <a:effectLst/>
                          <a:latin typeface="Tableau Book"/>
                        </a:rPr>
                        <a:t>Sentiment:</a:t>
                      </a:r>
                      <a:endParaRPr lang="en-IN"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US" b="1" i="0" dirty="0">
                          <a:solidFill>
                            <a:srgbClr val="333333"/>
                          </a:solidFill>
                          <a:effectLst/>
                          <a:latin typeface="Tableau Book"/>
                        </a:rPr>
                        <a:t>N</a:t>
                      </a:r>
                      <a:r>
                        <a:rPr lang="en-IN" b="1" i="0" dirty="0" err="1">
                          <a:solidFill>
                            <a:srgbClr val="333333"/>
                          </a:solidFill>
                          <a:effectLst/>
                          <a:latin typeface="Tableau Book"/>
                        </a:rPr>
                        <a:t>eutral</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3708508201"/>
                  </a:ext>
                </a:extLst>
              </a:tr>
              <a:tr h="323562">
                <a:tc>
                  <a:txBody>
                    <a:bodyPr/>
                    <a:lstStyle/>
                    <a:p>
                      <a:pPr fontAlgn="t"/>
                      <a:r>
                        <a:rPr lang="en-IN" b="0" i="0" u="none" strike="noStrike" dirty="0">
                          <a:solidFill>
                            <a:srgbClr val="787878"/>
                          </a:solidFill>
                          <a:effectLst/>
                          <a:latin typeface="Tableau Book"/>
                        </a:rPr>
                        <a:t>Count of Sentiment:</a:t>
                      </a:r>
                      <a:endParaRPr lang="en-IN"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US" b="1" i="0" u="none" strike="noStrike" dirty="0">
                          <a:solidFill>
                            <a:srgbClr val="333333"/>
                          </a:solidFill>
                          <a:effectLst/>
                          <a:latin typeface="Tableau Book"/>
                        </a:rPr>
                        <a:t>9</a:t>
                      </a:r>
                      <a:r>
                        <a:rPr lang="en-IN" b="1" i="0" u="none" strike="noStrike" dirty="0">
                          <a:solidFill>
                            <a:srgbClr val="333333"/>
                          </a:solidFill>
                          <a:effectLst/>
                          <a:latin typeface="Tableau Book"/>
                        </a:rPr>
                        <a:t>736</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2051743562"/>
                  </a:ext>
                </a:extLst>
              </a:tr>
              <a:tr h="408514">
                <a:tc>
                  <a:txBody>
                    <a:bodyPr/>
                    <a:lstStyle/>
                    <a:p>
                      <a:pPr fontAlgn="t"/>
                      <a:endParaRPr lang="en-US"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738365629"/>
                  </a:ext>
                </a:extLst>
              </a:tr>
            </a:tbl>
          </a:graphicData>
        </a:graphic>
      </p:graphicFrame>
      <p:graphicFrame>
        <p:nvGraphicFramePr>
          <p:cNvPr id="4" name="Table 3">
            <a:extLst>
              <a:ext uri="{FF2B5EF4-FFF2-40B4-BE49-F238E27FC236}">
                <a16:creationId xmlns:a16="http://schemas.microsoft.com/office/drawing/2014/main" id="{CB763C79-CFC9-5542-BBB6-A98AE4F976DF}"/>
              </a:ext>
            </a:extLst>
          </p:cNvPr>
          <p:cNvGraphicFramePr>
            <a:graphicFrameLocks noGrp="1"/>
          </p:cNvGraphicFramePr>
          <p:nvPr>
            <p:extLst>
              <p:ext uri="{D42A27DB-BD31-4B8C-83A1-F6EECF244321}">
                <p14:modId xmlns:p14="http://schemas.microsoft.com/office/powerpoint/2010/main" val="2645293667"/>
              </p:ext>
            </p:extLst>
          </p:nvPr>
        </p:nvGraphicFramePr>
        <p:xfrm>
          <a:off x="251791" y="3689406"/>
          <a:ext cx="11476384" cy="1470836"/>
        </p:xfrm>
        <a:graphic>
          <a:graphicData uri="http://schemas.openxmlformats.org/drawingml/2006/table">
            <a:tbl>
              <a:tblPr/>
              <a:tblGrid>
                <a:gridCol w="3760228">
                  <a:extLst>
                    <a:ext uri="{9D8B030D-6E8A-4147-A177-3AD203B41FA5}">
                      <a16:colId xmlns:a16="http://schemas.microsoft.com/office/drawing/2014/main" val="1475556060"/>
                    </a:ext>
                  </a:extLst>
                </a:gridCol>
                <a:gridCol w="3858078">
                  <a:extLst>
                    <a:ext uri="{9D8B030D-6E8A-4147-A177-3AD203B41FA5}">
                      <a16:colId xmlns:a16="http://schemas.microsoft.com/office/drawing/2014/main" val="2670321979"/>
                    </a:ext>
                  </a:extLst>
                </a:gridCol>
                <a:gridCol w="3858078">
                  <a:extLst>
                    <a:ext uri="{9D8B030D-6E8A-4147-A177-3AD203B41FA5}">
                      <a16:colId xmlns:a16="http://schemas.microsoft.com/office/drawing/2014/main" val="636921573"/>
                    </a:ext>
                  </a:extLst>
                </a:gridCol>
              </a:tblGrid>
              <a:tr h="313115">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US" b="1" i="0" dirty="0">
                          <a:solidFill>
                            <a:schemeClr val="tx1"/>
                          </a:solidFill>
                          <a:effectLst/>
                          <a:latin typeface="+mn-lt"/>
                          <a:ea typeface="+mn-ea"/>
                          <a:cs typeface="+mn-cs"/>
                        </a:rPr>
                        <a:t>Item work expect great product</a:t>
                      </a:r>
                      <a:endParaRPr lang="en-IN" b="1"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1127732915"/>
                  </a:ext>
                </a:extLst>
              </a:tr>
              <a:tr h="313115">
                <a:tc>
                  <a:txBody>
                    <a:bodyPr/>
                    <a:lstStyle/>
                    <a:p>
                      <a:pPr fontAlgn="t"/>
                      <a:r>
                        <a:rPr lang="en-IN" b="0" i="0" u="none" strike="noStrike">
                          <a:solidFill>
                            <a:srgbClr val="787878"/>
                          </a:solidFill>
                          <a:effectLst/>
                          <a:latin typeface="Tableau Book"/>
                        </a:rPr>
                        <a:t>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dirty="0">
                          <a:solidFill>
                            <a:srgbClr val="333333"/>
                          </a:solidFill>
                          <a:effectLst/>
                          <a:latin typeface="Tableau Book"/>
                        </a:rPr>
                        <a:t>positive</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3899336356"/>
                  </a:ext>
                </a:extLst>
              </a:tr>
              <a:tr h="313115">
                <a:tc>
                  <a:txBody>
                    <a:bodyPr/>
                    <a:lstStyle/>
                    <a:p>
                      <a:pPr fontAlgn="t"/>
                      <a:r>
                        <a:rPr lang="en-IN" b="0" i="0" u="none" strike="noStrike">
                          <a:solidFill>
                            <a:srgbClr val="787878"/>
                          </a:solidFill>
                          <a:effectLst/>
                          <a:latin typeface="Tableau Book"/>
                        </a:rPr>
                        <a:t>Count of 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125</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160131145"/>
                  </a:ext>
                </a:extLst>
              </a:tr>
              <a:tr h="373556">
                <a:tc>
                  <a:txBody>
                    <a:bodyPr/>
                    <a:lstStyle/>
                    <a:p>
                      <a:pPr fontAlgn="t"/>
                      <a:endParaRPr lang="en-US"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93283687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520D-1FAE-D2D1-DEA8-7995BC6E39ED}"/>
              </a:ext>
            </a:extLst>
          </p:cNvPr>
          <p:cNvSpPr>
            <a:spLocks noGrp="1"/>
          </p:cNvSpPr>
          <p:nvPr>
            <p:ph type="title"/>
          </p:nvPr>
        </p:nvSpPr>
        <p:spPr>
          <a:xfrm>
            <a:off x="1684136" y="652789"/>
            <a:ext cx="10972440" cy="743437"/>
          </a:xfrm>
        </p:spPr>
        <p:txBody>
          <a:bodyPr/>
          <a:lstStyle/>
          <a:p>
            <a:r>
              <a:rPr lang="en-IN" sz="2800" b="1" dirty="0">
                <a:solidFill>
                  <a:srgbClr val="C00000"/>
                </a:solidFill>
              </a:rPr>
              <a:t>CONCLUSION AND FUTURE SCOPE</a:t>
            </a:r>
          </a:p>
        </p:txBody>
      </p:sp>
      <p:sp>
        <p:nvSpPr>
          <p:cNvPr id="3" name="Subtitle 2">
            <a:extLst>
              <a:ext uri="{FF2B5EF4-FFF2-40B4-BE49-F238E27FC236}">
                <a16:creationId xmlns:a16="http://schemas.microsoft.com/office/drawing/2014/main" id="{1CD6CBD1-4F28-C103-F799-5E90F2D02201}"/>
              </a:ext>
            </a:extLst>
          </p:cNvPr>
          <p:cNvSpPr>
            <a:spLocks noGrp="1"/>
          </p:cNvSpPr>
          <p:nvPr>
            <p:ph type="subTitle"/>
          </p:nvPr>
        </p:nvSpPr>
        <p:spPr>
          <a:xfrm>
            <a:off x="746716" y="1827319"/>
            <a:ext cx="9459602" cy="3538058"/>
          </a:xfrm>
        </p:spPr>
        <p:txBody>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After analyzing dataset, we can conclude that Machine Learning can be effectively used for understanding the customer’s sentiment.</a:t>
            </a:r>
          </a:p>
          <a:p>
            <a:endParaRPr lang="en-US" b="1" dirty="0"/>
          </a:p>
          <a:p>
            <a:pPr marL="285750" indent="-285750">
              <a:buFont typeface="Arial" panose="020B0604020202020204" pitchFamily="34" charset="0"/>
              <a:buChar char="•"/>
            </a:pPr>
            <a:r>
              <a:rPr lang="en-US" dirty="0"/>
              <a:t>In conclusion, leveraging machine learning algorithms enables businesses to make informed decisions by analyzing customer sentiment. This approach aids in prioritizing essential organizational actions and areas of focus.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systematically addressing the class imbalance problem, selecting appropriate classifiers, and exploring advanced modeling techniques, this project aims to develop an accurate and robust sentiment analysis model for e-commerce applications.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448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63"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Text Box 1"/>
          <p:cNvSpPr txBox="1"/>
          <p:nvPr/>
        </p:nvSpPr>
        <p:spPr>
          <a:xfrm>
            <a:off x="3791585" y="2492375"/>
            <a:ext cx="3660169" cy="923330"/>
          </a:xfrm>
          <a:prstGeom prst="rect">
            <a:avLst/>
          </a:prstGeom>
          <a:noFill/>
        </p:spPr>
        <p:txBody>
          <a:bodyPr wrap="none" rtlCol="0">
            <a:spAutoFit/>
          </a:bodyPr>
          <a:lstStyle/>
          <a:p>
            <a:r>
              <a:rPr lang="en-IN" altLang="en-US" sz="54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10140" y="666661"/>
            <a:ext cx="10971720" cy="115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endParaRPr lang="en-IN" b="0" strike="noStrike" spc="-1" dirty="0">
              <a:solidFill>
                <a:srgbClr val="000000"/>
              </a:solidFill>
              <a:uFill>
                <a:solidFill>
                  <a:srgbClr val="FFFFFF"/>
                </a:solidFill>
              </a:uFill>
              <a:latin typeface="Arial" panose="020B0604020202020204"/>
            </a:endParaRPr>
          </a:p>
          <a:p>
            <a:r>
              <a:rPr lang="en-IN" sz="2800" b="1" u="sng" strike="noStrike" spc="-1" dirty="0">
                <a:solidFill>
                  <a:srgbClr val="C00000"/>
                </a:solidFill>
                <a:uFill>
                  <a:solidFill>
                    <a:srgbClr val="FFFFFF"/>
                  </a:solidFill>
                </a:uFill>
                <a:latin typeface="Arial" panose="020B0604020202020204"/>
                <a:ea typeface="SimSun" panose="02010600030101010101" pitchFamily="2" charset="-122"/>
              </a:rPr>
              <a:t>Introduction</a:t>
            </a:r>
            <a:endParaRPr lang="en-IN" b="0" strike="noStrike" spc="-1" dirty="0">
              <a:solidFill>
                <a:srgbClr val="000000"/>
              </a:solidFill>
              <a:uFill>
                <a:solidFill>
                  <a:srgbClr val="FFFFFF"/>
                </a:solidFill>
              </a:uFill>
              <a:latin typeface="Arial" panose="020B0604020202020204"/>
            </a:endParaRPr>
          </a:p>
          <a:p>
            <a:endParaRPr lang="en-IN" b="0" strike="noStrike" spc="-1" dirty="0">
              <a:solidFill>
                <a:srgbClr val="000000"/>
              </a:solidFill>
              <a:uFill>
                <a:solidFill>
                  <a:srgbClr val="FFFFFF"/>
                </a:solidFill>
              </a:uFill>
              <a:latin typeface="Arial" panose="020B0604020202020204"/>
            </a:endParaRPr>
          </a:p>
          <a:p>
            <a:pPr>
              <a:lnSpc>
                <a:spcPct val="100000"/>
              </a:lnSpc>
            </a:pPr>
            <a:endParaRPr lang="en-IN" b="0" strike="noStrike" spc="-1" dirty="0">
              <a:solidFill>
                <a:srgbClr val="000000"/>
              </a:solidFill>
              <a:uFill>
                <a:solidFill>
                  <a:srgbClr val="FFFFFF"/>
                </a:solidFill>
              </a:uFill>
              <a:latin typeface="Arial" panose="020B0604020202020204"/>
            </a:endParaRPr>
          </a:p>
        </p:txBody>
      </p:sp>
      <p:sp>
        <p:nvSpPr>
          <p:cNvPr id="93" name="CustomShape 2"/>
          <p:cNvSpPr/>
          <p:nvPr/>
        </p:nvSpPr>
        <p:spPr>
          <a:xfrm>
            <a:off x="533160" y="1126988"/>
            <a:ext cx="9741151" cy="36556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1270" algn="just">
              <a:lnSpc>
                <a:spcPct val="150000"/>
              </a:lnSpc>
              <a:buClr>
                <a:srgbClr val="000000"/>
              </a:buClr>
            </a:pPr>
            <a:endParaRPr lang="en-US" sz="2000" b="0"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US" sz="2000" b="0" strike="noStrike" spc="-1" dirty="0">
              <a:solidFill>
                <a:srgbClr val="000000"/>
              </a:solidFill>
              <a:uFill>
                <a:solidFill>
                  <a:srgbClr val="FFFFFF"/>
                </a:solidFill>
              </a:uFill>
              <a:latin typeface="Arial" panose="020B0604020202020204"/>
            </a:endParaRPr>
          </a:p>
          <a:p>
            <a:pPr marL="1270" algn="just">
              <a:lnSpc>
                <a:spcPct val="150000"/>
              </a:lnSpc>
              <a:buClr>
                <a:srgbClr val="000000"/>
              </a:buClr>
            </a:pPr>
            <a:r>
              <a:rPr lang="en-US" sz="2000" b="0" strike="noStrike" spc="-1" dirty="0">
                <a:solidFill>
                  <a:srgbClr val="000000"/>
                </a:solidFill>
                <a:uFill>
                  <a:solidFill>
                    <a:srgbClr val="FFFFFF"/>
                  </a:solidFill>
                </a:uFill>
                <a:latin typeface="Arial" panose="020B0604020202020204"/>
              </a:rPr>
              <a:t>The "</a:t>
            </a:r>
            <a:r>
              <a:rPr lang="en-IN" sz="2000" strike="noStrike" spc="-1" dirty="0">
                <a:solidFill>
                  <a:schemeClr val="tx1"/>
                </a:solidFill>
                <a:uFill>
                  <a:solidFill>
                    <a:srgbClr val="FFFFFF"/>
                  </a:solidFill>
                </a:uFill>
                <a:latin typeface="+mj-lt"/>
                <a:ea typeface="SimSun" panose="02010600030101010101" pitchFamily="2" charset="-122"/>
              </a:rPr>
              <a:t>Ecommerce Sentiment Analysis</a:t>
            </a:r>
            <a:r>
              <a:rPr lang="en-US" sz="2000" b="0" strike="noStrike" spc="-1" dirty="0">
                <a:solidFill>
                  <a:srgbClr val="000000"/>
                </a:solidFill>
                <a:uFill>
                  <a:solidFill>
                    <a:srgbClr val="FFFFFF"/>
                  </a:solidFill>
                </a:uFill>
                <a:latin typeface="Arial" panose="020B0604020202020204"/>
              </a:rPr>
              <a:t>" project focuses on analyzing customer sentiment towards products available on Amazon. By using natural language processing (NLP) techniques, the project aims to extract and analyze customer reviews to understand the overall sentiment associated with different products and categories.</a:t>
            </a:r>
            <a:endParaRPr lang="en-IN" sz="20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89890" y="553720"/>
            <a:ext cx="11267440" cy="1569660"/>
          </a:xfrm>
          <a:prstGeom prst="rect">
            <a:avLst/>
          </a:prstGeom>
          <a:noFill/>
        </p:spPr>
        <p:txBody>
          <a:bodyPr wrap="square" rtlCol="0">
            <a:spAutoFit/>
          </a:bodyPr>
          <a:lstStyle/>
          <a:p>
            <a:pPr marL="1270" algn="just">
              <a:lnSpc>
                <a:spcPct val="150000"/>
              </a:lnSpc>
              <a:buClr>
                <a:srgbClr val="000000"/>
              </a:buClr>
            </a:pPr>
            <a:endParaRPr lang="en-IN" sz="2400" b="1"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IN" sz="2400" b="0" strike="noStrike" spc="-1" dirty="0">
              <a:solidFill>
                <a:srgbClr val="000000"/>
              </a:solidFill>
              <a:uFill>
                <a:solidFill>
                  <a:srgbClr val="FFFFFF"/>
                </a:solidFill>
              </a:uFill>
              <a:latin typeface="Arial" panose="020B0604020202020204"/>
            </a:endParaRPr>
          </a:p>
          <a:p>
            <a:endParaRPr lang="en-IN" sz="2400" b="0" strike="noStrike" spc="-1" dirty="0">
              <a:solidFill>
                <a:srgbClr val="000000"/>
              </a:solidFill>
              <a:uFill>
                <a:solidFill>
                  <a:srgbClr val="FFFFFF"/>
                </a:solidFill>
              </a:uFill>
              <a:latin typeface="Arial" panose="020B0604020202020204"/>
            </a:endParaRPr>
          </a:p>
        </p:txBody>
      </p:sp>
      <p:pic>
        <p:nvPicPr>
          <p:cNvPr id="1028" name="Picture 4" descr="Sentiment Analysis using BERT">
            <a:extLst>
              <a:ext uri="{FF2B5EF4-FFF2-40B4-BE49-F238E27FC236}">
                <a16:creationId xmlns:a16="http://schemas.microsoft.com/office/drawing/2014/main" id="{3BA93698-016F-6EE4-8182-1BCF928254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227"/>
          <a:stretch/>
        </p:blipFill>
        <p:spPr bwMode="auto">
          <a:xfrm>
            <a:off x="2065275" y="882614"/>
            <a:ext cx="7916670" cy="5092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67487" y="741798"/>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dirty="0">
                <a:solidFill>
                  <a:srgbClr val="C00000"/>
                </a:solidFill>
                <a:uFill>
                  <a:solidFill>
                    <a:srgbClr val="FFFFFF"/>
                  </a:solidFill>
                </a:uFill>
                <a:latin typeface="Arial" panose="020B0604020202020204"/>
                <a:ea typeface="SimSun" panose="02010600030101010101" pitchFamily="2" charset="-122"/>
              </a:rPr>
              <a:t>  Problem Statement</a:t>
            </a:r>
          </a:p>
        </p:txBody>
      </p:sp>
      <p:sp>
        <p:nvSpPr>
          <p:cNvPr id="97" name="CustomShape 2"/>
          <p:cNvSpPr/>
          <p:nvPr/>
        </p:nvSpPr>
        <p:spPr>
          <a:xfrm>
            <a:off x="609480" y="1174680"/>
            <a:ext cx="10971720" cy="4951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rgbClr val="FFFFFF"/>
          </a:lnRef>
          <a:fillRef idx="0">
            <a:srgbClr val="FFFFFF"/>
          </a:fillRef>
          <a:effectRef idx="0">
            <a:srgbClr val="FFFFFF"/>
          </a:effectRef>
          <a:fontRef idx="minor"/>
        </p:style>
        <p:txBody>
          <a:bodyPr/>
          <a:lstStyle/>
          <a:p>
            <a:endParaRPr lang="en-IN"/>
          </a:p>
        </p:txBody>
      </p:sp>
      <p:sp>
        <p:nvSpPr>
          <p:cNvPr id="99" name="CustomShape 4"/>
          <p:cNvSpPr/>
          <p:nvPr/>
        </p:nvSpPr>
        <p:spPr>
          <a:xfrm>
            <a:off x="609480" y="988200"/>
            <a:ext cx="9941040" cy="191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635" indent="0" algn="just">
              <a:lnSpc>
                <a:spcPct val="100000"/>
              </a:lnSpc>
              <a:buClr>
                <a:srgbClr val="000000"/>
              </a:buClr>
              <a:buFont typeface="Arial" panose="020B0604020202020204"/>
              <a:buNone/>
            </a:pPr>
            <a:endParaRPr lang="en-IN" sz="2000" b="0" strike="noStrike" spc="-1">
              <a:solidFill>
                <a:srgbClr val="000000"/>
              </a:solidFill>
              <a:uFill>
                <a:solidFill>
                  <a:srgbClr val="FFFFFF"/>
                </a:solidFill>
              </a:uFill>
              <a:latin typeface="Arial" panose="020B0604020202020204"/>
              <a:ea typeface="SimSun" panose="02010600030101010101" pitchFamily="2" charset="-122"/>
            </a:endParaRPr>
          </a:p>
        </p:txBody>
      </p:sp>
      <p:sp>
        <p:nvSpPr>
          <p:cNvPr id="101" name="CustomShape 5"/>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Text Box 1"/>
          <p:cNvSpPr txBox="1"/>
          <p:nvPr/>
        </p:nvSpPr>
        <p:spPr>
          <a:xfrm>
            <a:off x="482449" y="1786855"/>
            <a:ext cx="10405509" cy="3790205"/>
          </a:xfrm>
          <a:prstGeom prst="rect">
            <a:avLst/>
          </a:prstGeom>
          <a:noFill/>
        </p:spPr>
        <p:txBody>
          <a:bodyPr wrap="square" rtlCol="0">
            <a:spAutoFit/>
          </a:bodyPr>
          <a:lstStyle/>
          <a:p>
            <a:pPr algn="l">
              <a:lnSpc>
                <a:spcPct val="110000"/>
              </a:lnSpc>
            </a:pPr>
            <a:r>
              <a:rPr lang="en-US" sz="2000" b="1" dirty="0"/>
              <a:t>Amazon is an online shopping website that now caters to millions of people everywhere. Over 34,000 consumer reviews for Amazon brand products like Kindle, Fire TV Stick and more are provided.</a:t>
            </a:r>
          </a:p>
          <a:p>
            <a:pPr algn="l">
              <a:lnSpc>
                <a:spcPct val="110000"/>
              </a:lnSpc>
            </a:pPr>
            <a:endParaRPr lang="en-US" sz="2000" b="1" dirty="0"/>
          </a:p>
          <a:p>
            <a:pPr algn="l">
              <a:lnSpc>
                <a:spcPct val="110000"/>
              </a:lnSpc>
            </a:pPr>
            <a:r>
              <a:rPr lang="en-US" sz="2000" b="1" dirty="0"/>
              <a:t>The dataset has attributes like brand, categories, primary categories, reviews title, reviews text , and the sentiment. Sentiment is a categorical variable with three levels "Positive", "Negative“, and "Neutral". For a given unseen data, the sentiment needs to be predicted.</a:t>
            </a:r>
          </a:p>
          <a:p>
            <a:pPr algn="l">
              <a:lnSpc>
                <a:spcPct val="110000"/>
              </a:lnSpc>
            </a:pPr>
            <a:endParaRPr lang="en-US" sz="2000" b="1" dirty="0"/>
          </a:p>
          <a:p>
            <a:pPr algn="l">
              <a:lnSpc>
                <a:spcPct val="110000"/>
              </a:lnSpc>
            </a:pPr>
            <a:r>
              <a:rPr lang="en-US" sz="2000" b="1" dirty="0"/>
              <a:t>You are required to predict Sentiment or Satisfaction of a purchase based on multiple features and review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0B3-67D8-4A2D-E59F-32FD3E54EFD2}"/>
              </a:ext>
            </a:extLst>
          </p:cNvPr>
          <p:cNvSpPr>
            <a:spLocks noGrp="1"/>
          </p:cNvSpPr>
          <p:nvPr>
            <p:ph type="title"/>
          </p:nvPr>
        </p:nvSpPr>
        <p:spPr/>
        <p:txBody>
          <a:bodyPr/>
          <a:lstStyle/>
          <a:p>
            <a:r>
              <a:rPr lang="en-IN" dirty="0"/>
              <a:t> </a:t>
            </a:r>
            <a:r>
              <a:rPr lang="en-IN" sz="2800" b="1" dirty="0">
                <a:solidFill>
                  <a:srgbClr val="C00000"/>
                </a:solidFill>
                <a:latin typeface="+mj-lt"/>
              </a:rPr>
              <a:t>Objectives of the Project </a:t>
            </a:r>
          </a:p>
        </p:txBody>
      </p:sp>
      <p:sp>
        <p:nvSpPr>
          <p:cNvPr id="3" name="Subtitle 2">
            <a:extLst>
              <a:ext uri="{FF2B5EF4-FFF2-40B4-BE49-F238E27FC236}">
                <a16:creationId xmlns:a16="http://schemas.microsoft.com/office/drawing/2014/main" id="{323D16AB-F372-32D5-2561-ED75C73CF8BE}"/>
              </a:ext>
            </a:extLst>
          </p:cNvPr>
          <p:cNvSpPr>
            <a:spLocks noGrp="1"/>
          </p:cNvSpPr>
          <p:nvPr>
            <p:ph type="subTitle"/>
          </p:nvPr>
        </p:nvSpPr>
        <p:spPr>
          <a:xfrm>
            <a:off x="640736" y="1591073"/>
            <a:ext cx="10972440" cy="3977280"/>
          </a:xfrm>
        </p:spPr>
        <p:txBody>
          <a:bodyPr/>
          <a:lstStyle/>
          <a:p>
            <a:r>
              <a:rPr lang="en-IN" sz="2000" b="1" dirty="0">
                <a:solidFill>
                  <a:schemeClr val="tx1"/>
                </a:solidFill>
              </a:rPr>
              <a:t>● Understand the sentiment expressed in consumer reviews.</a:t>
            </a:r>
          </a:p>
          <a:p>
            <a:endParaRPr lang="en-IN" sz="2000" b="1" dirty="0">
              <a:solidFill>
                <a:schemeClr val="tx1"/>
              </a:solidFill>
            </a:endParaRPr>
          </a:p>
          <a:p>
            <a:r>
              <a:rPr lang="en-IN" sz="2000" b="1" dirty="0">
                <a:solidFill>
                  <a:schemeClr val="tx1"/>
                </a:solidFill>
              </a:rPr>
              <a:t>● Address class imbalance in sentiment categories.</a:t>
            </a:r>
          </a:p>
          <a:p>
            <a:endParaRPr lang="en-IN" sz="2000" b="1" dirty="0">
              <a:solidFill>
                <a:schemeClr val="tx1"/>
              </a:solidFill>
            </a:endParaRPr>
          </a:p>
          <a:p>
            <a:r>
              <a:rPr lang="en-IN" sz="2000" b="1" dirty="0">
                <a:solidFill>
                  <a:schemeClr val="tx1"/>
                </a:solidFill>
              </a:rPr>
              <a:t>● Implement classifiers and advanced techniques for sentiment analysis.</a:t>
            </a:r>
          </a:p>
          <a:p>
            <a:endParaRPr lang="en-IN" sz="2000" b="1" dirty="0">
              <a:solidFill>
                <a:schemeClr val="tx1"/>
              </a:solidFill>
            </a:endParaRPr>
          </a:p>
          <a:p>
            <a:r>
              <a:rPr lang="en-IN" sz="2000" b="1" dirty="0">
                <a:solidFill>
                  <a:schemeClr val="tx1"/>
                </a:solidFill>
              </a:rPr>
              <a:t>● Evaluate model performance using appropriate metrics.</a:t>
            </a:r>
          </a:p>
          <a:p>
            <a:endParaRPr lang="en-IN" sz="2000" b="1" dirty="0">
              <a:solidFill>
                <a:schemeClr val="tx1"/>
              </a:solidFill>
            </a:endParaRPr>
          </a:p>
          <a:p>
            <a:r>
              <a:rPr lang="en-IN" sz="2000" b="1" dirty="0">
                <a:solidFill>
                  <a:schemeClr val="tx1"/>
                </a:solidFill>
              </a:rPr>
              <a:t>● Compare traditional machine learning algorithms with neural network approaches.</a:t>
            </a:r>
          </a:p>
          <a:p>
            <a:endParaRPr lang="en-IN" sz="2000" b="1" dirty="0">
              <a:solidFill>
                <a:schemeClr val="tx1"/>
              </a:solidFill>
            </a:endParaRPr>
          </a:p>
          <a:p>
            <a:r>
              <a:rPr lang="en-IN" sz="2000" b="1" dirty="0">
                <a:solidFill>
                  <a:schemeClr val="tx1"/>
                </a:solidFill>
              </a:rPr>
              <a:t>● Explore topic </a:t>
            </a:r>
            <a:r>
              <a:rPr lang="en-IN" sz="2000" b="1" dirty="0" err="1">
                <a:solidFill>
                  <a:schemeClr val="tx1"/>
                </a:solidFill>
              </a:rPr>
              <a:t>modeling</a:t>
            </a:r>
            <a:r>
              <a:rPr lang="en-IN" sz="2000" b="1" dirty="0">
                <a:solidFill>
                  <a:schemeClr val="tx1"/>
                </a:solidFill>
              </a:rPr>
              <a:t> techniques for clustering similar reviews.</a:t>
            </a:r>
          </a:p>
        </p:txBody>
      </p:sp>
    </p:spTree>
    <p:extLst>
      <p:ext uri="{BB962C8B-B14F-4D97-AF65-F5344CB8AC3E}">
        <p14:creationId xmlns:p14="http://schemas.microsoft.com/office/powerpoint/2010/main" val="21234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341340" y="896115"/>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1127955"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5" name="CustomShape 3"/>
          <p:cNvSpPr/>
          <p:nvPr/>
        </p:nvSpPr>
        <p:spPr>
          <a:xfrm>
            <a:off x="9256035"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Rounded Rectangle 1"/>
          <p:cNvSpPr/>
          <p:nvPr/>
        </p:nvSpPr>
        <p:spPr>
          <a:xfrm>
            <a:off x="7046910" y="236855"/>
            <a:ext cx="1627505" cy="8115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b="1" dirty="0"/>
              <a:t>D</a:t>
            </a:r>
            <a:r>
              <a:rPr lang="en-IN" altLang="en-US" b="1" dirty="0" err="1"/>
              <a:t>ata</a:t>
            </a:r>
            <a:r>
              <a:rPr lang="en-IN" altLang="en-US" b="1" dirty="0"/>
              <a:t> Input</a:t>
            </a:r>
          </a:p>
        </p:txBody>
      </p:sp>
      <p:sp>
        <p:nvSpPr>
          <p:cNvPr id="6" name="Rounded Rectangle 5"/>
          <p:cNvSpPr/>
          <p:nvPr/>
        </p:nvSpPr>
        <p:spPr>
          <a:xfrm>
            <a:off x="6254430" y="1772920"/>
            <a:ext cx="3628390" cy="18865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en-IN" altLang="en-US" dirty="0"/>
          </a:p>
          <a:p>
            <a:pPr algn="l"/>
            <a:endParaRPr lang="en-IN" altLang="en-US" dirty="0"/>
          </a:p>
          <a:p>
            <a:pPr algn="l"/>
            <a:r>
              <a:rPr lang="en-IN" altLang="en-US" dirty="0"/>
              <a:t>            </a:t>
            </a:r>
            <a:r>
              <a:rPr lang="en-IN" altLang="en-US" b="1" dirty="0"/>
              <a:t>Pre-Processing </a:t>
            </a:r>
          </a:p>
          <a:p>
            <a:pPr algn="l"/>
            <a:endParaRPr lang="en-IN" altLang="en-US" b="1" u="sng" dirty="0"/>
          </a:p>
          <a:p>
            <a:pPr algn="ctr">
              <a:lnSpc>
                <a:spcPct val="100000"/>
              </a:lnSpc>
            </a:pPr>
            <a:r>
              <a:rPr lang="en-IN" altLang="en-US" b="1" u="sng" dirty="0"/>
              <a:t>(</a:t>
            </a:r>
            <a:r>
              <a:rPr lang="en-IN" altLang="en-US" dirty="0">
                <a:sym typeface="+mn-ea"/>
              </a:rPr>
              <a:t>Clean missing values,</a:t>
            </a:r>
          </a:p>
          <a:p>
            <a:pPr algn="ctr">
              <a:lnSpc>
                <a:spcPct val="20000"/>
              </a:lnSpc>
            </a:pPr>
            <a:endParaRPr lang="en-IN" altLang="en-US" dirty="0"/>
          </a:p>
          <a:p>
            <a:pPr algn="ctr"/>
            <a:r>
              <a:rPr lang="en-IN" altLang="en-US" dirty="0">
                <a:sym typeface="+mn-ea"/>
              </a:rPr>
              <a:t>Selecting important features.)</a:t>
            </a:r>
            <a:endParaRPr lang="en-IN" altLang="en-US" dirty="0"/>
          </a:p>
          <a:p>
            <a:pPr algn="ctr"/>
            <a:endParaRPr lang="en-IN" altLang="en-US" dirty="0"/>
          </a:p>
          <a:p>
            <a:pPr algn="l"/>
            <a:endParaRPr lang="en-IN" altLang="en-US" b="1" u="sng" dirty="0"/>
          </a:p>
        </p:txBody>
      </p:sp>
      <p:sp>
        <p:nvSpPr>
          <p:cNvPr id="8" name="Rounded Rectangle 7"/>
          <p:cNvSpPr/>
          <p:nvPr/>
        </p:nvSpPr>
        <p:spPr>
          <a:xfrm>
            <a:off x="2051365" y="1917065"/>
            <a:ext cx="2930525" cy="10458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ltLang="en-US" b="1" dirty="0"/>
              <a:t>Deep Learning(NLP</a:t>
            </a:r>
            <a:r>
              <a:rPr lang="en-IN" altLang="en-US" b="1" u="sng" dirty="0"/>
              <a:t>)</a:t>
            </a:r>
          </a:p>
        </p:txBody>
      </p:sp>
      <p:sp>
        <p:nvSpPr>
          <p:cNvPr id="10" name="Rounded Rectangle 9"/>
          <p:cNvSpPr/>
          <p:nvPr/>
        </p:nvSpPr>
        <p:spPr>
          <a:xfrm>
            <a:off x="2365689" y="3665031"/>
            <a:ext cx="2301875" cy="8305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sz="2000" b="1" i="0" dirty="0">
                <a:solidFill>
                  <a:srgbClr val="1F2328"/>
                </a:solidFill>
                <a:effectLst/>
                <a:latin typeface="-apple-system"/>
              </a:rPr>
              <a:t>Sentiment Analysis</a:t>
            </a:r>
          </a:p>
          <a:p>
            <a:pPr algn="just"/>
            <a:r>
              <a:rPr lang="en-IN" altLang="en-US" sz="2000" b="1" dirty="0">
                <a:solidFill>
                  <a:srgbClr val="1F2328"/>
                </a:solidFill>
                <a:latin typeface="-apple-system"/>
              </a:rPr>
              <a:t>using NLTK</a:t>
            </a:r>
            <a:endParaRPr lang="en-IN" altLang="en-US" sz="2000" dirty="0"/>
          </a:p>
        </p:txBody>
      </p:sp>
      <p:sp>
        <p:nvSpPr>
          <p:cNvPr id="11" name="Rounded Rectangle 10"/>
          <p:cNvSpPr/>
          <p:nvPr/>
        </p:nvSpPr>
        <p:spPr>
          <a:xfrm>
            <a:off x="2544125" y="5445125"/>
            <a:ext cx="1945005" cy="67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230000"/>
              </a:lnSpc>
            </a:pPr>
            <a:r>
              <a:rPr lang="en-IN" altLang="en-US" b="1" dirty="0"/>
              <a:t>Run Model</a:t>
            </a:r>
          </a:p>
          <a:p>
            <a:pPr algn="ctr"/>
            <a:endParaRPr lang="en-IN" altLang="en-US" dirty="0"/>
          </a:p>
        </p:txBody>
      </p:sp>
      <p:sp>
        <p:nvSpPr>
          <p:cNvPr id="12" name="Rounded Rectangle 11"/>
          <p:cNvSpPr/>
          <p:nvPr/>
        </p:nvSpPr>
        <p:spPr>
          <a:xfrm>
            <a:off x="6827200" y="5483860"/>
            <a:ext cx="2179320" cy="6273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tLang="en-US" sz="1200" dirty="0"/>
          </a:p>
          <a:p>
            <a:pPr algn="ctr"/>
            <a:r>
              <a:rPr lang="en-IN" altLang="en-US" b="1" u="sng" dirty="0"/>
              <a:t>Visualization</a:t>
            </a:r>
            <a:r>
              <a:rPr lang="en-IN" altLang="en-US" sz="1400" b="1" u="sng" dirty="0"/>
              <a:t>.</a:t>
            </a:r>
            <a:r>
              <a:rPr lang="en-IN" altLang="en-US" sz="1200" dirty="0"/>
              <a:t>.</a:t>
            </a:r>
          </a:p>
          <a:p>
            <a:pPr algn="ctr"/>
            <a:endParaRPr lang="en-IN" altLang="en-US" sz="1200" dirty="0"/>
          </a:p>
        </p:txBody>
      </p:sp>
      <p:sp>
        <p:nvSpPr>
          <p:cNvPr id="21" name="Text Box 20"/>
          <p:cNvSpPr txBox="1"/>
          <p:nvPr/>
        </p:nvSpPr>
        <p:spPr>
          <a:xfrm>
            <a:off x="420320" y="525165"/>
            <a:ext cx="3773805" cy="523220"/>
          </a:xfrm>
          <a:prstGeom prst="rect">
            <a:avLst/>
          </a:prstGeom>
          <a:noFill/>
        </p:spPr>
        <p:txBody>
          <a:bodyPr wrap="square" rtlCol="0">
            <a:spAutoFit/>
          </a:bodyPr>
          <a:lstStyle/>
          <a:p>
            <a:pPr algn="l"/>
            <a:r>
              <a:rPr lang="en-IN" altLang="en-US" sz="2800" b="1" dirty="0">
                <a:solidFill>
                  <a:srgbClr val="C00000"/>
                </a:solidFill>
                <a:latin typeface="+mj-lt"/>
                <a:cs typeface="+mj-lt"/>
                <a:sym typeface="+mn-ea"/>
              </a:rPr>
              <a:t>System A</a:t>
            </a:r>
            <a:r>
              <a:rPr lang="en-IN" altLang="en-US" sz="2800" b="1" dirty="0">
                <a:solidFill>
                  <a:srgbClr val="C00000"/>
                </a:solidFill>
                <a:latin typeface="+mj-lt"/>
                <a:cs typeface="+mj-lt"/>
              </a:rPr>
              <a:t>rchitecture</a:t>
            </a:r>
          </a:p>
        </p:txBody>
      </p:sp>
      <p:cxnSp>
        <p:nvCxnSpPr>
          <p:cNvPr id="23" name="Straight Arrow Connector 22"/>
          <p:cNvCxnSpPr>
            <a:stCxn id="2" idx="2"/>
          </p:cNvCxnSpPr>
          <p:nvPr/>
        </p:nvCxnSpPr>
        <p:spPr>
          <a:xfrm>
            <a:off x="7860980" y="1048385"/>
            <a:ext cx="635" cy="770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endCxn id="12" idx="0"/>
          </p:cNvCxnSpPr>
          <p:nvPr/>
        </p:nvCxnSpPr>
        <p:spPr>
          <a:xfrm>
            <a:off x="7909240" y="3732530"/>
            <a:ext cx="7620" cy="175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958395" y="2493010"/>
            <a:ext cx="1293495" cy="27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3516627" y="2962910"/>
            <a:ext cx="1" cy="70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3516627" y="4495611"/>
            <a:ext cx="1" cy="949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1180" y="2250153"/>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2) Data Preprocessing</a:t>
            </a:r>
            <a:endParaRPr lang="en-US" altLang="en-US" sz="2000" b="1" dirty="0">
              <a:sym typeface="+mn-ea"/>
            </a:endParaRPr>
          </a:p>
        </p:txBody>
      </p:sp>
      <p:sp>
        <p:nvSpPr>
          <p:cNvPr id="5" name="Rounded Rectangle 4"/>
          <p:cNvSpPr/>
          <p:nvPr/>
        </p:nvSpPr>
        <p:spPr>
          <a:xfrm>
            <a:off x="551180" y="1019592"/>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en-IN" altLang="en-US" b="1" dirty="0"/>
          </a:p>
          <a:p>
            <a:pPr algn="l"/>
            <a:r>
              <a:rPr lang="en-IN" altLang="en-US" sz="2000" b="1" dirty="0"/>
              <a:t>1) Text Review</a:t>
            </a:r>
            <a:endParaRPr lang="en-US" sz="2000" b="1" dirty="0"/>
          </a:p>
          <a:p>
            <a:pPr algn="l"/>
            <a:r>
              <a:rPr lang="en-IN" altLang="en-US" b="1" dirty="0"/>
              <a:t> </a:t>
            </a:r>
            <a:r>
              <a:rPr lang="en-IN" altLang="en-US" dirty="0"/>
              <a:t> </a:t>
            </a:r>
          </a:p>
        </p:txBody>
      </p:sp>
      <p:sp>
        <p:nvSpPr>
          <p:cNvPr id="6" name="Rounded Rectangle 5"/>
          <p:cNvSpPr/>
          <p:nvPr/>
        </p:nvSpPr>
        <p:spPr>
          <a:xfrm>
            <a:off x="551180" y="342900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3)</a:t>
            </a:r>
            <a:r>
              <a:rPr lang="en-US" sz="2000" b="1" dirty="0">
                <a:sym typeface="+mn-ea"/>
              </a:rPr>
              <a:t> Sentiment Analysis</a:t>
            </a:r>
            <a:endParaRPr lang="en-US" altLang="en-US" sz="2000" b="1" dirty="0">
              <a:sym typeface="+mn-ea"/>
            </a:endParaRPr>
          </a:p>
        </p:txBody>
      </p:sp>
      <p:sp>
        <p:nvSpPr>
          <p:cNvPr id="7" name="Rounded Rectangle 6"/>
          <p:cNvSpPr/>
          <p:nvPr/>
        </p:nvSpPr>
        <p:spPr>
          <a:xfrm>
            <a:off x="551180" y="453605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4) Sentiment Classification</a:t>
            </a:r>
            <a:endParaRPr lang="en-US" altLang="en-US" sz="2000" b="1" dirty="0">
              <a:sym typeface="+mn-ea"/>
            </a:endParaRPr>
          </a:p>
        </p:txBody>
      </p:sp>
      <p:sp>
        <p:nvSpPr>
          <p:cNvPr id="8" name="Rounded Rectangle 7"/>
          <p:cNvSpPr/>
          <p:nvPr/>
        </p:nvSpPr>
        <p:spPr>
          <a:xfrm>
            <a:off x="551180" y="5654675"/>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5) Result</a:t>
            </a:r>
            <a:endParaRPr lang="en-US" altLang="en-US" sz="2000" b="1" dirty="0">
              <a:sym typeface="+mn-ea"/>
            </a:endParaRPr>
          </a:p>
        </p:txBody>
      </p:sp>
      <p:sp>
        <p:nvSpPr>
          <p:cNvPr id="2" name="Text Box 1"/>
          <p:cNvSpPr txBox="1"/>
          <p:nvPr/>
        </p:nvSpPr>
        <p:spPr>
          <a:xfrm>
            <a:off x="551815" y="188595"/>
            <a:ext cx="4208011" cy="830997"/>
          </a:xfrm>
          <a:prstGeom prst="rect">
            <a:avLst/>
          </a:prstGeom>
          <a:noFill/>
        </p:spPr>
        <p:txBody>
          <a:bodyPr wrap="none" rtlCol="0">
            <a:spAutoFit/>
          </a:bodyPr>
          <a:lstStyle/>
          <a:p>
            <a:r>
              <a:rPr lang="en-IN" altLang="en-US" sz="2400" b="1" dirty="0">
                <a:solidFill>
                  <a:srgbClr val="C00000"/>
                </a:solidFill>
              </a:rPr>
              <a:t>Sentiment Analysis model:-</a:t>
            </a:r>
          </a:p>
          <a:p>
            <a:endParaRPr lang="en-IN" altLang="en-US" sz="2400" b="1"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21605" y="213431"/>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400" b="1" strike="noStrike" spc="-1" dirty="0">
                <a:solidFill>
                  <a:srgbClr val="C00000"/>
                </a:solidFill>
                <a:uFill>
                  <a:solidFill>
                    <a:srgbClr val="FFFFFF"/>
                  </a:solidFill>
                </a:uFill>
                <a:latin typeface="Arial" panose="020B0604020202020204"/>
                <a:ea typeface="SimSun" panose="02010600030101010101" pitchFamily="2" charset="-122"/>
              </a:rPr>
              <a:t>Machine Learning A</a:t>
            </a:r>
            <a:r>
              <a:rPr lang="en-US" sz="2400" b="1" spc="-1" dirty="0">
                <a:solidFill>
                  <a:srgbClr val="C00000"/>
                </a:solidFill>
                <a:uFill>
                  <a:solidFill>
                    <a:srgbClr val="FFFFFF"/>
                  </a:solidFill>
                </a:uFill>
                <a:latin typeface="Arial" panose="020B0604020202020204"/>
                <a:ea typeface="SimSun" panose="02010600030101010101" pitchFamily="2" charset="-122"/>
              </a:rPr>
              <a:t>lgorithms</a:t>
            </a:r>
            <a:endParaRPr lang="en-IN" sz="2400" b="1" strike="noStrike" spc="-1" dirty="0">
              <a:solidFill>
                <a:srgbClr val="C00000"/>
              </a:solidFill>
              <a:uFill>
                <a:solidFill>
                  <a:srgbClr val="FFFFFF"/>
                </a:solidFill>
              </a:uFill>
              <a:latin typeface="Arial" panose="020B0604020202020204"/>
              <a:ea typeface="SimSun" panose="02010600030101010101" pitchFamily="2" charset="-122"/>
            </a:endParaRPr>
          </a:p>
        </p:txBody>
      </p:sp>
      <p:sp>
        <p:nvSpPr>
          <p:cNvPr id="134" name="CustomShape 2"/>
          <p:cNvSpPr/>
          <p:nvPr/>
        </p:nvSpPr>
        <p:spPr>
          <a:xfrm>
            <a:off x="609480" y="541839"/>
            <a:ext cx="11331575" cy="616279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2800" b="1" u="sng" spc="-1" dirty="0">
              <a:solidFill>
                <a:srgbClr val="000000"/>
              </a:solidFill>
              <a:uFill>
                <a:solidFill>
                  <a:srgbClr val="FFFFFF"/>
                </a:solidFill>
              </a:uFill>
              <a:latin typeface="Arial" panose="020B0604020202020204"/>
            </a:endParaRPr>
          </a:p>
          <a:p>
            <a:r>
              <a:rPr lang="en-US" altLang="en-IN" sz="2000" b="1" strike="noStrike" spc="-1" dirty="0">
                <a:solidFill>
                  <a:srgbClr val="000000"/>
                </a:solidFill>
                <a:uFill>
                  <a:solidFill>
                    <a:srgbClr val="FFFFFF"/>
                  </a:solidFill>
                </a:uFill>
                <a:latin typeface="Arial" panose="020B0604020202020204"/>
              </a:rPr>
              <a:t>NLP(Natural Language Processing) </a:t>
            </a:r>
            <a:r>
              <a:rPr lang="en-IN" sz="2000" b="1" strike="noStrike" spc="-1" dirty="0">
                <a:solidFill>
                  <a:srgbClr val="000000"/>
                </a:solidFill>
                <a:uFill>
                  <a:solidFill>
                    <a:srgbClr val="FFFFFF"/>
                  </a:solidFill>
                </a:uFill>
                <a:latin typeface="Arial" panose="020B0604020202020204"/>
              </a:rPr>
              <a:t>–</a:t>
            </a:r>
          </a:p>
          <a:p>
            <a:pPr>
              <a:lnSpc>
                <a:spcPct val="100000"/>
              </a:lnSpc>
            </a:pPr>
            <a:endParaRPr lang="en-IN" sz="3200" u="sng" spc="-1" dirty="0">
              <a:solidFill>
                <a:srgbClr val="000000"/>
              </a:solidFill>
              <a:uFill>
                <a:solidFill>
                  <a:srgbClr val="FFFFFF"/>
                </a:solidFill>
              </a:uFill>
              <a:latin typeface="Arial" panose="020B0604020202020204"/>
            </a:endParaRPr>
          </a:p>
          <a:p>
            <a:pPr marL="514350" indent="-514350">
              <a:lnSpc>
                <a:spcPct val="100000"/>
              </a:lnSpc>
              <a:buAutoNum type="arabicPeriod"/>
            </a:pPr>
            <a:r>
              <a:rPr lang="en-IN" sz="2000" b="0" strike="noStrike" spc="-1" dirty="0">
                <a:solidFill>
                  <a:srgbClr val="000000"/>
                </a:solidFill>
                <a:uFill>
                  <a:solidFill>
                    <a:srgbClr val="FFFFFF"/>
                  </a:solidFill>
                </a:uFill>
                <a:latin typeface="Arial" panose="020B0604020202020204"/>
              </a:rPr>
              <a:t>Text Processing :-</a:t>
            </a:r>
          </a:p>
          <a:p>
            <a:pPr marL="514350" indent="-514350">
              <a:lnSpc>
                <a:spcPct val="100000"/>
              </a:lnSpc>
              <a:buAutoNum type="arabicPeriod"/>
            </a:pPr>
            <a:endParaRPr lang="en-IN" sz="2400" b="0" strike="noStrike" spc="-1" dirty="0">
              <a:solidFill>
                <a:srgbClr val="000000"/>
              </a:solidFill>
              <a:uFill>
                <a:solidFill>
                  <a:srgbClr val="FFFFFF"/>
                </a:solidFill>
              </a:uFill>
              <a:latin typeface="Arial" panose="020B0604020202020204"/>
            </a:endParaRPr>
          </a:p>
          <a:p>
            <a:pPr marL="800100" lvl="1" indent="-342900">
              <a:buFont typeface="Wingdings" panose="05000000000000000000" pitchFamily="2" charset="2"/>
              <a:buChar char="q"/>
            </a:pPr>
            <a:r>
              <a:rPr lang="en-US" sz="1600" b="1" u="sng" strike="noStrike" spc="-1" dirty="0">
                <a:solidFill>
                  <a:srgbClr val="000000"/>
                </a:solidFill>
                <a:uFill>
                  <a:solidFill>
                    <a:srgbClr val="FFFFFF"/>
                  </a:solidFill>
                </a:uFill>
                <a:latin typeface="Arial" panose="020B0604020202020204"/>
              </a:rPr>
              <a:t> </a:t>
            </a:r>
            <a:r>
              <a:rPr lang="en-US" sz="1600" spc="-1" dirty="0">
                <a:solidFill>
                  <a:srgbClr val="000000"/>
                </a:solidFill>
                <a:uFill>
                  <a:solidFill>
                    <a:srgbClr val="FFFFFF"/>
                  </a:solidFill>
                </a:uFill>
                <a:latin typeface="Arial" panose="020B0604020202020204"/>
              </a:rPr>
              <a:t>T</a:t>
            </a:r>
            <a:r>
              <a:rPr lang="en-US" sz="1600" strike="noStrike" spc="-1" dirty="0">
                <a:solidFill>
                  <a:srgbClr val="000000"/>
                </a:solidFill>
                <a:uFill>
                  <a:solidFill>
                    <a:srgbClr val="FFFFFF"/>
                  </a:solidFill>
                </a:uFill>
                <a:latin typeface="Arial" panose="020B0604020202020204"/>
              </a:rPr>
              <a:t>okenization (splitting text into words or sentences) </a:t>
            </a:r>
          </a:p>
          <a:p>
            <a:pPr marL="800100" lvl="1" indent="-3429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 S</a:t>
            </a:r>
            <a:r>
              <a:rPr lang="en-US" sz="1600" strike="noStrike" spc="-1" dirty="0">
                <a:solidFill>
                  <a:srgbClr val="000000"/>
                </a:solidFill>
                <a:uFill>
                  <a:solidFill>
                    <a:srgbClr val="FFFFFF"/>
                  </a:solidFill>
                </a:uFill>
                <a:latin typeface="Arial" panose="020B0604020202020204"/>
              </a:rPr>
              <a:t>temming (reducing words to their base form)</a:t>
            </a:r>
          </a:p>
          <a:p>
            <a:pPr marL="800100" lvl="1" indent="-342900">
              <a:buFont typeface="Wingdings" panose="05000000000000000000" pitchFamily="2" charset="2"/>
              <a:buChar char="q"/>
            </a:pPr>
            <a:r>
              <a:rPr lang="en-US" sz="1600" strike="noStrike" spc="-1" dirty="0">
                <a:solidFill>
                  <a:srgbClr val="000000"/>
                </a:solidFill>
                <a:uFill>
                  <a:solidFill>
                    <a:srgbClr val="FFFFFF"/>
                  </a:solidFill>
                </a:uFill>
                <a:latin typeface="Arial" panose="020B0604020202020204"/>
              </a:rPr>
              <a:t> Lemmatization (reducing words to their dictionary form)</a:t>
            </a:r>
          </a:p>
          <a:p>
            <a:pPr marL="800100" lvl="1" indent="-342900">
              <a:buFont typeface="Arial" panose="020B0604020202020204" pitchFamily="34" charset="0"/>
              <a:buChar char="•"/>
            </a:pPr>
            <a:endParaRPr lang="en-IN" sz="1600" u="sng" strike="noStrike" spc="-1" dirty="0">
              <a:solidFill>
                <a:srgbClr val="000000"/>
              </a:solidFill>
              <a:uFill>
                <a:solidFill>
                  <a:srgbClr val="FFFFFF"/>
                </a:solidFill>
              </a:uFill>
              <a:latin typeface="Arial" panose="020B0604020202020204"/>
            </a:endParaRPr>
          </a:p>
          <a:p>
            <a:pPr>
              <a:lnSpc>
                <a:spcPct val="100000"/>
              </a:lnSpc>
            </a:pPr>
            <a:r>
              <a:rPr lang="en-IN" sz="2000" spc="-1" dirty="0">
                <a:solidFill>
                  <a:srgbClr val="000000"/>
                </a:solidFill>
                <a:uFill>
                  <a:solidFill>
                    <a:srgbClr val="FFFFFF"/>
                  </a:solidFill>
                </a:uFill>
                <a:latin typeface="Arial" panose="020B0604020202020204"/>
              </a:rPr>
              <a:t>2</a:t>
            </a:r>
            <a:r>
              <a:rPr lang="en-IN" sz="2400" b="0" strike="noStrike" spc="-1" dirty="0">
                <a:solidFill>
                  <a:srgbClr val="000000"/>
                </a:solidFill>
                <a:uFill>
                  <a:solidFill>
                    <a:srgbClr val="FFFFFF"/>
                  </a:solidFill>
                </a:uFill>
                <a:latin typeface="Arial" panose="020B0604020202020204"/>
              </a:rPr>
              <a:t>.   </a:t>
            </a:r>
            <a:r>
              <a:rPr lang="en-IN" sz="2000" b="0" strike="noStrike" spc="-1" dirty="0">
                <a:solidFill>
                  <a:srgbClr val="000000"/>
                </a:solidFill>
                <a:uFill>
                  <a:solidFill>
                    <a:srgbClr val="FFFFFF"/>
                  </a:solidFill>
                </a:uFill>
                <a:latin typeface="Arial" panose="020B0604020202020204"/>
              </a:rPr>
              <a:t>Sentiment Analysis :-</a:t>
            </a:r>
          </a:p>
          <a:p>
            <a:pPr>
              <a:lnSpc>
                <a:spcPct val="100000"/>
              </a:lnSpc>
            </a:pPr>
            <a:endParaRPr lang="en-US" sz="1600" u="sng" spc="-1" dirty="0">
              <a:solidFill>
                <a:srgbClr val="000000"/>
              </a:solidFill>
              <a:uFill>
                <a:solidFill>
                  <a:srgbClr val="FFFFFF"/>
                </a:solidFill>
              </a:uFill>
              <a:latin typeface="Arial" panose="020B0604020202020204"/>
            </a:endParaRPr>
          </a:p>
          <a:p>
            <a:pPr marL="800100" lvl="1" indent="-342900">
              <a:buFont typeface="Wingdings" panose="05000000000000000000" pitchFamily="2" charset="2"/>
              <a:buChar char="q"/>
            </a:pPr>
            <a:r>
              <a:rPr lang="en-US" sz="1600" b="1" strike="noStrike" spc="-1" dirty="0">
                <a:solidFill>
                  <a:srgbClr val="000000"/>
                </a:solidFill>
                <a:uFill>
                  <a:solidFill>
                    <a:srgbClr val="FFFFFF"/>
                  </a:solidFill>
                </a:uFill>
                <a:latin typeface="Arial" panose="020B0604020202020204"/>
              </a:rPr>
              <a:t> </a:t>
            </a:r>
            <a:r>
              <a:rPr lang="en-US" sz="1600" spc="-1" dirty="0">
                <a:solidFill>
                  <a:srgbClr val="000000"/>
                </a:solidFill>
                <a:uFill>
                  <a:solidFill>
                    <a:srgbClr val="FFFFFF"/>
                  </a:solidFill>
                </a:uFill>
                <a:latin typeface="Arial" panose="020B0604020202020204"/>
              </a:rPr>
              <a:t>Emotional tone expressed in text</a:t>
            </a:r>
          </a:p>
          <a:p>
            <a:pPr marL="800100" lvl="1" indent="-3429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 Review is positive or negative.</a:t>
            </a:r>
          </a:p>
          <a:p>
            <a:pPr lvl="1"/>
            <a:endParaRPr lang="en-IN" sz="2000" b="0" strike="noStrike" spc="-1" dirty="0">
              <a:solidFill>
                <a:srgbClr val="000000"/>
              </a:solidFill>
              <a:uFill>
                <a:solidFill>
                  <a:srgbClr val="FFFFFF"/>
                </a:solidFill>
              </a:uFill>
              <a:latin typeface="Arial" panose="020B0604020202020204"/>
            </a:endParaRPr>
          </a:p>
          <a:p>
            <a:pPr>
              <a:lnSpc>
                <a:spcPct val="100000"/>
              </a:lnSpc>
            </a:pPr>
            <a:r>
              <a:rPr lang="en-IN" sz="2000" b="0" strike="noStrike" spc="-1" dirty="0">
                <a:solidFill>
                  <a:srgbClr val="000000"/>
                </a:solidFill>
                <a:uFill>
                  <a:solidFill>
                    <a:srgbClr val="FFFFFF"/>
                  </a:solidFill>
                </a:uFill>
                <a:latin typeface="Arial" panose="020B0604020202020204"/>
              </a:rPr>
              <a:t>3.   Text Summarization :-</a:t>
            </a:r>
          </a:p>
          <a:p>
            <a:pPr>
              <a:lnSpc>
                <a:spcPct val="100000"/>
              </a:lnSpc>
            </a:pPr>
            <a:endParaRPr lang="en-IN" sz="2400" b="0" strike="noStrike" spc="-1" dirty="0">
              <a:solidFill>
                <a:srgbClr val="000000"/>
              </a:solidFill>
              <a:uFill>
                <a:solidFill>
                  <a:srgbClr val="FFFFFF"/>
                </a:solidFill>
              </a:uFill>
              <a:latin typeface="Arial" panose="020B0604020202020204"/>
            </a:endParaRPr>
          </a:p>
          <a:p>
            <a:pPr marL="914400" lvl="1" indent="-4572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Summaries of long texts, making it easier for users to grasp the main points</a:t>
            </a:r>
            <a:endParaRPr lang="en-IN" sz="1600"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marL="457200" indent="-457200">
              <a:lnSpc>
                <a:spcPct val="100000"/>
              </a:lnSpc>
              <a:buAutoNum type="arabicParenR"/>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2000" b="0" strike="noStrike" spc="-1" dirty="0">
              <a:solidFill>
                <a:srgbClr val="000000"/>
              </a:solidFill>
              <a:uFill>
                <a:solidFill>
                  <a:srgbClr val="FFFFFF"/>
                </a:solidFill>
              </a:uFill>
              <a:latin typeface="Arial" panose="020B0604020202020204"/>
            </a:endParaRPr>
          </a:p>
          <a:p>
            <a:pPr>
              <a:lnSpc>
                <a:spcPct val="100000"/>
              </a:lnSpc>
            </a:pPr>
            <a:endParaRPr lang="en-US" sz="3200" b="1" i="0" dirty="0">
              <a:solidFill>
                <a:srgbClr val="374151"/>
              </a:solidFill>
              <a:effectLst/>
              <a:latin typeface="Söhne"/>
            </a:endParaRPr>
          </a:p>
          <a:p>
            <a:pPr marL="457200" indent="-457200">
              <a:lnSpc>
                <a:spcPct val="100000"/>
              </a:lnSpc>
              <a:buFont typeface="+mj-lt"/>
              <a:buAutoNum type="arabicPeriod"/>
            </a:pPr>
            <a:endParaRPr lang="en-IN" sz="2400" spc="-1" dirty="0">
              <a:solidFill>
                <a:srgbClr val="000000"/>
              </a:solidFill>
              <a:uFill>
                <a:solidFill>
                  <a:srgbClr val="FFFFFF"/>
                </a:solidFill>
              </a:uFill>
              <a:latin typeface="Arial" panose="020B0604020202020204"/>
            </a:endParaRPr>
          </a:p>
          <a:p>
            <a:pPr>
              <a:lnSpc>
                <a:spcPct val="10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p:txBody>
      </p:sp>
      <p:sp>
        <p:nvSpPr>
          <p:cNvPr id="135"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36"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975240" y="379980"/>
            <a:ext cx="10971720" cy="5459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85750" indent="-28575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r>
              <a:rPr lang="en-US" sz="2000" b="1" dirty="0">
                <a:solidFill>
                  <a:srgbClr val="374151"/>
                </a:solidFill>
                <a:latin typeface="Söhne"/>
              </a:rPr>
              <a:t>2) </a:t>
            </a:r>
            <a:r>
              <a:rPr lang="en-US" altLang="en-IN" sz="2000" b="1" strike="noStrike" spc="-1" dirty="0">
                <a:solidFill>
                  <a:srgbClr val="000000"/>
                </a:solidFill>
                <a:uFill>
                  <a:solidFill>
                    <a:srgbClr val="FFFFFF"/>
                  </a:solidFill>
                </a:uFill>
                <a:latin typeface="Arial" panose="020B0604020202020204"/>
              </a:rPr>
              <a:t>Sentiment Analyzer </a:t>
            </a:r>
            <a:r>
              <a:rPr lang="en-IN" sz="2000" b="1" strike="noStrike" spc="-1" dirty="0">
                <a:solidFill>
                  <a:srgbClr val="000000"/>
                </a:solidFill>
                <a:uFill>
                  <a:solidFill>
                    <a:srgbClr val="FFFFFF"/>
                  </a:solidFill>
                </a:uFill>
                <a:latin typeface="Arial" panose="020B0604020202020204"/>
              </a:rPr>
              <a:t>–</a:t>
            </a:r>
            <a:r>
              <a:rPr lang="en-IN" sz="2000" b="0" strike="noStrike" spc="-1" dirty="0">
                <a:solidFill>
                  <a:srgbClr val="000000"/>
                </a:solidFill>
                <a:uFill>
                  <a:solidFill>
                    <a:srgbClr val="FFFFFF"/>
                  </a:solidFill>
                </a:uFill>
                <a:latin typeface="Arial" panose="020B0604020202020204"/>
              </a:rPr>
              <a:t> </a:t>
            </a:r>
          </a:p>
          <a:p>
            <a:endParaRPr lang="en-IN" sz="2000" b="0" strike="noStrike" spc="-1" dirty="0">
              <a:solidFill>
                <a:srgbClr val="000000"/>
              </a:solidFill>
              <a:uFill>
                <a:solidFill>
                  <a:srgbClr val="FFFFFF"/>
                </a:solidFill>
              </a:uFill>
              <a:latin typeface="Arial" panose="020B0604020202020204"/>
            </a:endParaRPr>
          </a:p>
          <a:p>
            <a:pPr marL="457200" indent="-457200">
              <a:lnSpc>
                <a:spcPct val="100000"/>
              </a:lnSpc>
              <a:buFont typeface="Wingdings" panose="05000000000000000000" pitchFamily="2" charset="2"/>
              <a:buChar char="q"/>
            </a:pPr>
            <a:r>
              <a:rPr lang="en-US" sz="1600" b="0" i="0" dirty="0">
                <a:solidFill>
                  <a:srgbClr val="374151"/>
                </a:solidFill>
                <a:effectLst/>
                <a:latin typeface="+mj-lt"/>
              </a:rPr>
              <a:t>NLTK (Natural Language Toolkit) is a widely-used Python library for natural language processing tasks.</a:t>
            </a:r>
          </a:p>
          <a:p>
            <a:pPr marL="285750" indent="-285750">
              <a:lnSpc>
                <a:spcPct val="100000"/>
              </a:lnSpc>
              <a:buFont typeface="Wingdings" panose="05000000000000000000" pitchFamily="2" charset="2"/>
              <a:buChar char="q"/>
            </a:pPr>
            <a:endParaRPr lang="en-US" sz="1600" dirty="0">
              <a:solidFill>
                <a:srgbClr val="374151"/>
              </a:solidFill>
              <a:latin typeface="+mj-lt"/>
            </a:endParaRPr>
          </a:p>
          <a:p>
            <a:pPr marL="342900" indent="-342900">
              <a:lnSpc>
                <a:spcPct val="100000"/>
              </a:lnSpc>
              <a:buFont typeface="Wingdings" panose="05000000000000000000" pitchFamily="2" charset="2"/>
              <a:buChar char="q"/>
            </a:pPr>
            <a:r>
              <a:rPr lang="en-US" sz="1600" b="0" i="0" dirty="0">
                <a:solidFill>
                  <a:srgbClr val="374151"/>
                </a:solidFill>
                <a:effectLst/>
                <a:latin typeface="+mj-lt"/>
              </a:rPr>
              <a:t>It provides various tools and resources that can be leveraged to create a simple sentiment analyzer.</a:t>
            </a:r>
          </a:p>
          <a:p>
            <a:pPr marL="342900" indent="-342900">
              <a:lnSpc>
                <a:spcPct val="100000"/>
              </a:lnSpc>
              <a:buAutoNum type="arabicPeriod" startAt="2"/>
            </a:pPr>
            <a:endParaRPr lang="en-US" sz="1600" dirty="0">
              <a:solidFill>
                <a:srgbClr val="374151"/>
              </a:solidFill>
              <a:latin typeface="+mj-lt"/>
            </a:endParaRPr>
          </a:p>
          <a:p>
            <a:pPr marL="342900" indent="-342900">
              <a:lnSpc>
                <a:spcPct val="100000"/>
              </a:lnSpc>
              <a:buAutoNum type="arabicPeriod" startAt="2"/>
            </a:pPr>
            <a:endParaRPr lang="en-US" sz="1600" dirty="0">
              <a:solidFill>
                <a:srgbClr val="374151"/>
              </a:solidFill>
              <a:latin typeface="+mj-lt"/>
            </a:endParaRPr>
          </a:p>
          <a:p>
            <a:pPr marL="342900" indent="-342900">
              <a:lnSpc>
                <a:spcPct val="100000"/>
              </a:lnSpc>
              <a:buAutoNum type="arabicPeriod" startAt="2"/>
            </a:pPr>
            <a:endParaRPr lang="en-US" sz="1600" dirty="0">
              <a:solidFill>
                <a:srgbClr val="374151"/>
              </a:solidFill>
              <a:latin typeface="+mj-lt"/>
            </a:endParaRPr>
          </a:p>
          <a:p>
            <a:r>
              <a:rPr lang="en-US" sz="2000" b="1" dirty="0">
                <a:solidFill>
                  <a:srgbClr val="374151"/>
                </a:solidFill>
                <a:latin typeface="+mj-lt"/>
              </a:rPr>
              <a:t> Tools and Technologies</a:t>
            </a:r>
            <a:r>
              <a:rPr lang="en-IN" sz="2000" b="1" strike="noStrike" spc="-1" dirty="0">
                <a:solidFill>
                  <a:srgbClr val="000000"/>
                </a:solidFill>
                <a:uFill>
                  <a:solidFill>
                    <a:srgbClr val="FFFFFF"/>
                  </a:solidFill>
                </a:uFill>
                <a:latin typeface="+mj-lt"/>
              </a:rPr>
              <a:t>– </a:t>
            </a:r>
          </a:p>
          <a:p>
            <a:pPr>
              <a:lnSpc>
                <a:spcPct val="100000"/>
              </a:lnSpc>
            </a:pPr>
            <a:endParaRPr lang="en-US" sz="1600" dirty="0">
              <a:solidFill>
                <a:srgbClr val="374151"/>
              </a:solidFill>
              <a:latin typeface="+mj-lt"/>
            </a:endParaRPr>
          </a:p>
          <a:p>
            <a:pPr marL="285750" indent="-285750">
              <a:lnSpc>
                <a:spcPct val="100000"/>
              </a:lnSpc>
              <a:buFont typeface="Arial" panose="020B0604020202020204" pitchFamily="34" charset="0"/>
              <a:buChar char="•"/>
            </a:pPr>
            <a:r>
              <a:rPr lang="en-US" sz="1600" b="1" i="0" dirty="0">
                <a:solidFill>
                  <a:srgbClr val="374151"/>
                </a:solidFill>
                <a:effectLst/>
                <a:latin typeface="+mj-lt"/>
              </a:rPr>
              <a:t>Programming Languages</a:t>
            </a:r>
            <a:r>
              <a:rPr lang="en-US" sz="1600" b="0" i="0" dirty="0">
                <a:solidFill>
                  <a:srgbClr val="374151"/>
                </a:solidFill>
                <a:effectLst/>
                <a:latin typeface="+mj-lt"/>
              </a:rPr>
              <a:t>: Python</a:t>
            </a:r>
          </a:p>
          <a:p>
            <a:pPr>
              <a:lnSpc>
                <a:spcPct val="100000"/>
              </a:lnSpc>
            </a:pPr>
            <a:endParaRPr lang="en-US" sz="1600" b="0" i="0" dirty="0">
              <a:solidFill>
                <a:srgbClr val="374151"/>
              </a:solidFill>
              <a:effectLst/>
              <a:latin typeface="+mj-lt"/>
            </a:endParaRPr>
          </a:p>
          <a:p>
            <a:pPr marL="285750" indent="-285750">
              <a:lnSpc>
                <a:spcPct val="100000"/>
              </a:lnSpc>
              <a:buFont typeface="Arial" panose="020B0604020202020204" pitchFamily="34" charset="0"/>
              <a:buChar char="•"/>
            </a:pPr>
            <a:r>
              <a:rPr lang="en-US" sz="1600" b="1" i="0" dirty="0">
                <a:solidFill>
                  <a:srgbClr val="374151"/>
                </a:solidFill>
                <a:effectLst/>
                <a:latin typeface="+mj-lt"/>
              </a:rPr>
              <a:t>Other Tools </a:t>
            </a:r>
            <a:r>
              <a:rPr lang="en-US" sz="1600" b="0" i="0" dirty="0">
                <a:solidFill>
                  <a:srgbClr val="374151"/>
                </a:solidFill>
                <a:effectLst/>
                <a:latin typeface="+mj-lt"/>
              </a:rPr>
              <a:t>:  Jupyter  Notebook for development and experimentation.</a:t>
            </a:r>
          </a:p>
          <a:p>
            <a:pPr>
              <a:lnSpc>
                <a:spcPct val="100000"/>
              </a:lnSpc>
            </a:pPr>
            <a:endParaRPr lang="en-US" sz="1600" b="0" i="0" dirty="0">
              <a:solidFill>
                <a:srgbClr val="374151"/>
              </a:solidFill>
              <a:effectLst/>
              <a:latin typeface="+mj-lt"/>
            </a:endParaRPr>
          </a:p>
          <a:p>
            <a:pPr marL="285750" indent="-285750">
              <a:lnSpc>
                <a:spcPct val="100000"/>
              </a:lnSpc>
              <a:buFont typeface="Arial" panose="020B0604020202020204" pitchFamily="34" charset="0"/>
              <a:buChar char="•"/>
            </a:pPr>
            <a:r>
              <a:rPr lang="en-US" sz="1600" b="1" i="0" dirty="0">
                <a:solidFill>
                  <a:srgbClr val="374151"/>
                </a:solidFill>
                <a:effectLst/>
                <a:latin typeface="+mj-lt"/>
              </a:rPr>
              <a:t>Text Processing</a:t>
            </a:r>
            <a:r>
              <a:rPr lang="en-US" sz="1600" b="0" i="0" dirty="0">
                <a:solidFill>
                  <a:srgbClr val="374151"/>
                </a:solidFill>
                <a:effectLst/>
                <a:latin typeface="+mj-lt"/>
              </a:rPr>
              <a:t>:  NLTK (Natural Language Toolkit) for text preprocessing</a:t>
            </a:r>
          </a:p>
          <a:p>
            <a:pPr>
              <a:lnSpc>
                <a:spcPct val="100000"/>
              </a:lnSpc>
            </a:pPr>
            <a:r>
              <a:rPr lang="en-US" sz="1600" b="0" i="0" dirty="0">
                <a:solidFill>
                  <a:srgbClr val="374151"/>
                </a:solidFill>
                <a:effectLst/>
                <a:latin typeface="+mj-lt"/>
              </a:rPr>
              <a:t>                                    TfidfVectorizer  from Scikit-learn for converting text to  Tf-Idf scores</a:t>
            </a:r>
          </a:p>
          <a:p>
            <a:pPr>
              <a:lnSpc>
                <a:spcPct val="100000"/>
              </a:lnSpc>
            </a:pPr>
            <a:endParaRPr lang="en-US" sz="1600" b="0" i="0" dirty="0">
              <a:solidFill>
                <a:srgbClr val="374151"/>
              </a:solidFill>
              <a:effectLst/>
              <a:latin typeface="+mj-lt"/>
            </a:endParaRPr>
          </a:p>
          <a:p>
            <a:pPr marL="285750" indent="-285750">
              <a:lnSpc>
                <a:spcPct val="100000"/>
              </a:lnSpc>
              <a:buFont typeface="Arial" panose="020B0604020202020204" pitchFamily="34" charset="0"/>
              <a:buChar char="•"/>
            </a:pPr>
            <a:r>
              <a:rPr lang="en-US" sz="1600" b="1" i="0" dirty="0">
                <a:solidFill>
                  <a:srgbClr val="374151"/>
                </a:solidFill>
                <a:effectLst/>
                <a:latin typeface="+mj-lt"/>
              </a:rPr>
              <a:t>Visualization</a:t>
            </a:r>
            <a:r>
              <a:rPr lang="en-US" sz="1600" b="0" i="0" dirty="0">
                <a:solidFill>
                  <a:srgbClr val="374151"/>
                </a:solidFill>
                <a:effectLst/>
                <a:latin typeface="+mj-lt"/>
              </a:rPr>
              <a:t>: Matplotlib and Seaborn for data visualization.</a:t>
            </a:r>
          </a:p>
          <a:p>
            <a:pPr>
              <a:lnSpc>
                <a:spcPct val="110000"/>
              </a:lnSpc>
            </a:pPr>
            <a:endParaRPr lang="en-IN" sz="1600" strike="noStrike" spc="-1" dirty="0">
              <a:solidFill>
                <a:srgbClr val="000000"/>
              </a:solidFill>
              <a:uFill>
                <a:solidFill>
                  <a:srgbClr val="FFFFFF"/>
                </a:solidFill>
              </a:uFill>
              <a:latin typeface="+mj-lt"/>
            </a:endParaRPr>
          </a:p>
        </p:txBody>
      </p:sp>
      <p:sp>
        <p:nvSpPr>
          <p:cNvPr id="138"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39"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613</Words>
  <Application>Microsoft Office PowerPoint</Application>
  <PresentationFormat>Widescreen</PresentationFormat>
  <Paragraphs>155</Paragraphs>
  <Slides>17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SimSun</vt:lpstr>
      <vt:lpstr>-apple-system</vt:lpstr>
      <vt:lpstr>Arial</vt:lpstr>
      <vt:lpstr>Söhne</vt:lpstr>
      <vt:lpstr>Symbol</vt:lpstr>
      <vt:lpstr>Tableau Book</vt:lpstr>
      <vt:lpstr>Times New Roman</vt:lpstr>
      <vt:lpstr>Wingdings</vt:lpstr>
      <vt:lpstr>Office Theme</vt:lpstr>
      <vt:lpstr>Office Theme</vt:lpstr>
      <vt:lpstr>PowerPoint Presentation</vt:lpstr>
      <vt:lpstr>PowerPoint Presentation</vt:lpstr>
      <vt:lpstr>PowerPoint Presentation</vt:lpstr>
      <vt:lpstr>PowerPoint Presentation</vt:lpstr>
      <vt:lpstr> Objectives of the Project </vt:lpstr>
      <vt:lpstr>PowerPoint Presentation</vt:lpstr>
      <vt:lpstr>PowerPoint Presentation</vt:lpstr>
      <vt:lpstr>PowerPoint Presentation</vt:lpstr>
      <vt:lpstr>PowerPoint Presentation</vt:lpstr>
      <vt:lpstr>PowerPoint Presentation</vt:lpstr>
      <vt:lpstr>       Dataset Snapshot </vt:lpstr>
      <vt:lpstr>           Counts of Products in Each Primary Category </vt:lpstr>
      <vt:lpstr>  Distribution of Sentiment Categories</vt:lpstr>
      <vt:lpstr>Most Common Texted Words</vt:lpstr>
      <vt:lpstr>PowerPoint Presentation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VARUN KUMAR KATARIA</cp:lastModifiedBy>
  <cp:revision>149</cp:revision>
  <dcterms:created xsi:type="dcterms:W3CDTF">2019-08-03T06:37:00Z</dcterms:created>
  <dcterms:modified xsi:type="dcterms:W3CDTF">2024-03-30T17:12:47Z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